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0" r:id="rId1"/>
  </p:sldMasterIdLst>
  <p:notesMasterIdLst>
    <p:notesMasterId r:id="rId37"/>
  </p:notesMasterIdLst>
  <p:handoutMasterIdLst>
    <p:handoutMasterId r:id="rId38"/>
  </p:handoutMasterIdLst>
  <p:sldIdLst>
    <p:sldId id="295" r:id="rId2"/>
    <p:sldId id="297" r:id="rId3"/>
    <p:sldId id="394" r:id="rId4"/>
    <p:sldId id="395" r:id="rId5"/>
    <p:sldId id="396" r:id="rId6"/>
    <p:sldId id="397" r:id="rId7"/>
    <p:sldId id="398" r:id="rId8"/>
    <p:sldId id="426" r:id="rId9"/>
    <p:sldId id="427" r:id="rId10"/>
    <p:sldId id="428" r:id="rId11"/>
    <p:sldId id="429" r:id="rId12"/>
    <p:sldId id="402" r:id="rId13"/>
    <p:sldId id="403" r:id="rId14"/>
    <p:sldId id="404" r:id="rId15"/>
    <p:sldId id="405" r:id="rId16"/>
    <p:sldId id="406" r:id="rId17"/>
    <p:sldId id="407" r:id="rId18"/>
    <p:sldId id="408" r:id="rId19"/>
    <p:sldId id="430" r:id="rId20"/>
    <p:sldId id="410" r:id="rId21"/>
    <p:sldId id="411" r:id="rId22"/>
    <p:sldId id="412" r:id="rId23"/>
    <p:sldId id="413" r:id="rId24"/>
    <p:sldId id="414" r:id="rId25"/>
    <p:sldId id="415" r:id="rId26"/>
    <p:sldId id="416" r:id="rId27"/>
    <p:sldId id="417" r:id="rId28"/>
    <p:sldId id="418" r:id="rId29"/>
    <p:sldId id="419" r:id="rId30"/>
    <p:sldId id="420" r:id="rId31"/>
    <p:sldId id="421" r:id="rId32"/>
    <p:sldId id="422" r:id="rId33"/>
    <p:sldId id="423" r:id="rId34"/>
    <p:sldId id="424" r:id="rId35"/>
    <p:sldId id="425" r:id="rId36"/>
  </p:sldIdLst>
  <p:sldSz cx="9144000" cy="6858000" type="screen4x3"/>
  <p:notesSz cx="6858000" cy="9144000"/>
  <p:defaultTextStyle>
    <a:defPPr>
      <a:defRPr lang="en-US"/>
    </a:defPPr>
    <a:lvl1pPr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E" initials="CE" lastIdx="2" clrIdx="0"/>
  <p:cmAuthor id="1" name="Lanza, Philip" initials="LP"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5968"/>
    <a:srgbClr val="3B204D"/>
    <a:srgbClr val="1C5F71"/>
    <a:srgbClr val="474164"/>
    <a:srgbClr val="000091"/>
    <a:srgbClr val="376794"/>
    <a:srgbClr val="194F97"/>
    <a:srgbClr val="006B99"/>
    <a:srgbClr val="E7B945"/>
    <a:srgbClr val="F5E3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227" autoAdjust="0"/>
    <p:restoredTop sz="93314" autoAdjust="0"/>
  </p:normalViewPr>
  <p:slideViewPr>
    <p:cSldViewPr>
      <p:cViewPr varScale="1">
        <p:scale>
          <a:sx n="54" d="100"/>
          <a:sy n="54" d="100"/>
        </p:scale>
        <p:origin x="1308" y="60"/>
      </p:cViewPr>
      <p:guideLst>
        <p:guide orient="horz" pos="2160"/>
        <p:guide pos="2880"/>
      </p:guideLst>
    </p:cSldViewPr>
  </p:slideViewPr>
  <p:outlineViewPr>
    <p:cViewPr>
      <p:scale>
        <a:sx n="33" d="100"/>
        <a:sy n="33" d="100"/>
      </p:scale>
      <p:origin x="0" y="5130"/>
    </p:cViewPr>
  </p:outlineViewPr>
  <p:notesTextViewPr>
    <p:cViewPr>
      <p:scale>
        <a:sx n="100" d="100"/>
        <a:sy n="100" d="100"/>
      </p:scale>
      <p:origin x="0" y="0"/>
    </p:cViewPr>
  </p:notesTextViewPr>
  <p:sorterViewPr>
    <p:cViewPr>
      <p:scale>
        <a:sx n="150" d="100"/>
        <a:sy n="150" d="100"/>
      </p:scale>
      <p:origin x="0" y="0"/>
    </p:cViewPr>
  </p:sorterViewPr>
  <p:notesViewPr>
    <p:cSldViewPr>
      <p:cViewPr varScale="1">
        <p:scale>
          <a:sx n="114" d="100"/>
          <a:sy n="114" d="100"/>
        </p:scale>
        <p:origin x="-5048"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nza, Philip" userId="8b140b07-5c4b-4f38-b244-971bee86ad89" providerId="ADAL" clId="{185E0A49-05E2-4D75-807F-8740939E5307}"/>
    <pc:docChg chg="custSel addSld delSld modSld">
      <pc:chgData name="Lanza, Philip" userId="8b140b07-5c4b-4f38-b244-971bee86ad89" providerId="ADAL" clId="{185E0A49-05E2-4D75-807F-8740939E5307}" dt="2019-02-08T00:01:13.279" v="30" actId="1076"/>
      <pc:docMkLst>
        <pc:docMk/>
      </pc:docMkLst>
      <pc:sldChg chg="del">
        <pc:chgData name="Lanza, Philip" userId="8b140b07-5c4b-4f38-b244-971bee86ad89" providerId="ADAL" clId="{185E0A49-05E2-4D75-807F-8740939E5307}" dt="2019-02-07T23:58:53.810" v="6" actId="2696"/>
        <pc:sldMkLst>
          <pc:docMk/>
          <pc:sldMk cId="4090737538" sldId="393"/>
        </pc:sldMkLst>
      </pc:sldChg>
      <pc:sldChg chg="del">
        <pc:chgData name="Lanza, Philip" userId="8b140b07-5c4b-4f38-b244-971bee86ad89" providerId="ADAL" clId="{185E0A49-05E2-4D75-807F-8740939E5307}" dt="2019-02-07T23:59:05.147" v="8" actId="2696"/>
        <pc:sldMkLst>
          <pc:docMk/>
          <pc:sldMk cId="767936824" sldId="399"/>
        </pc:sldMkLst>
      </pc:sldChg>
      <pc:sldChg chg="del">
        <pc:chgData name="Lanza, Philip" userId="8b140b07-5c4b-4f38-b244-971bee86ad89" providerId="ADAL" clId="{185E0A49-05E2-4D75-807F-8740939E5307}" dt="2019-02-07T23:59:17.416" v="10" actId="2696"/>
        <pc:sldMkLst>
          <pc:docMk/>
          <pc:sldMk cId="3092911282" sldId="400"/>
        </pc:sldMkLst>
      </pc:sldChg>
      <pc:sldChg chg="del">
        <pc:chgData name="Lanza, Philip" userId="8b140b07-5c4b-4f38-b244-971bee86ad89" providerId="ADAL" clId="{185E0A49-05E2-4D75-807F-8740939E5307}" dt="2019-02-07T23:59:30.490" v="12" actId="2696"/>
        <pc:sldMkLst>
          <pc:docMk/>
          <pc:sldMk cId="3998736306" sldId="401"/>
        </pc:sldMkLst>
      </pc:sldChg>
      <pc:sldChg chg="modSp">
        <pc:chgData name="Lanza, Philip" userId="8b140b07-5c4b-4f38-b244-971bee86ad89" providerId="ADAL" clId="{185E0A49-05E2-4D75-807F-8740939E5307}" dt="2019-02-07T23:58:51.010" v="1" actId="27636"/>
        <pc:sldMkLst>
          <pc:docMk/>
          <pc:sldMk cId="483692494" sldId="407"/>
        </pc:sldMkLst>
        <pc:spChg chg="mod">
          <ac:chgData name="Lanza, Philip" userId="8b140b07-5c4b-4f38-b244-971bee86ad89" providerId="ADAL" clId="{185E0A49-05E2-4D75-807F-8740939E5307}" dt="2019-02-07T23:58:51.010" v="1" actId="27636"/>
          <ac:spMkLst>
            <pc:docMk/>
            <pc:sldMk cId="483692494" sldId="407"/>
            <ac:spMk id="3" creationId="{00000000-0000-0000-0000-000000000000}"/>
          </ac:spMkLst>
        </pc:spChg>
      </pc:sldChg>
      <pc:sldChg chg="modSp">
        <pc:chgData name="Lanza, Philip" userId="8b140b07-5c4b-4f38-b244-971bee86ad89" providerId="ADAL" clId="{185E0A49-05E2-4D75-807F-8740939E5307}" dt="2019-02-07T23:59:46.074" v="15" actId="120"/>
        <pc:sldMkLst>
          <pc:docMk/>
          <pc:sldMk cId="2916196850" sldId="408"/>
        </pc:sldMkLst>
        <pc:spChg chg="mod">
          <ac:chgData name="Lanza, Philip" userId="8b140b07-5c4b-4f38-b244-971bee86ad89" providerId="ADAL" clId="{185E0A49-05E2-4D75-807F-8740939E5307}" dt="2019-02-07T23:59:46.074" v="15" actId="120"/>
          <ac:spMkLst>
            <pc:docMk/>
            <pc:sldMk cId="2916196850" sldId="408"/>
            <ac:spMk id="2" creationId="{00000000-0000-0000-0000-000000000000}"/>
          </ac:spMkLst>
        </pc:spChg>
      </pc:sldChg>
      <pc:sldChg chg="del">
        <pc:chgData name="Lanza, Philip" userId="8b140b07-5c4b-4f38-b244-971bee86ad89" providerId="ADAL" clId="{185E0A49-05E2-4D75-807F-8740939E5307}" dt="2019-02-08T00:00:03.741" v="17" actId="2696"/>
        <pc:sldMkLst>
          <pc:docMk/>
          <pc:sldMk cId="422869796" sldId="409"/>
        </pc:sldMkLst>
      </pc:sldChg>
      <pc:sldChg chg="modSp">
        <pc:chgData name="Lanza, Philip" userId="8b140b07-5c4b-4f38-b244-971bee86ad89" providerId="ADAL" clId="{185E0A49-05E2-4D75-807F-8740939E5307}" dt="2019-02-08T00:00:13.682" v="19" actId="14100"/>
        <pc:sldMkLst>
          <pc:docMk/>
          <pc:sldMk cId="153649760" sldId="410"/>
        </pc:sldMkLst>
        <pc:spChg chg="mod">
          <ac:chgData name="Lanza, Philip" userId="8b140b07-5c4b-4f38-b244-971bee86ad89" providerId="ADAL" clId="{185E0A49-05E2-4D75-807F-8740939E5307}" dt="2019-02-08T00:00:13.682" v="19" actId="14100"/>
          <ac:spMkLst>
            <pc:docMk/>
            <pc:sldMk cId="153649760" sldId="410"/>
            <ac:spMk id="2" creationId="{00000000-0000-0000-0000-000000000000}"/>
          </ac:spMkLst>
        </pc:spChg>
      </pc:sldChg>
      <pc:sldChg chg="modSp">
        <pc:chgData name="Lanza, Philip" userId="8b140b07-5c4b-4f38-b244-971bee86ad89" providerId="ADAL" clId="{185E0A49-05E2-4D75-807F-8740939E5307}" dt="2019-02-07T23:58:51.026" v="2" actId="27636"/>
        <pc:sldMkLst>
          <pc:docMk/>
          <pc:sldMk cId="2310752245" sldId="411"/>
        </pc:sldMkLst>
        <pc:spChg chg="mod">
          <ac:chgData name="Lanza, Philip" userId="8b140b07-5c4b-4f38-b244-971bee86ad89" providerId="ADAL" clId="{185E0A49-05E2-4D75-807F-8740939E5307}" dt="2019-02-07T23:58:51.026" v="2" actId="27636"/>
          <ac:spMkLst>
            <pc:docMk/>
            <pc:sldMk cId="2310752245" sldId="411"/>
            <ac:spMk id="3" creationId="{00000000-0000-0000-0000-000000000000}"/>
          </ac:spMkLst>
        </pc:spChg>
      </pc:sldChg>
      <pc:sldChg chg="modSp">
        <pc:chgData name="Lanza, Philip" userId="8b140b07-5c4b-4f38-b244-971bee86ad89" providerId="ADAL" clId="{185E0A49-05E2-4D75-807F-8740939E5307}" dt="2019-02-07T23:58:51.041" v="3" actId="27636"/>
        <pc:sldMkLst>
          <pc:docMk/>
          <pc:sldMk cId="2640913645" sldId="412"/>
        </pc:sldMkLst>
        <pc:spChg chg="mod">
          <ac:chgData name="Lanza, Philip" userId="8b140b07-5c4b-4f38-b244-971bee86ad89" providerId="ADAL" clId="{185E0A49-05E2-4D75-807F-8740939E5307}" dt="2019-02-07T23:58:51.041" v="3" actId="27636"/>
          <ac:spMkLst>
            <pc:docMk/>
            <pc:sldMk cId="2640913645" sldId="412"/>
            <ac:spMk id="3" creationId="{00000000-0000-0000-0000-000000000000}"/>
          </ac:spMkLst>
        </pc:spChg>
      </pc:sldChg>
      <pc:sldChg chg="modSp">
        <pc:chgData name="Lanza, Philip" userId="8b140b07-5c4b-4f38-b244-971bee86ad89" providerId="ADAL" clId="{185E0A49-05E2-4D75-807F-8740939E5307}" dt="2019-02-07T23:58:51.041" v="4" actId="27636"/>
        <pc:sldMkLst>
          <pc:docMk/>
          <pc:sldMk cId="942379138" sldId="413"/>
        </pc:sldMkLst>
        <pc:spChg chg="mod">
          <ac:chgData name="Lanza, Philip" userId="8b140b07-5c4b-4f38-b244-971bee86ad89" providerId="ADAL" clId="{185E0A49-05E2-4D75-807F-8740939E5307}" dt="2019-02-07T23:58:51.041" v="4" actId="27636"/>
          <ac:spMkLst>
            <pc:docMk/>
            <pc:sldMk cId="942379138" sldId="413"/>
            <ac:spMk id="3" creationId="{00000000-0000-0000-0000-000000000000}"/>
          </ac:spMkLst>
        </pc:spChg>
      </pc:sldChg>
      <pc:sldChg chg="modSp">
        <pc:chgData name="Lanza, Philip" userId="8b140b07-5c4b-4f38-b244-971bee86ad89" providerId="ADAL" clId="{185E0A49-05E2-4D75-807F-8740939E5307}" dt="2019-02-08T00:00:23.325" v="20" actId="255"/>
        <pc:sldMkLst>
          <pc:docMk/>
          <pc:sldMk cId="4240541422" sldId="417"/>
        </pc:sldMkLst>
        <pc:spChg chg="mod">
          <ac:chgData name="Lanza, Philip" userId="8b140b07-5c4b-4f38-b244-971bee86ad89" providerId="ADAL" clId="{185E0A49-05E2-4D75-807F-8740939E5307}" dt="2019-02-08T00:00:23.325" v="20" actId="255"/>
          <ac:spMkLst>
            <pc:docMk/>
            <pc:sldMk cId="4240541422" sldId="417"/>
            <ac:spMk id="2" creationId="{00000000-0000-0000-0000-000000000000}"/>
          </ac:spMkLst>
        </pc:spChg>
      </pc:sldChg>
      <pc:sldChg chg="modSp">
        <pc:chgData name="Lanza, Philip" userId="8b140b07-5c4b-4f38-b244-971bee86ad89" providerId="ADAL" clId="{185E0A49-05E2-4D75-807F-8740939E5307}" dt="2019-02-08T00:00:32.924" v="21" actId="255"/>
        <pc:sldMkLst>
          <pc:docMk/>
          <pc:sldMk cId="3925949315" sldId="418"/>
        </pc:sldMkLst>
        <pc:spChg chg="mod">
          <ac:chgData name="Lanza, Philip" userId="8b140b07-5c4b-4f38-b244-971bee86ad89" providerId="ADAL" clId="{185E0A49-05E2-4D75-807F-8740939E5307}" dt="2019-02-08T00:00:32.924" v="21" actId="255"/>
          <ac:spMkLst>
            <pc:docMk/>
            <pc:sldMk cId="3925949315" sldId="418"/>
            <ac:spMk id="2" creationId="{00000000-0000-0000-0000-000000000000}"/>
          </ac:spMkLst>
        </pc:spChg>
      </pc:sldChg>
      <pc:sldChg chg="modSp">
        <pc:chgData name="Lanza, Philip" userId="8b140b07-5c4b-4f38-b244-971bee86ad89" providerId="ADAL" clId="{185E0A49-05E2-4D75-807F-8740939E5307}" dt="2019-02-08T00:00:50.382" v="25" actId="14100"/>
        <pc:sldMkLst>
          <pc:docMk/>
          <pc:sldMk cId="4211163155" sldId="419"/>
        </pc:sldMkLst>
        <pc:spChg chg="mod">
          <ac:chgData name="Lanza, Philip" userId="8b140b07-5c4b-4f38-b244-971bee86ad89" providerId="ADAL" clId="{185E0A49-05E2-4D75-807F-8740939E5307}" dt="2019-02-08T00:00:46.179" v="23" actId="14100"/>
          <ac:spMkLst>
            <pc:docMk/>
            <pc:sldMk cId="4211163155" sldId="419"/>
            <ac:spMk id="2" creationId="{00000000-0000-0000-0000-000000000000}"/>
          </ac:spMkLst>
        </pc:spChg>
        <pc:picChg chg="mod">
          <ac:chgData name="Lanza, Philip" userId="8b140b07-5c4b-4f38-b244-971bee86ad89" providerId="ADAL" clId="{185E0A49-05E2-4D75-807F-8740939E5307}" dt="2019-02-08T00:00:50.382" v="25" actId="14100"/>
          <ac:picMkLst>
            <pc:docMk/>
            <pc:sldMk cId="4211163155" sldId="419"/>
            <ac:picMk id="10242" creationId="{00000000-0000-0000-0000-000000000000}"/>
          </ac:picMkLst>
        </pc:picChg>
      </pc:sldChg>
      <pc:sldChg chg="modSp">
        <pc:chgData name="Lanza, Philip" userId="8b140b07-5c4b-4f38-b244-971bee86ad89" providerId="ADAL" clId="{185E0A49-05E2-4D75-807F-8740939E5307}" dt="2019-02-08T00:01:01.244" v="27" actId="14100"/>
        <pc:sldMkLst>
          <pc:docMk/>
          <pc:sldMk cId="3766610400" sldId="420"/>
        </pc:sldMkLst>
        <pc:spChg chg="mod">
          <ac:chgData name="Lanza, Philip" userId="8b140b07-5c4b-4f38-b244-971bee86ad89" providerId="ADAL" clId="{185E0A49-05E2-4D75-807F-8740939E5307}" dt="2019-02-08T00:01:01.244" v="27" actId="14100"/>
          <ac:spMkLst>
            <pc:docMk/>
            <pc:sldMk cId="3766610400" sldId="420"/>
            <ac:spMk id="2" creationId="{00000000-0000-0000-0000-000000000000}"/>
          </ac:spMkLst>
        </pc:spChg>
      </pc:sldChg>
      <pc:sldChg chg="modSp">
        <pc:chgData name="Lanza, Philip" userId="8b140b07-5c4b-4f38-b244-971bee86ad89" providerId="ADAL" clId="{185E0A49-05E2-4D75-807F-8740939E5307}" dt="2019-02-07T23:58:51.057" v="5" actId="27636"/>
        <pc:sldMkLst>
          <pc:docMk/>
          <pc:sldMk cId="2189238860" sldId="422"/>
        </pc:sldMkLst>
        <pc:spChg chg="mod">
          <ac:chgData name="Lanza, Philip" userId="8b140b07-5c4b-4f38-b244-971bee86ad89" providerId="ADAL" clId="{185E0A49-05E2-4D75-807F-8740939E5307}" dt="2019-02-07T23:58:51.057" v="5" actId="27636"/>
          <ac:spMkLst>
            <pc:docMk/>
            <pc:sldMk cId="2189238860" sldId="422"/>
            <ac:spMk id="3" creationId="{00000000-0000-0000-0000-000000000000}"/>
          </ac:spMkLst>
        </pc:spChg>
      </pc:sldChg>
      <pc:sldChg chg="modSp">
        <pc:chgData name="Lanza, Philip" userId="8b140b07-5c4b-4f38-b244-971bee86ad89" providerId="ADAL" clId="{185E0A49-05E2-4D75-807F-8740939E5307}" dt="2019-02-08T00:01:13.279" v="30" actId="1076"/>
        <pc:sldMkLst>
          <pc:docMk/>
          <pc:sldMk cId="515366049" sldId="423"/>
        </pc:sldMkLst>
        <pc:spChg chg="mod">
          <ac:chgData name="Lanza, Philip" userId="8b140b07-5c4b-4f38-b244-971bee86ad89" providerId="ADAL" clId="{185E0A49-05E2-4D75-807F-8740939E5307}" dt="2019-02-08T00:01:12.357" v="29" actId="14100"/>
          <ac:spMkLst>
            <pc:docMk/>
            <pc:sldMk cId="515366049" sldId="423"/>
            <ac:spMk id="2" creationId="{00000000-0000-0000-0000-000000000000}"/>
          </ac:spMkLst>
        </pc:spChg>
        <pc:picChg chg="mod">
          <ac:chgData name="Lanza, Philip" userId="8b140b07-5c4b-4f38-b244-971bee86ad89" providerId="ADAL" clId="{185E0A49-05E2-4D75-807F-8740939E5307}" dt="2019-02-08T00:01:13.279" v="30" actId="1076"/>
          <ac:picMkLst>
            <pc:docMk/>
            <pc:sldMk cId="515366049" sldId="423"/>
            <ac:picMk id="12290" creationId="{00000000-0000-0000-0000-000000000000}"/>
          </ac:picMkLst>
        </pc:picChg>
      </pc:sldChg>
      <pc:sldChg chg="add">
        <pc:chgData name="Lanza, Philip" userId="8b140b07-5c4b-4f38-b244-971bee86ad89" providerId="ADAL" clId="{185E0A49-05E2-4D75-807F-8740939E5307}" dt="2019-02-07T23:58:50.963" v="0"/>
        <pc:sldMkLst>
          <pc:docMk/>
          <pc:sldMk cId="1511656273" sldId="426"/>
        </pc:sldMkLst>
      </pc:sldChg>
      <pc:sldChg chg="add">
        <pc:chgData name="Lanza, Philip" userId="8b140b07-5c4b-4f38-b244-971bee86ad89" providerId="ADAL" clId="{185E0A49-05E2-4D75-807F-8740939E5307}" dt="2019-02-07T23:59:02.130" v="7"/>
        <pc:sldMkLst>
          <pc:docMk/>
          <pc:sldMk cId="2522010684" sldId="427"/>
        </pc:sldMkLst>
      </pc:sldChg>
      <pc:sldChg chg="add">
        <pc:chgData name="Lanza, Philip" userId="8b140b07-5c4b-4f38-b244-971bee86ad89" providerId="ADAL" clId="{185E0A49-05E2-4D75-807F-8740939E5307}" dt="2019-02-07T23:59:12.961" v="9"/>
        <pc:sldMkLst>
          <pc:docMk/>
          <pc:sldMk cId="179574587" sldId="428"/>
        </pc:sldMkLst>
      </pc:sldChg>
      <pc:sldChg chg="add">
        <pc:chgData name="Lanza, Philip" userId="8b140b07-5c4b-4f38-b244-971bee86ad89" providerId="ADAL" clId="{185E0A49-05E2-4D75-807F-8740939E5307}" dt="2019-02-07T23:59:27.201" v="11"/>
        <pc:sldMkLst>
          <pc:docMk/>
          <pc:sldMk cId="3919819328" sldId="429"/>
        </pc:sldMkLst>
      </pc:sldChg>
      <pc:sldChg chg="add">
        <pc:chgData name="Lanza, Philip" userId="8b140b07-5c4b-4f38-b244-971bee86ad89" providerId="ADAL" clId="{185E0A49-05E2-4D75-807F-8740939E5307}" dt="2019-02-07T23:59:59.755" v="16"/>
        <pc:sldMkLst>
          <pc:docMk/>
          <pc:sldMk cId="2275957847" sldId="430"/>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F3EAC60-3285-8247-AB77-9F51D27FD04A}" type="datetimeFigureOut">
              <a:rPr lang="en-US" smtClean="0"/>
              <a:t>2/7/2019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93A7489-ADDD-274C-8463-260CB54AA8DE}" type="slidenum">
              <a:rPr lang="en-US" smtClean="0"/>
              <a:t>‹#›</a:t>
            </a:fld>
            <a:endParaRPr lang="en-US"/>
          </a:p>
        </p:txBody>
      </p:sp>
    </p:spTree>
    <p:extLst>
      <p:ext uri="{BB962C8B-B14F-4D97-AF65-F5344CB8AC3E}">
        <p14:creationId xmlns:p14="http://schemas.microsoft.com/office/powerpoint/2010/main" val="17694947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200">
                <a:latin typeface="Arial" charset="0"/>
                <a:ea typeface="+mn-ea"/>
                <a:cs typeface="+mn-cs"/>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43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FontTx/>
              <a:buNone/>
              <a:defRPr sz="1200"/>
            </a:lvl1pPr>
          </a:lstStyle>
          <a:p>
            <a:fld id="{829EAEEF-EA87-45A5-AB17-DF2F4D00AFC7}" type="slidenum">
              <a:rPr lang="en-US" altLang="en-US"/>
              <a:pPr/>
              <a:t>‹#›</a:t>
            </a:fld>
            <a:endParaRPr lang="en-US" altLang="en-US" dirty="0"/>
          </a:p>
        </p:txBody>
      </p:sp>
    </p:spTree>
    <p:extLst>
      <p:ext uri="{BB962C8B-B14F-4D97-AF65-F5344CB8AC3E}">
        <p14:creationId xmlns:p14="http://schemas.microsoft.com/office/powerpoint/2010/main" val="167685401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en-US" dirty="0">
              <a:ea typeface="MS PGothic" charset="-128"/>
              <a:cs typeface="ＭＳ Ｐゴシック" charset="-128"/>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a:t>
            </a:fld>
            <a:endParaRPr lang="en-US" altLang="en-US" dirty="0"/>
          </a:p>
        </p:txBody>
      </p:sp>
    </p:spTree>
    <p:extLst>
      <p:ext uri="{BB962C8B-B14F-4D97-AF65-F5344CB8AC3E}">
        <p14:creationId xmlns:p14="http://schemas.microsoft.com/office/powerpoint/2010/main" val="1681122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5</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6</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7</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8</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9</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10</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11</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15</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16</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17</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18</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19</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20</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21</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25</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26</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27</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28</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29</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30</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31</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33</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35</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Rectangle 2"/>
          <p:cNvSpPr/>
          <p:nvPr userDrawn="1"/>
        </p:nvSpPr>
        <p:spPr>
          <a:xfrm>
            <a:off x="0" y="0"/>
            <a:ext cx="9144000" cy="13716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6" name="Title 5"/>
          <p:cNvSpPr>
            <a:spLocks noGrp="1"/>
          </p:cNvSpPr>
          <p:nvPr>
            <p:ph type="title"/>
          </p:nvPr>
        </p:nvSpPr>
        <p:spPr>
          <a:xfrm>
            <a:off x="381000" y="384048"/>
            <a:ext cx="8759952" cy="987552"/>
          </a:xfrm>
        </p:spPr>
        <p:txBody>
          <a:bodyPr anchor="t">
            <a:normAutofit/>
          </a:bodyPr>
          <a:lstStyle>
            <a:lvl1pPr algn="l">
              <a:defRPr sz="2800">
                <a:latin typeface="AvenirNext LT Pro Regular" panose="020B0504020202020204" pitchFamily="34" charset="0"/>
              </a:defRPr>
            </a:lvl1pPr>
          </a:lstStyle>
          <a:p>
            <a:r>
              <a:rPr lang="en-US" dirty="0"/>
              <a:t>Click to edit Master title style</a:t>
            </a:r>
          </a:p>
        </p:txBody>
      </p:sp>
      <p:sp>
        <p:nvSpPr>
          <p:cNvPr id="11" name="Text Placeholder 10"/>
          <p:cNvSpPr>
            <a:spLocks noGrp="1"/>
          </p:cNvSpPr>
          <p:nvPr>
            <p:ph type="body" sz="quarter" idx="10"/>
          </p:nvPr>
        </p:nvSpPr>
        <p:spPr>
          <a:xfrm>
            <a:off x="4419600" y="1783080"/>
            <a:ext cx="4270248" cy="3246120"/>
          </a:xfrm>
        </p:spPr>
        <p:txBody>
          <a:bodyPr>
            <a:noAutofit/>
          </a:bodyPr>
          <a:lstStyle>
            <a:lvl1pPr marL="0" indent="0" algn="r">
              <a:buNone/>
              <a:defRPr sz="3600"/>
            </a:lvl1pPr>
            <a:lvl2pPr>
              <a:defRPr sz="3600"/>
            </a:lvl2pPr>
            <a:lvl3pPr>
              <a:defRPr sz="3600"/>
            </a:lvl3pPr>
            <a:lvl4pPr>
              <a:defRPr sz="3600"/>
            </a:lvl4pPr>
            <a:lvl5pPr>
              <a:defRPr sz="3600"/>
            </a:lvl5pPr>
          </a:lstStyle>
          <a:p>
            <a:pPr lvl="0"/>
            <a:r>
              <a:rPr lang="en-US" dirty="0"/>
              <a:t>Edit Master text styles</a:t>
            </a:r>
          </a:p>
        </p:txBody>
      </p:sp>
      <p:sp>
        <p:nvSpPr>
          <p:cNvPr id="13" name="Text Placeholder 12"/>
          <p:cNvSpPr>
            <a:spLocks noGrp="1"/>
          </p:cNvSpPr>
          <p:nvPr>
            <p:ph type="body" sz="quarter" idx="11"/>
          </p:nvPr>
        </p:nvSpPr>
        <p:spPr>
          <a:xfrm>
            <a:off x="6092952" y="6376010"/>
            <a:ext cx="2898648" cy="402336"/>
          </a:xfrm>
        </p:spPr>
        <p:txBody>
          <a:bodyPr anchor="ctr">
            <a:normAutofit/>
          </a:bodyPr>
          <a:lstStyle>
            <a:lvl1pPr marL="0" indent="0" algn="r">
              <a:buNone/>
              <a:defRPr sz="1200">
                <a:solidFill>
                  <a:schemeClr val="bg1"/>
                </a:solidFill>
                <a:latin typeface="AvenirNext LT Pro Regular" panose="020B0504020202020204" pitchFamily="34" charset="0"/>
              </a:defRPr>
            </a:lvl1pPr>
          </a:lstStyle>
          <a:p>
            <a:pPr lvl="0"/>
            <a:r>
              <a:rPr lang="en-US" dirty="0"/>
              <a:t>Edit Master text styles</a:t>
            </a:r>
          </a:p>
        </p:txBody>
      </p:sp>
      <p:pic>
        <p:nvPicPr>
          <p:cNvPr id="12" name="Picture 2" descr="Z:\ART_WORK_IN_PROCESS\3_CENGAGE\Spielvogel10e IML and PPT_3920635\3_Processed Art\JPEG's For PPT's\Ch01\Cover.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70292" y="1524000"/>
            <a:ext cx="3591262"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840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50292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Tree>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475488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hasCustomPrompt="1"/>
          </p:nvPr>
        </p:nvSpPr>
        <p:spPr>
          <a:xfrm>
            <a:off x="5715000" y="5867400"/>
            <a:ext cx="3276600" cy="365760"/>
          </a:xfrm>
        </p:spPr>
        <p:txBody>
          <a:bodyPr>
            <a:normAutofit/>
          </a:bodyPr>
          <a:lstStyle>
            <a:lvl1pPr marL="0" indent="0" algn="r">
              <a:buClr>
                <a:srgbClr val="215968"/>
              </a:buClr>
              <a:buNone/>
              <a:defRPr sz="18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3993036651"/>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9906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p:nvPr>
        </p:nvSpPr>
        <p:spPr>
          <a:xfrm>
            <a:off x="228600" y="35052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42648750"/>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Title 1"/>
          <p:cNvSpPr>
            <a:spLocks noGrp="1"/>
          </p:cNvSpPr>
          <p:nvPr>
            <p:ph type="title"/>
          </p:nvPr>
        </p:nvSpPr>
        <p:spPr>
          <a:xfrm>
            <a:off x="457200" y="26988"/>
            <a:ext cx="8229600" cy="1039812"/>
          </a:xfrm>
          <a:noFill/>
          <a:ln>
            <a:noFill/>
          </a:ln>
        </p:spPr>
        <p:txBody>
          <a:bodyPr anchorCtr="0"/>
          <a:lstStyle>
            <a:lvl1pPr algn="l">
              <a:lnSpc>
                <a:spcPct val="100000"/>
              </a:lnSpc>
              <a:defRPr sz="2600" b="0" i="0">
                <a:solidFill>
                  <a:srgbClr val="000000"/>
                </a:solidFill>
                <a:latin typeface="AvenirNext LT Pro Regular" panose="020B0504020202020204" pitchFamily="34" charset="0"/>
                <a:cs typeface="Arial"/>
              </a:defRPr>
            </a:lvl1pPr>
          </a:lstStyle>
          <a:p>
            <a:endParaRPr lang="en-US" dirty="0"/>
          </a:p>
        </p:txBody>
      </p:sp>
      <p:sp>
        <p:nvSpPr>
          <p:cNvPr id="12" name="Content Placeholder 11"/>
          <p:cNvSpPr>
            <a:spLocks noGrp="1"/>
          </p:cNvSpPr>
          <p:nvPr>
            <p:ph sz="quarter" idx="10"/>
          </p:nvPr>
        </p:nvSpPr>
        <p:spPr>
          <a:xfrm>
            <a:off x="457200" y="1219200"/>
            <a:ext cx="82296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p:cNvSpPr>
            <a:spLocks noGrp="1"/>
          </p:cNvSpPr>
          <p:nvPr>
            <p:ph type="body" sz="quarter" idx="11"/>
          </p:nvPr>
        </p:nvSpPr>
        <p:spPr>
          <a:xfrm>
            <a:off x="6324600" y="5867400"/>
            <a:ext cx="2590800" cy="304800"/>
          </a:xfrm>
        </p:spPr>
        <p:txBody>
          <a:bodyPr>
            <a:noAutofit/>
          </a:bodyPr>
          <a:lstStyle>
            <a:lvl1pPr marL="0" indent="0" algn="r">
              <a:buNone/>
              <a:defRPr sz="1800"/>
            </a:lvl1pPr>
          </a:lstStyle>
          <a:p>
            <a:pPr lvl="0"/>
            <a:r>
              <a:rPr lang="en-US" dirty="0"/>
              <a:t>Edit Master text styles</a:t>
            </a:r>
          </a:p>
        </p:txBody>
      </p:sp>
    </p:spTree>
    <p:extLst>
      <p:ext uri="{BB962C8B-B14F-4D97-AF65-F5344CB8AC3E}">
        <p14:creationId xmlns:p14="http://schemas.microsoft.com/office/powerpoint/2010/main" val="833243277"/>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Map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5" name="Title 1"/>
          <p:cNvSpPr>
            <a:spLocks noGrp="1"/>
          </p:cNvSpPr>
          <p:nvPr>
            <p:ph type="title"/>
          </p:nvPr>
        </p:nvSpPr>
        <p:spPr>
          <a:xfrm>
            <a:off x="118872" y="155448"/>
            <a:ext cx="8833104" cy="1335024"/>
          </a:xfrm>
          <a:noFill/>
          <a:ln>
            <a:noFill/>
          </a:ln>
        </p:spPr>
        <p:txBody>
          <a:bodyPr anchor="ctr" anchorCtr="0">
            <a:normAutofit/>
          </a:bodyPr>
          <a:lstStyle>
            <a:lvl1pPr algn="ctr">
              <a:lnSpc>
                <a:spcPct val="100000"/>
              </a:lnSpc>
              <a:defRPr sz="4000" b="0" i="0">
                <a:solidFill>
                  <a:srgbClr val="000000"/>
                </a:solidFill>
                <a:latin typeface="AvenirNext LT Pro Regular" panose="020B0504020202020204" pitchFamily="34" charset="0"/>
                <a:cs typeface="Arial"/>
              </a:defRPr>
            </a:lvl1pPr>
          </a:lstStyle>
          <a:p>
            <a:endParaRPr lang="en-US" dirty="0"/>
          </a:p>
        </p:txBody>
      </p:sp>
    </p:spTree>
    <p:extLst>
      <p:ext uri="{BB962C8B-B14F-4D97-AF65-F5344CB8AC3E}">
        <p14:creationId xmlns:p14="http://schemas.microsoft.com/office/powerpoint/2010/main" val="2410299512"/>
      </p:ext>
    </p:extLst>
  </p:cSld>
  <p:clrMapOvr>
    <a:masterClrMapping/>
  </p:clrMapOvr>
  <p:transition spd="slow"/>
  <p:hf sldNum="0" hd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Content Placeholder 1"/>
          <p:cNvSpPr>
            <a:spLocks noGrp="1"/>
          </p:cNvSpPr>
          <p:nvPr>
            <p:ph type="title"/>
          </p:nvPr>
        </p:nvSpPr>
        <p:spPr>
          <a:xfrm>
            <a:off x="457200" y="27709"/>
            <a:ext cx="8229600" cy="1039091"/>
          </a:xfrm>
          <a:prstGeom prst="rect">
            <a:avLst/>
          </a:prstGeom>
        </p:spPr>
        <p:txBody>
          <a:bodyPr vert="horz" lIns="91440" tIns="45720" rIns="91440" bIns="45720" rtlCol="0" anchor="ctr">
            <a:normAutofit/>
          </a:bodyPr>
          <a:lstStyle/>
          <a:p>
            <a:r>
              <a:rPr lang="en-US"/>
              <a:t>Click to edit Master title style</a:t>
            </a:r>
          </a:p>
        </p:txBody>
      </p:sp>
      <p:sp>
        <p:nvSpPr>
          <p:cNvPr id="3" name="Content Placeholder 2"/>
          <p:cNvSpPr>
            <a:spLocks noGrp="1"/>
          </p:cNvSpPr>
          <p:nvPr>
            <p:ph type="body" idx="1"/>
          </p:nvPr>
        </p:nvSpPr>
        <p:spPr>
          <a:xfrm>
            <a:off x="228600" y="1295400"/>
            <a:ext cx="8763000" cy="4830763"/>
          </a:xfrm>
          <a:prstGeom prst="rect">
            <a:avLst/>
          </a:prstGeom>
        </p:spPr>
        <p:txBody>
          <a:bodyPr vert="horz" lIns="91440" tIns="45720" rIns="91440" bIns="45720" rtlCol="0">
            <a:normAutofit/>
          </a:bodyPr>
          <a:lstStyle/>
          <a:p>
            <a:pPr marL="461963" lvl="0" indent="-461963">
              <a:buSzPct val="100000"/>
            </a:pPr>
            <a:r>
              <a:rPr lang="en-US" dirty="0"/>
              <a:t>Click to edit Master text styles</a:t>
            </a:r>
          </a:p>
          <a:p>
            <a:pPr marL="914400" lvl="1" indent="-457200"/>
            <a:r>
              <a:rPr lang="en-US" dirty="0"/>
              <a:t>Second level</a:t>
            </a:r>
          </a:p>
          <a:p>
            <a:pPr marL="1376363" lvl="2" indent="-461963"/>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88362092"/>
      </p:ext>
    </p:extLst>
  </p:cSld>
  <p:clrMap bg1="lt1" tx1="dk1" bg2="lt2" tx2="dk2" accent1="accent1" accent2="accent2" accent3="accent3" accent4="accent4" accent5="accent5" accent6="accent6" hlink="hlink" folHlink="folHlink"/>
  <p:sldLayoutIdLst>
    <p:sldLayoutId id="2147483791" r:id="rId1"/>
    <p:sldLayoutId id="2147483794" r:id="rId2"/>
    <p:sldLayoutId id="2147483797" r:id="rId3"/>
    <p:sldLayoutId id="2147483796" r:id="rId4"/>
    <p:sldLayoutId id="2147483793" r:id="rId5"/>
    <p:sldLayoutId id="2147483795" r:id="rId6"/>
  </p:sldLayoutIdLst>
  <p:hf sldNum="0" hdr="0" dt="0"/>
  <p:txStyles>
    <p:titleStyle>
      <a:lvl1pPr algn="ctr" defTabSz="914400" rtl="0" eaLnBrk="1" latinLnBrk="0" hangingPunct="1">
        <a:spcBef>
          <a:spcPct val="0"/>
        </a:spcBef>
        <a:buNone/>
        <a:defRPr sz="3600" kern="1200">
          <a:solidFill>
            <a:schemeClr val="bg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venirNext LT Pro Regular" panose="020B0504020202020204"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anose="020B0604020202020204" pitchFamily="34" charset="0"/>
        <a:buChar char="•"/>
        <a:defRPr lang="en-US" sz="2400" kern="1200" dirty="0" smtClean="0">
          <a:solidFill>
            <a:schemeClr val="tx1"/>
          </a:solidFill>
          <a:latin typeface="AvenirNext LT Pro Regular" panose="020B0504020202020204"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Arial" panose="020B0604020202020204" pitchFamily="34" charset="0"/>
        <a:buChar char="•"/>
        <a:defRPr lang="en-US" sz="2000" kern="1200" dirty="0">
          <a:solidFill>
            <a:schemeClr val="tx1"/>
          </a:solidFill>
          <a:latin typeface="AvenirNext LT Pro Regular" panose="020B0504020202020204"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pc="300" dirty="0">
                <a:ea typeface="Avenir Next" charset="0"/>
                <a:cs typeface="Avenir Next" charset="0"/>
              </a:rPr>
              <a:t>WESTERN CIVILIZATION: A Brief History</a:t>
            </a:r>
            <a:br>
              <a:rPr lang="en-US" sz="4000" dirty="0">
                <a:ea typeface="Avenir Next" charset="0"/>
                <a:cs typeface="Avenir Next" charset="0"/>
              </a:rPr>
            </a:br>
            <a:r>
              <a:rPr lang="en-US" sz="1600" dirty="0">
                <a:ea typeface="Avenir Next" charset="0"/>
                <a:cs typeface="Avenir Next" charset="0"/>
              </a:rPr>
              <a:t>Tenth Edition</a:t>
            </a:r>
          </a:p>
        </p:txBody>
      </p:sp>
      <p:sp>
        <p:nvSpPr>
          <p:cNvPr id="5" name="Text Placeholder 2"/>
          <p:cNvSpPr>
            <a:spLocks noGrp="1"/>
          </p:cNvSpPr>
          <p:nvPr>
            <p:ph type="body" sz="quarter" idx="10"/>
          </p:nvPr>
        </p:nvSpPr>
        <p:spPr/>
        <p:txBody>
          <a:bodyPr anchor="t" anchorCtr="0"/>
          <a:lstStyle/>
          <a:p>
            <a:pPr lvl="0" eaLnBrk="0" fontAlgn="base" hangingPunct="0">
              <a:spcBef>
                <a:spcPts val="600"/>
              </a:spcBef>
              <a:spcAft>
                <a:spcPct val="0"/>
              </a:spcAft>
              <a:buClr>
                <a:srgbClr val="5C150B"/>
              </a:buClr>
              <a:buSzPct val="75000"/>
              <a:defRPr/>
            </a:pPr>
            <a:r>
              <a:rPr lang="en-US" altLang="en-US" dirty="0">
                <a:solidFill>
                  <a:schemeClr val="tx1">
                    <a:lumMod val="75000"/>
                    <a:lumOff val="25000"/>
                  </a:schemeClr>
                </a:solidFill>
                <a:latin typeface="Avenir Next Medium" charset="0"/>
                <a:ea typeface="Avenir Next Medium" charset="0"/>
                <a:cs typeface="Avenir Next Medium" charset="0"/>
              </a:rPr>
              <a:t>CHAPTER 24</a:t>
            </a:r>
          </a:p>
          <a:p>
            <a:pPr lvl="0" eaLnBrk="0" fontAlgn="base" hangingPunct="0">
              <a:spcBef>
                <a:spcPts val="600"/>
              </a:spcBef>
              <a:spcAft>
                <a:spcPct val="0"/>
              </a:spcAft>
              <a:buClr>
                <a:srgbClr val="5C150B"/>
              </a:buClr>
              <a:buSzPct val="75000"/>
              <a:defRPr/>
            </a:pPr>
            <a:r>
              <a:rPr lang="en-US" sz="2800" kern="0" dirty="0">
                <a:latin typeface="Avenir Next" charset="0"/>
                <a:ea typeface="Avenir Next" charset="0"/>
                <a:cs typeface="Avenir Next" charset="0"/>
              </a:rPr>
              <a:t>An Age of Modernity, Anxiety, and Imperialism, 1894–1914</a:t>
            </a:r>
          </a:p>
        </p:txBody>
      </p:sp>
      <p:sp>
        <p:nvSpPr>
          <p:cNvPr id="3" name="Text Placeholder 3"/>
          <p:cNvSpPr>
            <a:spLocks noGrp="1"/>
          </p:cNvSpPr>
          <p:nvPr>
            <p:ph type="body" sz="quarter" idx="11"/>
          </p:nvPr>
        </p:nvSpPr>
        <p:spPr/>
        <p:txBody>
          <a:bodyPr/>
          <a:lstStyle/>
          <a:p>
            <a:r>
              <a:rPr lang="en-US" dirty="0">
                <a:ea typeface="Avenir Next" charset="0"/>
                <a:cs typeface="Avenir Next" charset="0"/>
              </a:rPr>
              <a:t>© 2020 Cengage. All rights reserved.</a:t>
            </a:r>
          </a:p>
        </p:txBody>
      </p:sp>
    </p:spTree>
    <p:extLst>
      <p:ext uri="{BB962C8B-B14F-4D97-AF65-F5344CB8AC3E}">
        <p14:creationId xmlns:p14="http://schemas.microsoft.com/office/powerpoint/2010/main" val="1799730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24 Outline</a:t>
            </a:r>
          </a:p>
        </p:txBody>
      </p:sp>
      <p:sp>
        <p:nvSpPr>
          <p:cNvPr id="3" name="Content Placeholder 2"/>
          <p:cNvSpPr>
            <a:spLocks noGrp="1"/>
          </p:cNvSpPr>
          <p:nvPr>
            <p:ph idx="1"/>
          </p:nvPr>
        </p:nvSpPr>
        <p:spPr/>
        <p:txBody>
          <a:bodyPr>
            <a:normAutofit/>
          </a:bodyPr>
          <a:lstStyle/>
          <a:p>
            <a:pPr marL="914400" indent="-914400">
              <a:spcBef>
                <a:spcPts val="1200"/>
              </a:spcBef>
              <a:buNone/>
            </a:pPr>
            <a:r>
              <a:rPr lang="en-US" dirty="0"/>
              <a:t>24-1 Toward the Modern Consciousness: Intellectual and Cultural Developments</a:t>
            </a:r>
          </a:p>
          <a:p>
            <a:pPr marL="914400" indent="-914400">
              <a:spcBef>
                <a:spcPts val="1200"/>
              </a:spcBef>
              <a:buNone/>
            </a:pPr>
            <a:r>
              <a:rPr lang="en-US" dirty="0"/>
              <a:t>24-2 Politics: New Directions and New Uncertainties</a:t>
            </a:r>
          </a:p>
          <a:p>
            <a:pPr marL="914400" indent="-914400">
              <a:spcBef>
                <a:spcPts val="1200"/>
              </a:spcBef>
              <a:buNone/>
            </a:pPr>
            <a:r>
              <a:rPr lang="en-US" dirty="0"/>
              <a:t>24-3 The New Imperialism</a:t>
            </a:r>
          </a:p>
          <a:p>
            <a:pPr marL="914400" indent="-914400">
              <a:spcBef>
                <a:spcPts val="1200"/>
              </a:spcBef>
              <a:buNone/>
            </a:pPr>
            <a:r>
              <a:rPr lang="en-US" dirty="0"/>
              <a:t>24-4 International Rivalry and the Coming of War</a:t>
            </a:r>
          </a:p>
        </p:txBody>
      </p:sp>
    </p:spTree>
    <p:extLst>
      <p:ext uri="{BB962C8B-B14F-4D97-AF65-F5344CB8AC3E}">
        <p14:creationId xmlns:p14="http://schemas.microsoft.com/office/powerpoint/2010/main" val="2913113401"/>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000" dirty="0"/>
              <a:t>24-1 Toward the Modern Consciousness: Intellectual and Cultural Developments (1 of 5)</a:t>
            </a:r>
          </a:p>
        </p:txBody>
      </p:sp>
      <p:sp>
        <p:nvSpPr>
          <p:cNvPr id="3" name="Content Placeholder 2"/>
          <p:cNvSpPr>
            <a:spLocks noGrp="1"/>
          </p:cNvSpPr>
          <p:nvPr>
            <p:ph idx="1"/>
          </p:nvPr>
        </p:nvSpPr>
        <p:spPr>
          <a:xfrm>
            <a:off x="300990" y="1143000"/>
            <a:ext cx="8763000" cy="5029200"/>
          </a:xfrm>
        </p:spPr>
        <p:txBody>
          <a:bodyPr>
            <a:normAutofit/>
          </a:bodyPr>
          <a:lstStyle/>
          <a:p>
            <a:pPr marL="0" indent="0">
              <a:buNone/>
            </a:pPr>
            <a:r>
              <a:rPr lang="en-US" b="1" dirty="0"/>
              <a:t>Focus Question: </a:t>
            </a:r>
            <a:r>
              <a:rPr lang="en-US" dirty="0"/>
              <a:t>What developments in science, intellectual affairs, and the arts in the late nineteenth and early twentieth centuries “opened the way to a modern consciousness,” and how did this consciousness differ from earlier worldviews? </a:t>
            </a:r>
          </a:p>
          <a:p>
            <a:pPr marL="57150"/>
            <a:r>
              <a:rPr lang="en-US" dirty="0"/>
              <a:t>Developments in the sciences: the emergence of a new physics</a:t>
            </a:r>
          </a:p>
          <a:p>
            <a:pPr lvl="1"/>
            <a:r>
              <a:rPr lang="en-US" dirty="0"/>
              <a:t>Marie and Pierre Curie discovered radium</a:t>
            </a:r>
          </a:p>
          <a:p>
            <a:pPr lvl="1"/>
            <a:r>
              <a:rPr lang="en-US" dirty="0"/>
              <a:t>Max Planck formulated quantum theory</a:t>
            </a:r>
          </a:p>
          <a:p>
            <a:pPr lvl="1"/>
            <a:r>
              <a:rPr lang="en-US" dirty="0"/>
              <a:t>The work of Einstein</a:t>
            </a:r>
          </a:p>
          <a:p>
            <a:pPr lvl="2"/>
            <a:r>
              <a:rPr lang="en-US" b="1" dirty="0"/>
              <a:t>Relatively theory </a:t>
            </a:r>
            <a:r>
              <a:rPr lang="en-US" dirty="0"/>
              <a:t>explained vast energies contained within the atom and led to the atomic age</a:t>
            </a:r>
          </a:p>
        </p:txBody>
      </p:sp>
    </p:spTree>
    <p:extLst>
      <p:ext uri="{BB962C8B-B14F-4D97-AF65-F5344CB8AC3E}">
        <p14:creationId xmlns:p14="http://schemas.microsoft.com/office/powerpoint/2010/main" val="1546479782"/>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000" dirty="0"/>
              <a:t>24-1 Toward the Modern Consciousness: Intellectual and Cultural Developments (2 of 5)</a:t>
            </a:r>
          </a:p>
        </p:txBody>
      </p:sp>
      <p:sp>
        <p:nvSpPr>
          <p:cNvPr id="3" name="Content Placeholder 2"/>
          <p:cNvSpPr>
            <a:spLocks noGrp="1"/>
          </p:cNvSpPr>
          <p:nvPr>
            <p:ph idx="1"/>
          </p:nvPr>
        </p:nvSpPr>
        <p:spPr/>
        <p:txBody>
          <a:bodyPr>
            <a:normAutofit/>
          </a:bodyPr>
          <a:lstStyle/>
          <a:p>
            <a:pPr marL="57150"/>
            <a:r>
              <a:rPr lang="en-US" dirty="0"/>
              <a:t>Toward a new understanding of the irrational: Nietzsche</a:t>
            </a:r>
          </a:p>
          <a:p>
            <a:pPr lvl="1"/>
            <a:r>
              <a:rPr lang="en-US" dirty="0"/>
              <a:t>Claimed that humans were at mercy of irrational life forces</a:t>
            </a:r>
          </a:p>
          <a:p>
            <a:pPr lvl="1"/>
            <a:r>
              <a:rPr lang="en-US" dirty="0"/>
              <a:t>Rejected and condemned political democracy, social reform, and universal suffrage</a:t>
            </a:r>
          </a:p>
          <a:p>
            <a:r>
              <a:rPr lang="en-US" dirty="0"/>
              <a:t>Sigmund Freud and </a:t>
            </a:r>
            <a:r>
              <a:rPr lang="en-US" b="1" dirty="0"/>
              <a:t>psychoanalysis </a:t>
            </a:r>
          </a:p>
          <a:p>
            <a:pPr lvl="1"/>
            <a:r>
              <a:rPr lang="en-US" dirty="0"/>
              <a:t>Human behavior strongly determined by the unconscious</a:t>
            </a:r>
          </a:p>
          <a:p>
            <a:pPr lvl="2"/>
            <a:r>
              <a:rPr lang="en-US" dirty="0"/>
              <a:t>Psychoanalysis was accomplished through dialogue: therapist probed deeply into memory to retrace chain of repression back to childhood origins</a:t>
            </a:r>
          </a:p>
          <a:p>
            <a:pPr lvl="2"/>
            <a:r>
              <a:rPr lang="en-US" dirty="0"/>
              <a:t>Inner life was a battleground of contending forces—id, ego, and superego</a:t>
            </a:r>
            <a:endParaRPr lang="en-US" altLang="en-US" dirty="0"/>
          </a:p>
        </p:txBody>
      </p:sp>
    </p:spTree>
    <p:extLst>
      <p:ext uri="{BB962C8B-B14F-4D97-AF65-F5344CB8AC3E}">
        <p14:creationId xmlns:p14="http://schemas.microsoft.com/office/powerpoint/2010/main" val="829723261"/>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000" dirty="0"/>
              <a:t>24-1 Toward the Modern Consciousness: Intellectual and Cultural Developments (3 of 5)</a:t>
            </a:r>
          </a:p>
        </p:txBody>
      </p:sp>
      <p:sp>
        <p:nvSpPr>
          <p:cNvPr id="3" name="Content Placeholder 2"/>
          <p:cNvSpPr>
            <a:spLocks noGrp="1"/>
          </p:cNvSpPr>
          <p:nvPr>
            <p:ph idx="1"/>
          </p:nvPr>
        </p:nvSpPr>
        <p:spPr/>
        <p:txBody>
          <a:bodyPr>
            <a:normAutofit/>
          </a:bodyPr>
          <a:lstStyle/>
          <a:p>
            <a:pPr marL="57150">
              <a:spcBef>
                <a:spcPts val="1200"/>
              </a:spcBef>
              <a:spcAft>
                <a:spcPts val="600"/>
              </a:spcAft>
            </a:pPr>
            <a:r>
              <a:rPr lang="en-US" dirty="0"/>
              <a:t>The impact of Darwin: </a:t>
            </a:r>
            <a:r>
              <a:rPr lang="en-US" b="1" dirty="0"/>
              <a:t>Social Darwinism </a:t>
            </a:r>
            <a:r>
              <a:rPr lang="en-US" dirty="0"/>
              <a:t>and racism</a:t>
            </a:r>
          </a:p>
          <a:p>
            <a:pPr lvl="1">
              <a:spcBef>
                <a:spcPts val="1200"/>
              </a:spcBef>
              <a:spcAft>
                <a:spcPts val="600"/>
              </a:spcAft>
            </a:pPr>
            <a:r>
              <a:rPr lang="en-US" dirty="0"/>
              <a:t>Social Darwinism: societies are organisms that evolve through time from a struggle with their environment</a:t>
            </a:r>
          </a:p>
          <a:p>
            <a:pPr lvl="1">
              <a:spcBef>
                <a:spcPts val="1200"/>
              </a:spcBef>
              <a:spcAft>
                <a:spcPts val="600"/>
              </a:spcAft>
            </a:pPr>
            <a:r>
              <a:rPr lang="en-US" dirty="0"/>
              <a:t>Rabid nationalists and racists applied Darwin’s ideas to human society</a:t>
            </a:r>
          </a:p>
          <a:p>
            <a:pPr lvl="2">
              <a:spcBef>
                <a:spcPts val="1200"/>
              </a:spcBef>
              <a:spcAft>
                <a:spcPts val="600"/>
              </a:spcAft>
            </a:pPr>
            <a:r>
              <a:rPr lang="en-US" dirty="0"/>
              <a:t>Houston Stewart Chamberlain: chief propagandist of German racism</a:t>
            </a:r>
          </a:p>
        </p:txBody>
      </p:sp>
    </p:spTree>
    <p:extLst>
      <p:ext uri="{BB962C8B-B14F-4D97-AF65-F5344CB8AC3E}">
        <p14:creationId xmlns:p14="http://schemas.microsoft.com/office/powerpoint/2010/main" val="3146853055"/>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000" dirty="0"/>
              <a:t>24-1 Toward the Modern Consciousness: Intellectual and Cultural Developments (4 of 5)</a:t>
            </a:r>
          </a:p>
        </p:txBody>
      </p:sp>
      <p:sp>
        <p:nvSpPr>
          <p:cNvPr id="3" name="Content Placeholder 2"/>
          <p:cNvSpPr>
            <a:spLocks noGrp="1"/>
          </p:cNvSpPr>
          <p:nvPr>
            <p:ph idx="1"/>
          </p:nvPr>
        </p:nvSpPr>
        <p:spPr/>
        <p:txBody>
          <a:bodyPr>
            <a:normAutofit/>
          </a:bodyPr>
          <a:lstStyle/>
          <a:p>
            <a:pPr marL="57150">
              <a:spcBef>
                <a:spcPts val="1200"/>
              </a:spcBef>
              <a:spcAft>
                <a:spcPts val="600"/>
              </a:spcAft>
            </a:pPr>
            <a:r>
              <a:rPr lang="en-US" dirty="0"/>
              <a:t>The culture of modernity</a:t>
            </a:r>
          </a:p>
          <a:p>
            <a:pPr marL="457200" lvl="1">
              <a:spcBef>
                <a:spcPts val="1200"/>
              </a:spcBef>
              <a:spcAft>
                <a:spcPts val="600"/>
              </a:spcAft>
            </a:pPr>
            <a:r>
              <a:rPr lang="en-US" dirty="0"/>
              <a:t>Change produced by writers and artists called </a:t>
            </a:r>
            <a:r>
              <a:rPr lang="en-US" b="1" dirty="0"/>
              <a:t>Modernism</a:t>
            </a:r>
          </a:p>
          <a:p>
            <a:pPr marL="457200" lvl="1">
              <a:spcBef>
                <a:spcPts val="1200"/>
              </a:spcBef>
              <a:spcAft>
                <a:spcPts val="600"/>
              </a:spcAft>
            </a:pPr>
            <a:r>
              <a:rPr lang="en-US" dirty="0"/>
              <a:t>Naturalism and Symbolism in literature</a:t>
            </a:r>
          </a:p>
          <a:p>
            <a:pPr marL="857250" lvl="2">
              <a:spcBef>
                <a:spcPts val="1200"/>
              </a:spcBef>
              <a:spcAft>
                <a:spcPts val="600"/>
              </a:spcAft>
            </a:pPr>
            <a:r>
              <a:rPr lang="en-US" dirty="0"/>
              <a:t>Naturalists including French author </a:t>
            </a:r>
            <a:r>
              <a:rPr lang="en-US" altLang="en-US" dirty="0" err="1"/>
              <a:t>Émile</a:t>
            </a:r>
            <a:r>
              <a:rPr lang="en-US" altLang="en-US" dirty="0"/>
              <a:t> Zola emphasized realism in literature</a:t>
            </a:r>
          </a:p>
          <a:p>
            <a:pPr marL="857250" lvl="2">
              <a:spcBef>
                <a:spcPts val="1200"/>
              </a:spcBef>
              <a:spcAft>
                <a:spcPts val="600"/>
              </a:spcAft>
            </a:pPr>
            <a:r>
              <a:rPr lang="en-US" dirty="0"/>
              <a:t>Symbolists reacted against Realism: poets William Butler Yeats and Rainer Maria Rilke</a:t>
            </a:r>
          </a:p>
        </p:txBody>
      </p:sp>
    </p:spTree>
    <p:extLst>
      <p:ext uri="{BB962C8B-B14F-4D97-AF65-F5344CB8AC3E}">
        <p14:creationId xmlns:p14="http://schemas.microsoft.com/office/powerpoint/2010/main" val="128313464"/>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000" dirty="0"/>
              <a:t>24-1 Toward the Modern Consciousness: Intellectual and Cultural Developments (5 of 5)</a:t>
            </a:r>
          </a:p>
        </p:txBody>
      </p:sp>
      <p:sp>
        <p:nvSpPr>
          <p:cNvPr id="3" name="Content Placeholder 2"/>
          <p:cNvSpPr>
            <a:spLocks noGrp="1"/>
          </p:cNvSpPr>
          <p:nvPr>
            <p:ph idx="1"/>
          </p:nvPr>
        </p:nvSpPr>
        <p:spPr/>
        <p:txBody>
          <a:bodyPr>
            <a:normAutofit lnSpcReduction="10000"/>
          </a:bodyPr>
          <a:lstStyle/>
          <a:p>
            <a:pPr marL="57150"/>
            <a:r>
              <a:rPr lang="en-US" dirty="0"/>
              <a:t>The culture of modernity</a:t>
            </a:r>
          </a:p>
          <a:p>
            <a:pPr marL="457200" lvl="1"/>
            <a:r>
              <a:rPr lang="en-US" dirty="0"/>
              <a:t>Modernism in the arts</a:t>
            </a:r>
          </a:p>
          <a:p>
            <a:pPr marL="857250" lvl="2"/>
            <a:r>
              <a:rPr lang="en-US" b="1" dirty="0"/>
              <a:t>Impressionism</a:t>
            </a:r>
            <a:r>
              <a:rPr lang="en-US" dirty="0"/>
              <a:t>: utilized bright colors, dynamic brushstrokes, and a smaller, more private scale than predecessors</a:t>
            </a:r>
          </a:p>
          <a:p>
            <a:pPr marL="857250" lvl="2"/>
            <a:r>
              <a:rPr lang="en-US" dirty="0"/>
              <a:t>Impressionist </a:t>
            </a:r>
            <a:r>
              <a:rPr lang="en-US" dirty="0" err="1"/>
              <a:t>Berthe</a:t>
            </a:r>
            <a:r>
              <a:rPr lang="en-US" dirty="0"/>
              <a:t> Morisot broke with the practice of women as amateur artists; became a professional painter</a:t>
            </a:r>
          </a:p>
          <a:p>
            <a:pPr marL="857250" lvl="2"/>
            <a:r>
              <a:rPr lang="en-US" altLang="en-US" b="1" dirty="0"/>
              <a:t>Post-Impressionism</a:t>
            </a:r>
            <a:r>
              <a:rPr lang="en-US" altLang="en-US" dirty="0"/>
              <a:t>: Vincent van Gogh viewed art as a spiritual experience</a:t>
            </a:r>
          </a:p>
          <a:p>
            <a:pPr marL="857250" lvl="2"/>
            <a:r>
              <a:rPr lang="en-US" altLang="en-US" dirty="0"/>
              <a:t>The impact of photography</a:t>
            </a:r>
          </a:p>
          <a:p>
            <a:pPr marL="857250" lvl="2"/>
            <a:r>
              <a:rPr lang="en-US" dirty="0"/>
              <a:t>Pablo Picasso developed </a:t>
            </a:r>
            <a:r>
              <a:rPr lang="en-US" b="1" dirty="0"/>
              <a:t>Cubism</a:t>
            </a:r>
          </a:p>
          <a:p>
            <a:pPr marL="857250" lvl="2"/>
            <a:r>
              <a:rPr lang="en-US" dirty="0" err="1"/>
              <a:t>Wassily</a:t>
            </a:r>
            <a:r>
              <a:rPr lang="en-US" dirty="0"/>
              <a:t> Kandinsky: </a:t>
            </a:r>
            <a:r>
              <a:rPr lang="en-US" b="1" dirty="0"/>
              <a:t>abstract painting</a:t>
            </a:r>
          </a:p>
          <a:p>
            <a:pPr marL="857250" lvl="2"/>
            <a:r>
              <a:rPr lang="en-US" dirty="0"/>
              <a:t>Expressionism in music: composer Igor Stravinsky and </a:t>
            </a:r>
            <a:r>
              <a:rPr lang="en-US" i="1" dirty="0"/>
              <a:t>The Rite of Spring</a:t>
            </a:r>
            <a:endParaRPr lang="en-US" altLang="en-US" dirty="0"/>
          </a:p>
        </p:txBody>
      </p:sp>
    </p:spTree>
    <p:extLst>
      <p:ext uri="{BB962C8B-B14F-4D97-AF65-F5344CB8AC3E}">
        <p14:creationId xmlns:p14="http://schemas.microsoft.com/office/powerpoint/2010/main" val="2427837786"/>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3886200" cy="1524000"/>
          </a:xfrm>
        </p:spPr>
        <p:txBody>
          <a:bodyPr>
            <a:noAutofit/>
          </a:bodyPr>
          <a:lstStyle/>
          <a:p>
            <a:r>
              <a:rPr lang="en-US" sz="2000" b="1" dirty="0"/>
              <a:t>24.2 Marie Curie</a:t>
            </a:r>
            <a:r>
              <a:rPr lang="en-US" sz="2000" dirty="0"/>
              <a:t>. Marie Curie was the first person and only woman to win two Noble Prizes, one in 1903 in physics and another in 1911 in chemistry. </a:t>
            </a:r>
          </a:p>
        </p:txBody>
      </p:sp>
      <p:pic>
        <p:nvPicPr>
          <p:cNvPr id="1026" name="Picture 2" descr="Marie Curie was born in Warsaw, Poland, but studied at the University of Paris, where she received degrees in both physics and mathematics. She was the first woman to win two Nobel Prizes, one in 1903 in physics and another in 1911 in chemistry. She is shown here in her Paris laboratory in 1912. She died of leukemia, a result of her laboratory work with radioactivity."/>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4488773" y="304800"/>
            <a:ext cx="4426628" cy="55793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1656273"/>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3897087" cy="1524000"/>
          </a:xfrm>
        </p:spPr>
        <p:txBody>
          <a:bodyPr>
            <a:noAutofit/>
          </a:bodyPr>
          <a:lstStyle/>
          <a:p>
            <a:r>
              <a:rPr lang="en-US" sz="2000" b="1" dirty="0"/>
              <a:t>24.3a </a:t>
            </a:r>
            <a:r>
              <a:rPr lang="en-US" sz="2000" b="1" i="1" dirty="0"/>
              <a:t>Young Girl by the Window</a:t>
            </a:r>
            <a:r>
              <a:rPr lang="en-US" sz="2000" dirty="0"/>
              <a:t>. </a:t>
            </a:r>
            <a:r>
              <a:rPr lang="en-US" sz="2000" dirty="0" err="1"/>
              <a:t>Berthe</a:t>
            </a:r>
            <a:r>
              <a:rPr lang="en-US" sz="2000" dirty="0"/>
              <a:t> Morisot, the first female painter to join the Impressionists, focused on women and domestic scenes in her work. </a:t>
            </a:r>
          </a:p>
        </p:txBody>
      </p:sp>
      <p:pic>
        <p:nvPicPr>
          <p:cNvPr id="2050" name="Picture 2" descr="Berthe Morisot, the first female painter to join the Impressionists, developed her own unique style. Her gentle colors and strong use of pastels are especially evident in Young Girl by the Window, in Image 24.3a. Many of her paintings focus on women and domestic scene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4495800" y="240341"/>
            <a:ext cx="4267200" cy="57794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2010684"/>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914400"/>
          </a:xfrm>
        </p:spPr>
        <p:txBody>
          <a:bodyPr>
            <a:noAutofit/>
          </a:bodyPr>
          <a:lstStyle/>
          <a:p>
            <a:r>
              <a:rPr lang="en-US" sz="2000" b="1" dirty="0"/>
              <a:t>24.4 Vincent Van Gogh, </a:t>
            </a:r>
            <a:r>
              <a:rPr lang="en-US" sz="2000" b="1" i="1" dirty="0"/>
              <a:t>The Starry Night</a:t>
            </a:r>
            <a:r>
              <a:rPr lang="en-US" sz="2000" dirty="0"/>
              <a:t>. Dutch painter Vincent van Gogh’s originality and power of expression made a strong impact on his artistic successors. </a:t>
            </a:r>
          </a:p>
        </p:txBody>
      </p:sp>
      <p:pic>
        <p:nvPicPr>
          <p:cNvPr id="3074" name="Picture 2" descr="The Dutch painter Vincent van Gogh was a major figure among the Post-Impressionists. His originality and power of expression made a strong impact on his artistic successors. In  The Starry Night , painted in 1889, van Gogh’s subjective vision was given full play as the dynamic swirling forms of the heavens above overwhelm the village below. The heavens seem alive with a mysterious spiritual force. Van Gogh painted this work in an asylum one year before he committed suicide."/>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447800" y="1295400"/>
            <a:ext cx="6302276" cy="480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574587"/>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914400"/>
          </a:xfrm>
        </p:spPr>
        <p:txBody>
          <a:bodyPr>
            <a:noAutofit/>
          </a:bodyPr>
          <a:lstStyle/>
          <a:p>
            <a:r>
              <a:rPr lang="en-US" sz="2000" b="1" dirty="0"/>
              <a:t>24.5 Pablo Picasso, </a:t>
            </a:r>
            <a:r>
              <a:rPr lang="en-US" sz="2000" b="1" i="1" dirty="0"/>
              <a:t>Les Demoiselles </a:t>
            </a:r>
            <a:r>
              <a:rPr lang="en-US" sz="2000" b="1" i="1" dirty="0" err="1"/>
              <a:t>d’Avignon</a:t>
            </a:r>
            <a:r>
              <a:rPr lang="en-US" sz="2000" dirty="0"/>
              <a:t>. In this first great example of Cubism, geometric shapes replace traditional forms, forcing the viewer to re-create reality.</a:t>
            </a:r>
          </a:p>
        </p:txBody>
      </p:sp>
      <p:pic>
        <p:nvPicPr>
          <p:cNvPr id="4098" name="Picture 2" descr="Pablo Picasso, a major pioneer of modern art, experimented with a remarkable variety of styles.  Les Demoiselles d’Avignon  (1907) was the first great example of Cubism, which one art historian has called the first style of the twentieth century to break radically with the past. Geometric shapes replace traditional forms, forcing the viewer to re-create reality in his or her own mind. Picasso said of the painting below that he painted forms as he thought them, not as he saw them. The head at the upper right of the painting reflects Picasso’s attraction to aspects of African art, as is evident from the second image–a Congo mask included in the first image."/>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189234" y="1295400"/>
            <a:ext cx="4897365" cy="4746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9819328"/>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24-2 Politics: New Directions and New Uncertainties (1 of 6)</a:t>
            </a:r>
          </a:p>
        </p:txBody>
      </p:sp>
      <p:sp>
        <p:nvSpPr>
          <p:cNvPr id="3" name="Content Placeholder 2"/>
          <p:cNvSpPr>
            <a:spLocks noGrp="1"/>
          </p:cNvSpPr>
          <p:nvPr>
            <p:ph idx="1"/>
          </p:nvPr>
        </p:nvSpPr>
        <p:spPr/>
        <p:txBody>
          <a:bodyPr>
            <a:normAutofit/>
          </a:bodyPr>
          <a:lstStyle/>
          <a:p>
            <a:pPr marL="0" indent="0">
              <a:spcBef>
                <a:spcPts val="1200"/>
              </a:spcBef>
              <a:spcAft>
                <a:spcPts val="600"/>
              </a:spcAft>
              <a:buNone/>
            </a:pPr>
            <a:r>
              <a:rPr lang="en-US" b="1" dirty="0"/>
              <a:t>Focus Questions: </a:t>
            </a:r>
            <a:r>
              <a:rPr lang="en-US" dirty="0"/>
              <a:t>What gains did women make in their movement for women’s rights? How did a new right-wing politics affect the Jews in different parts of Europe? What political problems did Great Britain, France, Austria-Hungary, Germany, and Russia face between 1894 and 1914, and how did they solve those problems? </a:t>
            </a:r>
          </a:p>
          <a:p>
            <a:pPr>
              <a:spcBef>
                <a:spcPts val="1200"/>
              </a:spcBef>
              <a:spcAft>
                <a:spcPts val="600"/>
              </a:spcAft>
            </a:pPr>
            <a:r>
              <a:rPr lang="en-US" altLang="en-US" dirty="0"/>
              <a:t>Growing anxieties</a:t>
            </a:r>
          </a:p>
          <a:p>
            <a:pPr lvl="1">
              <a:spcBef>
                <a:spcPts val="1200"/>
              </a:spcBef>
              <a:spcAft>
                <a:spcPts val="600"/>
              </a:spcAft>
            </a:pPr>
            <a:r>
              <a:rPr lang="en-US" altLang="en-US" dirty="0"/>
              <a:t>Liberal principles and </a:t>
            </a:r>
            <a:r>
              <a:rPr lang="en-US" altLang="en-US" b="1" dirty="0"/>
              <a:t>political democracy</a:t>
            </a:r>
            <a:r>
              <a:rPr lang="en-US" altLang="en-US" dirty="0"/>
              <a:t>: shift from growth to stagnation after 1894</a:t>
            </a:r>
          </a:p>
        </p:txBody>
      </p:sp>
    </p:spTree>
    <p:extLst>
      <p:ext uri="{BB962C8B-B14F-4D97-AF65-F5344CB8AC3E}">
        <p14:creationId xmlns:p14="http://schemas.microsoft.com/office/powerpoint/2010/main" val="1801377079"/>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24-2 Politics: New Directions and New Uncertainties (2 of 6)</a:t>
            </a:r>
          </a:p>
        </p:txBody>
      </p:sp>
      <p:sp>
        <p:nvSpPr>
          <p:cNvPr id="3" name="Content Placeholder 2"/>
          <p:cNvSpPr>
            <a:spLocks noGrp="1"/>
          </p:cNvSpPr>
          <p:nvPr>
            <p:ph idx="1"/>
          </p:nvPr>
        </p:nvSpPr>
        <p:spPr/>
        <p:txBody>
          <a:bodyPr>
            <a:normAutofit/>
          </a:bodyPr>
          <a:lstStyle/>
          <a:p>
            <a:r>
              <a:rPr lang="en-US" altLang="en-US" dirty="0"/>
              <a:t>The movement for women’s rights</a:t>
            </a:r>
          </a:p>
          <a:p>
            <a:pPr lvl="1"/>
            <a:r>
              <a:rPr lang="en-US" altLang="en-US" dirty="0"/>
              <a:t>New professions</a:t>
            </a:r>
          </a:p>
          <a:p>
            <a:pPr lvl="2"/>
            <a:r>
              <a:rPr lang="en-US" altLang="en-US" dirty="0"/>
              <a:t>Teaching and nursing professions</a:t>
            </a:r>
          </a:p>
          <a:p>
            <a:pPr lvl="1"/>
            <a:r>
              <a:rPr lang="en-US" altLang="en-US" dirty="0"/>
              <a:t>The right to vote</a:t>
            </a:r>
          </a:p>
          <a:p>
            <a:pPr lvl="2"/>
            <a:r>
              <a:rPr lang="en-US" altLang="en-US" dirty="0"/>
              <a:t>The aim of </a:t>
            </a:r>
            <a:r>
              <a:rPr lang="en-US" altLang="en-US" b="1" dirty="0"/>
              <a:t>suffragists</a:t>
            </a:r>
            <a:r>
              <a:rPr lang="en-US" altLang="en-US" dirty="0"/>
              <a:t> was women’s full citizenship: the </a:t>
            </a:r>
            <a:r>
              <a:rPr lang="en-US" altLang="en-US" dirty="0" err="1"/>
              <a:t>Pankhursts</a:t>
            </a:r>
            <a:r>
              <a:rPr lang="en-US" altLang="en-US" dirty="0"/>
              <a:t> in Britain</a:t>
            </a:r>
          </a:p>
          <a:p>
            <a:pPr lvl="2"/>
            <a:r>
              <a:rPr lang="en-US" altLang="en-US" dirty="0"/>
              <a:t>Women and peace movements: Bertha von Suttner</a:t>
            </a:r>
          </a:p>
          <a:p>
            <a:pPr lvl="1"/>
            <a:r>
              <a:rPr lang="en-US" altLang="en-US" dirty="0"/>
              <a:t>The new woman</a:t>
            </a:r>
          </a:p>
          <a:p>
            <a:pPr lvl="2"/>
            <a:r>
              <a:rPr lang="en-US" altLang="en-US" dirty="0"/>
              <a:t>Rejection of traditional feminine roles</a:t>
            </a:r>
          </a:p>
          <a:p>
            <a:pPr lvl="2"/>
            <a:r>
              <a:rPr lang="en-US" altLang="en-US" dirty="0"/>
              <a:t>Maria Montessori: following a rational, scientific perspective and establishing a new system of childhood education</a:t>
            </a:r>
          </a:p>
        </p:txBody>
      </p:sp>
    </p:spTree>
    <p:extLst>
      <p:ext uri="{BB962C8B-B14F-4D97-AF65-F5344CB8AC3E}">
        <p14:creationId xmlns:p14="http://schemas.microsoft.com/office/powerpoint/2010/main" val="2294094895"/>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24-2 Politics: New Directions and New Uncertainties (3 of 6)</a:t>
            </a:r>
          </a:p>
        </p:txBody>
      </p:sp>
      <p:sp>
        <p:nvSpPr>
          <p:cNvPr id="3" name="Content Placeholder 2"/>
          <p:cNvSpPr>
            <a:spLocks noGrp="1"/>
          </p:cNvSpPr>
          <p:nvPr>
            <p:ph idx="1"/>
          </p:nvPr>
        </p:nvSpPr>
        <p:spPr/>
        <p:txBody>
          <a:bodyPr>
            <a:normAutofit/>
          </a:bodyPr>
          <a:lstStyle/>
          <a:p>
            <a:pPr>
              <a:spcBef>
                <a:spcPts val="1200"/>
              </a:spcBef>
              <a:spcAft>
                <a:spcPts val="600"/>
              </a:spcAft>
            </a:pPr>
            <a:r>
              <a:rPr lang="en-US" altLang="en-US" dirty="0"/>
              <a:t>Jews in the European nation-state</a:t>
            </a:r>
          </a:p>
          <a:p>
            <a:pPr lvl="1">
              <a:spcBef>
                <a:spcPts val="1200"/>
              </a:spcBef>
              <a:spcAft>
                <a:spcPts val="600"/>
              </a:spcAft>
            </a:pPr>
            <a:r>
              <a:rPr lang="en-US" altLang="en-US" dirty="0"/>
              <a:t>Jews granted l</a:t>
            </a:r>
            <a:r>
              <a:rPr lang="en-US" dirty="0"/>
              <a:t>egal equality in many European countries</a:t>
            </a:r>
          </a:p>
          <a:p>
            <a:pPr lvl="2">
              <a:spcBef>
                <a:spcPts val="1200"/>
              </a:spcBef>
              <a:spcAft>
                <a:spcPts val="600"/>
              </a:spcAft>
            </a:pPr>
            <a:r>
              <a:rPr lang="en-US" dirty="0"/>
              <a:t>Assimilated into cultures around them</a:t>
            </a:r>
          </a:p>
          <a:p>
            <a:pPr lvl="1">
              <a:spcBef>
                <a:spcPts val="1200"/>
              </a:spcBef>
              <a:spcAft>
                <a:spcPts val="600"/>
              </a:spcAft>
            </a:pPr>
            <a:r>
              <a:rPr lang="en-US" altLang="en-US" dirty="0"/>
              <a:t>A</a:t>
            </a:r>
            <a:r>
              <a:rPr lang="en-US" dirty="0"/>
              <a:t>nti-Semitic parties formed in Germany and Austria in the 1880s and 1890s</a:t>
            </a:r>
          </a:p>
          <a:p>
            <a:pPr lvl="1">
              <a:spcBef>
                <a:spcPts val="1200"/>
              </a:spcBef>
              <a:spcAft>
                <a:spcPts val="600"/>
              </a:spcAft>
            </a:pPr>
            <a:r>
              <a:rPr lang="en-US" altLang="en-US" dirty="0"/>
              <a:t>Eastern Europe, home to 72 percent of the world’s Jewish population, displayed worst treatment of Jews </a:t>
            </a:r>
          </a:p>
          <a:p>
            <a:pPr lvl="1">
              <a:spcBef>
                <a:spcPts val="1200"/>
              </a:spcBef>
              <a:spcAft>
                <a:spcPts val="600"/>
              </a:spcAft>
            </a:pPr>
            <a:r>
              <a:rPr lang="en-US" altLang="en-US" dirty="0"/>
              <a:t>Palestine and </a:t>
            </a:r>
            <a:r>
              <a:rPr lang="en-US" altLang="en-US" b="1" dirty="0"/>
              <a:t>Zionism</a:t>
            </a:r>
            <a:r>
              <a:rPr lang="en-US" altLang="en-US" dirty="0"/>
              <a:t>: Jewish nationalist movement </a:t>
            </a:r>
          </a:p>
          <a:p>
            <a:pPr lvl="2">
              <a:spcBef>
                <a:spcPts val="1200"/>
              </a:spcBef>
              <a:spcAft>
                <a:spcPts val="600"/>
              </a:spcAft>
            </a:pPr>
            <a:r>
              <a:rPr lang="en-US" altLang="en-US" dirty="0"/>
              <a:t>Leader Theodor Herzl</a:t>
            </a:r>
          </a:p>
        </p:txBody>
      </p:sp>
    </p:spTree>
    <p:extLst>
      <p:ext uri="{BB962C8B-B14F-4D97-AF65-F5344CB8AC3E}">
        <p14:creationId xmlns:p14="http://schemas.microsoft.com/office/powerpoint/2010/main" val="2901122839"/>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24-2 Politics: New Directions and New Uncertainties (4 of 6)</a:t>
            </a:r>
          </a:p>
        </p:txBody>
      </p:sp>
      <p:sp>
        <p:nvSpPr>
          <p:cNvPr id="3" name="Content Placeholder 2"/>
          <p:cNvSpPr>
            <a:spLocks noGrp="1"/>
          </p:cNvSpPr>
          <p:nvPr>
            <p:ph idx="1"/>
          </p:nvPr>
        </p:nvSpPr>
        <p:spPr/>
        <p:txBody>
          <a:bodyPr>
            <a:normAutofit/>
          </a:bodyPr>
          <a:lstStyle/>
          <a:p>
            <a:r>
              <a:rPr lang="en-US" altLang="en-US" dirty="0"/>
              <a:t>The transformation of liberalism: Great Britain</a:t>
            </a:r>
          </a:p>
          <a:p>
            <a:pPr lvl="1"/>
            <a:r>
              <a:rPr lang="en-US" dirty="0"/>
              <a:t>Trade unions and the </a:t>
            </a:r>
            <a:r>
              <a:rPr lang="en-US" dirty="0" err="1"/>
              <a:t>Labour</a:t>
            </a:r>
            <a:r>
              <a:rPr lang="en-US" dirty="0"/>
              <a:t> Party forced social reforms</a:t>
            </a:r>
          </a:p>
          <a:p>
            <a:pPr lvl="2"/>
            <a:r>
              <a:rPr lang="en-US" altLang="en-US" dirty="0"/>
              <a:t>Advocated radical change in economic system</a:t>
            </a:r>
          </a:p>
          <a:p>
            <a:pPr lvl="1"/>
            <a:r>
              <a:rPr lang="en-US" altLang="en-US" dirty="0"/>
              <a:t>Fabian Socialists formed </a:t>
            </a:r>
            <a:r>
              <a:rPr lang="en-US" altLang="en-US" dirty="0" err="1"/>
              <a:t>Labour</a:t>
            </a:r>
            <a:r>
              <a:rPr lang="en-US" altLang="en-US" dirty="0"/>
              <a:t> Party and elected twenty-nine members to House of Commons in 1906</a:t>
            </a:r>
          </a:p>
          <a:p>
            <a:pPr lvl="1"/>
            <a:r>
              <a:rPr lang="en-US" altLang="en-US" dirty="0"/>
              <a:t>Liberals and social reforms: first steps toward the welfare state; reducing the power of the House of Lords</a:t>
            </a:r>
          </a:p>
          <a:p>
            <a:r>
              <a:rPr lang="en-US" altLang="en-US" dirty="0"/>
              <a:t>France: travails of the Third Republic</a:t>
            </a:r>
          </a:p>
          <a:p>
            <a:pPr lvl="1"/>
            <a:r>
              <a:rPr lang="en-US" altLang="en-US" dirty="0"/>
              <a:t>The growth of anti-Semitism and the Dreyfus Affair</a:t>
            </a:r>
          </a:p>
          <a:p>
            <a:pPr lvl="1"/>
            <a:r>
              <a:rPr lang="en-US" altLang="en-US" dirty="0"/>
              <a:t>Radical republicans gained control of government; the power of the army and Catholic church broken</a:t>
            </a:r>
          </a:p>
        </p:txBody>
      </p:sp>
    </p:spTree>
    <p:extLst>
      <p:ext uri="{BB962C8B-B14F-4D97-AF65-F5344CB8AC3E}">
        <p14:creationId xmlns:p14="http://schemas.microsoft.com/office/powerpoint/2010/main" val="4150443545"/>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24-2 Politics: New Directions and New Uncertainties (5 of 6)</a:t>
            </a:r>
          </a:p>
        </p:txBody>
      </p:sp>
      <p:sp>
        <p:nvSpPr>
          <p:cNvPr id="3" name="Content Placeholder 2"/>
          <p:cNvSpPr>
            <a:spLocks noGrp="1"/>
          </p:cNvSpPr>
          <p:nvPr>
            <p:ph idx="1"/>
          </p:nvPr>
        </p:nvSpPr>
        <p:spPr/>
        <p:txBody>
          <a:bodyPr>
            <a:normAutofit lnSpcReduction="10000"/>
          </a:bodyPr>
          <a:lstStyle/>
          <a:p>
            <a:r>
              <a:rPr lang="en-US" altLang="en-US" dirty="0"/>
              <a:t>Growing tensions in Germany</a:t>
            </a:r>
          </a:p>
          <a:p>
            <a:pPr lvl="1"/>
            <a:r>
              <a:rPr lang="en-US" altLang="en-US" dirty="0"/>
              <a:t>Expansion of industry and cities led to demand for political participation and reform</a:t>
            </a:r>
          </a:p>
          <a:p>
            <a:pPr lvl="1"/>
            <a:r>
              <a:rPr lang="en-US" altLang="en-US" dirty="0"/>
              <a:t>Conflict between modernization and traditionalism</a:t>
            </a:r>
          </a:p>
          <a:p>
            <a:pPr lvl="2"/>
            <a:r>
              <a:rPr lang="en-US" altLang="en-US" dirty="0"/>
              <a:t>Pan-German League stressed nationalism, imperialism, and anti-Semitism</a:t>
            </a:r>
          </a:p>
          <a:p>
            <a:r>
              <a:rPr lang="en-US" altLang="en-US" dirty="0"/>
              <a:t>Austria-Hungary: the problem of the nationalists</a:t>
            </a:r>
          </a:p>
          <a:p>
            <a:pPr lvl="1"/>
            <a:r>
              <a:rPr lang="en-US" altLang="en-US" dirty="0"/>
              <a:t>Divisions in parliament; prime ministers ruled by decree</a:t>
            </a:r>
          </a:p>
          <a:p>
            <a:pPr lvl="1"/>
            <a:r>
              <a:rPr lang="en-US" altLang="en-US" dirty="0"/>
              <a:t>Nationalist working-class parties created</a:t>
            </a:r>
          </a:p>
          <a:p>
            <a:r>
              <a:rPr lang="en-US" altLang="en-US" dirty="0"/>
              <a:t>Industrialization and revolution in imperial Russia</a:t>
            </a:r>
          </a:p>
          <a:p>
            <a:pPr lvl="1"/>
            <a:r>
              <a:rPr lang="en-US" altLang="en-US" dirty="0"/>
              <a:t>Industrialization after 1890, the development of socialist parties, and revolution in 1905</a:t>
            </a:r>
          </a:p>
          <a:p>
            <a:pPr lvl="2"/>
            <a:r>
              <a:rPr lang="en-US" altLang="en-US" dirty="0"/>
              <a:t>The short-lived constitutional monarchy of Nicholas II</a:t>
            </a:r>
          </a:p>
        </p:txBody>
      </p:sp>
    </p:spTree>
    <p:extLst>
      <p:ext uri="{BB962C8B-B14F-4D97-AF65-F5344CB8AC3E}">
        <p14:creationId xmlns:p14="http://schemas.microsoft.com/office/powerpoint/2010/main" val="1336259831"/>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24-2 Politics: New Directions and New Uncertainties (6 of 6)</a:t>
            </a:r>
          </a:p>
        </p:txBody>
      </p:sp>
      <p:sp>
        <p:nvSpPr>
          <p:cNvPr id="3" name="Content Placeholder 2"/>
          <p:cNvSpPr>
            <a:spLocks noGrp="1"/>
          </p:cNvSpPr>
          <p:nvPr>
            <p:ph idx="1"/>
          </p:nvPr>
        </p:nvSpPr>
        <p:spPr/>
        <p:txBody>
          <a:bodyPr>
            <a:normAutofit lnSpcReduction="10000"/>
          </a:bodyPr>
          <a:lstStyle/>
          <a:p>
            <a:r>
              <a:rPr lang="en-US" altLang="en-US" dirty="0"/>
              <a:t>The rise of the United States</a:t>
            </a:r>
          </a:p>
          <a:p>
            <a:pPr lvl="1"/>
            <a:r>
              <a:rPr lang="en-US" altLang="en-US" dirty="0"/>
              <a:t>By 1900, United States was the richest nation and greatest industrial power</a:t>
            </a:r>
          </a:p>
          <a:p>
            <a:pPr lvl="2"/>
            <a:r>
              <a:rPr lang="en-US" dirty="0"/>
              <a:t>Labor unrest over working conditions, strict work discipline, and devastating unemployment</a:t>
            </a:r>
          </a:p>
          <a:p>
            <a:pPr lvl="2"/>
            <a:r>
              <a:rPr lang="en-US" dirty="0"/>
              <a:t>American Federation of Labor emerged as labor’s dominant voice</a:t>
            </a:r>
          </a:p>
          <a:p>
            <a:pPr lvl="1"/>
            <a:r>
              <a:rPr lang="en-US" dirty="0"/>
              <a:t>Progressive era reforms </a:t>
            </a:r>
          </a:p>
          <a:p>
            <a:r>
              <a:rPr lang="en-US" dirty="0"/>
              <a:t>The growth of Canada</a:t>
            </a:r>
          </a:p>
          <a:p>
            <a:pPr lvl="1"/>
            <a:r>
              <a:rPr lang="en-US" altLang="en-US" dirty="0"/>
              <a:t>By 1871, Canada stretched from t</a:t>
            </a:r>
            <a:r>
              <a:rPr lang="en-US" dirty="0"/>
              <a:t>he Atlantic to the Pacific</a:t>
            </a:r>
          </a:p>
          <a:p>
            <a:pPr lvl="1"/>
            <a:r>
              <a:rPr lang="en-US" altLang="en-US" dirty="0"/>
              <a:t>Distrust between English speaking majority and French Canadians in Quebec</a:t>
            </a:r>
          </a:p>
          <a:p>
            <a:pPr lvl="1"/>
            <a:r>
              <a:rPr lang="en-US" dirty="0"/>
              <a:t>Wilfred Laurier became first French Canadian prime minister</a:t>
            </a:r>
          </a:p>
          <a:p>
            <a:pPr lvl="2"/>
            <a:r>
              <a:rPr lang="en-US" dirty="0"/>
              <a:t>Reconciled the </a:t>
            </a:r>
            <a:r>
              <a:rPr lang="en-US" altLang="en-US" dirty="0"/>
              <a:t>English speaking majority and French Canadians </a:t>
            </a:r>
            <a:endParaRPr lang="en-US" dirty="0"/>
          </a:p>
        </p:txBody>
      </p:sp>
    </p:spTree>
    <p:extLst>
      <p:ext uri="{BB962C8B-B14F-4D97-AF65-F5344CB8AC3E}">
        <p14:creationId xmlns:p14="http://schemas.microsoft.com/office/powerpoint/2010/main" val="483692494"/>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14400"/>
          </a:xfrm>
        </p:spPr>
        <p:txBody>
          <a:bodyPr>
            <a:noAutofit/>
          </a:bodyPr>
          <a:lstStyle/>
          <a:p>
            <a:r>
              <a:rPr lang="en-US" dirty="0"/>
              <a:t>Chronology: Politics, 1894</a:t>
            </a:r>
            <a:r>
              <a:rPr lang="en-US" dirty="0">
                <a:latin typeface="Calibri" panose="020F0502020204030204" pitchFamily="34" charset="0"/>
                <a:cs typeface="Calibri" panose="020F0502020204030204" pitchFamily="34" charset="0"/>
              </a:rPr>
              <a:t>–</a:t>
            </a:r>
            <a:r>
              <a:rPr lang="en-US" dirty="0"/>
              <a:t>1914</a:t>
            </a:r>
          </a:p>
        </p:txBody>
      </p:sp>
      <p:pic>
        <p:nvPicPr>
          <p:cNvPr id="5122" name="Picture 2" descr="Chronology: Politics, 1894–1914"/>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075543" y="964447"/>
            <a:ext cx="4992914" cy="49291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6196850"/>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914400"/>
          </a:xfrm>
        </p:spPr>
        <p:txBody>
          <a:bodyPr>
            <a:noAutofit/>
          </a:bodyPr>
          <a:lstStyle/>
          <a:p>
            <a:r>
              <a:rPr lang="en-US" sz="2000" b="1" dirty="0"/>
              <a:t>24.6c Suffragist Protests</a:t>
            </a:r>
            <a:r>
              <a:rPr lang="en-US" sz="2000" dirty="0"/>
              <a:t>. Among the most dramatic of suffragist protest acts was Emily Davison throwing herself under the king’s horse at the Epsom Derby horse race. </a:t>
            </a:r>
          </a:p>
        </p:txBody>
      </p:sp>
      <p:pic>
        <p:nvPicPr>
          <p:cNvPr id="6146" name="Picture 2" descr="Photograph of Emily Davison throwing herself under the king’s horse at the Epsom Derby horse race. Shortly before her sacrificial action, she had written, “The glorious and indomitable Spirit of Liberty has but one further penalty within its power, the surrender of life itself, the supreme consummation of sacrifice.”"/>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609600" y="1444172"/>
            <a:ext cx="8229600" cy="41225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5957847"/>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838200"/>
          </a:xfrm>
        </p:spPr>
        <p:txBody>
          <a:bodyPr>
            <a:noAutofit/>
          </a:bodyPr>
          <a:lstStyle/>
          <a:p>
            <a:r>
              <a:rPr lang="en-US" dirty="0"/>
              <a:t>Map 24.2 Canada, 1871</a:t>
            </a:r>
          </a:p>
        </p:txBody>
      </p:sp>
      <p:pic>
        <p:nvPicPr>
          <p:cNvPr id="7170" name="Picture 2" descr="Canada, 1871"/>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759279" y="1126672"/>
            <a:ext cx="7625443" cy="46046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649760"/>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24-3 The new imperialism (1 of 6)</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What were the causes of the new imperialism that took place after 1880, and what effects did the European quest for colonies have on Africa and Asia? </a:t>
            </a:r>
          </a:p>
          <a:p>
            <a:r>
              <a:rPr lang="en-US" altLang="en-US" dirty="0"/>
              <a:t>Impetus for the </a:t>
            </a:r>
            <a:r>
              <a:rPr lang="en-US" altLang="en-US" b="1" dirty="0"/>
              <a:t>new imperialism</a:t>
            </a:r>
          </a:p>
          <a:p>
            <a:pPr lvl="1"/>
            <a:r>
              <a:rPr lang="en-US" dirty="0"/>
              <a:t>Great Britain expanded into new regions to keep the French, Germans, and Russians from setting up bases that could harm British interests</a:t>
            </a:r>
          </a:p>
          <a:p>
            <a:pPr lvl="1"/>
            <a:r>
              <a:rPr lang="en-US" altLang="en-US" dirty="0"/>
              <a:t>Colonies were source of international prestige</a:t>
            </a:r>
          </a:p>
          <a:p>
            <a:pPr lvl="1"/>
            <a:r>
              <a:rPr lang="en-US" altLang="en-US" dirty="0"/>
              <a:t>Social Darwinism and racism factors: superior races dominated inferior races</a:t>
            </a:r>
          </a:p>
          <a:p>
            <a:pPr lvl="1"/>
            <a:r>
              <a:rPr lang="en-US" altLang="en-US" b="1" dirty="0"/>
              <a:t>Economic imperialism </a:t>
            </a:r>
            <a:r>
              <a:rPr lang="en-US" altLang="en-US" dirty="0"/>
              <a:t>provided direct control of natural resources and products</a:t>
            </a:r>
          </a:p>
        </p:txBody>
      </p:sp>
    </p:spTree>
    <p:extLst>
      <p:ext uri="{BB962C8B-B14F-4D97-AF65-F5344CB8AC3E}">
        <p14:creationId xmlns:p14="http://schemas.microsoft.com/office/powerpoint/2010/main" val="2310752245"/>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24-3 The new imperialism (2 of 6)</a:t>
            </a:r>
          </a:p>
        </p:txBody>
      </p:sp>
      <p:sp>
        <p:nvSpPr>
          <p:cNvPr id="3" name="Content Placeholder 2"/>
          <p:cNvSpPr>
            <a:spLocks noGrp="1"/>
          </p:cNvSpPr>
          <p:nvPr>
            <p:ph idx="1"/>
          </p:nvPr>
        </p:nvSpPr>
        <p:spPr/>
        <p:txBody>
          <a:bodyPr>
            <a:normAutofit lnSpcReduction="10000"/>
          </a:bodyPr>
          <a:lstStyle/>
          <a:p>
            <a:r>
              <a:rPr lang="en-US" altLang="en-US" dirty="0"/>
              <a:t>The creation of empires</a:t>
            </a:r>
            <a:endParaRPr lang="en-US" altLang="en-US" b="1" dirty="0"/>
          </a:p>
          <a:p>
            <a:pPr lvl="1"/>
            <a:r>
              <a:rPr lang="en-US" dirty="0"/>
              <a:t>The scramble for Africa</a:t>
            </a:r>
          </a:p>
          <a:p>
            <a:pPr lvl="2"/>
            <a:r>
              <a:rPr lang="en-US" dirty="0"/>
              <a:t>Cecil Rhodes determined British policy driving Boers or Afrikaners north on the Great Trek</a:t>
            </a:r>
          </a:p>
          <a:p>
            <a:pPr lvl="2"/>
            <a:r>
              <a:rPr lang="en-US" altLang="en-US" dirty="0"/>
              <a:t>Union of South Africa became self-governing dominion</a:t>
            </a:r>
          </a:p>
          <a:p>
            <a:pPr lvl="2"/>
            <a:r>
              <a:rPr lang="en-US" dirty="0"/>
              <a:t>By 1900, French added huge area of French West Africa and Tunisia and in 1912, established a protectorate over Morocco</a:t>
            </a:r>
          </a:p>
          <a:p>
            <a:pPr lvl="2"/>
            <a:r>
              <a:rPr lang="en-US" dirty="0"/>
              <a:t>British established protectorate over Egypt; seized Sudan</a:t>
            </a:r>
          </a:p>
          <a:p>
            <a:pPr lvl="2"/>
            <a:r>
              <a:rPr lang="en-US" altLang="en-US" dirty="0"/>
              <a:t>Italy defeated by Ethiopia; seized Tripoli and renamed it Libya</a:t>
            </a:r>
          </a:p>
          <a:p>
            <a:pPr lvl="2"/>
            <a:r>
              <a:rPr lang="en-US" altLang="en-US" dirty="0"/>
              <a:t>European colonies in Central Africa</a:t>
            </a:r>
          </a:p>
          <a:p>
            <a:pPr lvl="2"/>
            <a:r>
              <a:rPr lang="en-US" altLang="en-US" dirty="0"/>
              <a:t>Germany </a:t>
            </a:r>
            <a:r>
              <a:rPr lang="en-US" dirty="0"/>
              <a:t>established colonies in South West Africa, Cameroons, Togoland, and East Africa</a:t>
            </a:r>
          </a:p>
          <a:p>
            <a:pPr lvl="2"/>
            <a:r>
              <a:rPr lang="en-US" dirty="0"/>
              <a:t>By 1914, only Liberia and Ethiopia remained free states</a:t>
            </a:r>
          </a:p>
        </p:txBody>
      </p:sp>
    </p:spTree>
    <p:extLst>
      <p:ext uri="{BB962C8B-B14F-4D97-AF65-F5344CB8AC3E}">
        <p14:creationId xmlns:p14="http://schemas.microsoft.com/office/powerpoint/2010/main" val="2640913645"/>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24-3 The new imperialism (3 of 6)</a:t>
            </a:r>
          </a:p>
        </p:txBody>
      </p:sp>
      <p:sp>
        <p:nvSpPr>
          <p:cNvPr id="3" name="Content Placeholder 2"/>
          <p:cNvSpPr>
            <a:spLocks noGrp="1"/>
          </p:cNvSpPr>
          <p:nvPr>
            <p:ph idx="1"/>
          </p:nvPr>
        </p:nvSpPr>
        <p:spPr/>
        <p:txBody>
          <a:bodyPr>
            <a:normAutofit/>
          </a:bodyPr>
          <a:lstStyle/>
          <a:p>
            <a:pPr>
              <a:spcBef>
                <a:spcPts val="1200"/>
              </a:spcBef>
              <a:spcAft>
                <a:spcPts val="600"/>
              </a:spcAft>
            </a:pPr>
            <a:r>
              <a:rPr lang="en-US" altLang="en-US" dirty="0"/>
              <a:t>The creation of empires</a:t>
            </a:r>
            <a:endParaRPr lang="en-US" altLang="en-US" b="1" dirty="0"/>
          </a:p>
          <a:p>
            <a:pPr lvl="1">
              <a:spcBef>
                <a:spcPts val="1200"/>
              </a:spcBef>
              <a:spcAft>
                <a:spcPts val="600"/>
              </a:spcAft>
            </a:pPr>
            <a:r>
              <a:rPr lang="en-US" dirty="0"/>
              <a:t>Imperialism in Asia </a:t>
            </a:r>
          </a:p>
          <a:p>
            <a:pPr lvl="2">
              <a:spcBef>
                <a:spcPts val="1200"/>
              </a:spcBef>
              <a:spcAft>
                <a:spcPts val="600"/>
              </a:spcAft>
            </a:pPr>
            <a:r>
              <a:rPr lang="en-US" dirty="0"/>
              <a:t>Australian self-government: Commonwealth of Australia</a:t>
            </a:r>
          </a:p>
          <a:p>
            <a:pPr lvl="2">
              <a:spcBef>
                <a:spcPts val="1200"/>
              </a:spcBef>
              <a:spcAft>
                <a:spcPts val="600"/>
              </a:spcAft>
            </a:pPr>
            <a:r>
              <a:rPr lang="en-US" altLang="en-US" dirty="0"/>
              <a:t>British East India Company crushed in 1858</a:t>
            </a:r>
          </a:p>
          <a:p>
            <a:pPr lvl="2">
              <a:spcBef>
                <a:spcPts val="1200"/>
              </a:spcBef>
              <a:spcAft>
                <a:spcPts val="600"/>
              </a:spcAft>
            </a:pPr>
            <a:r>
              <a:rPr lang="en-US" altLang="en-US" dirty="0"/>
              <a:t>1876: Queen Victoria proclaimed empress of India</a:t>
            </a:r>
          </a:p>
          <a:p>
            <a:pPr lvl="2">
              <a:spcBef>
                <a:spcPts val="1200"/>
              </a:spcBef>
              <a:spcAft>
                <a:spcPts val="600"/>
              </a:spcAft>
            </a:pPr>
            <a:r>
              <a:rPr lang="en-US" altLang="en-US" dirty="0"/>
              <a:t>Russia expanded into Siberia and south to Ottoman Empire</a:t>
            </a:r>
          </a:p>
          <a:p>
            <a:pPr lvl="2">
              <a:spcBef>
                <a:spcPts val="1200"/>
              </a:spcBef>
              <a:spcAft>
                <a:spcPts val="600"/>
              </a:spcAft>
            </a:pPr>
            <a:r>
              <a:rPr lang="en-US" dirty="0"/>
              <a:t>Russo-Japanese War in 1905: Japanese protectorate in Korea</a:t>
            </a:r>
          </a:p>
          <a:p>
            <a:pPr lvl="2">
              <a:spcBef>
                <a:spcPts val="1200"/>
              </a:spcBef>
              <a:spcAft>
                <a:spcPts val="600"/>
              </a:spcAft>
            </a:pPr>
            <a:r>
              <a:rPr lang="en-US" dirty="0"/>
              <a:t>Russians and British agreed to make Afghanistan buffer state</a:t>
            </a:r>
            <a:endParaRPr lang="en-US" altLang="en-US" dirty="0"/>
          </a:p>
        </p:txBody>
      </p:sp>
    </p:spTree>
    <p:extLst>
      <p:ext uri="{BB962C8B-B14F-4D97-AF65-F5344CB8AC3E}">
        <p14:creationId xmlns:p14="http://schemas.microsoft.com/office/powerpoint/2010/main" val="942379138"/>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24-3 The new imperialism (4 of 6)</a:t>
            </a:r>
          </a:p>
        </p:txBody>
      </p:sp>
      <p:sp>
        <p:nvSpPr>
          <p:cNvPr id="3" name="Content Placeholder 2"/>
          <p:cNvSpPr>
            <a:spLocks noGrp="1"/>
          </p:cNvSpPr>
          <p:nvPr>
            <p:ph idx="1"/>
          </p:nvPr>
        </p:nvSpPr>
        <p:spPr/>
        <p:txBody>
          <a:bodyPr>
            <a:normAutofit lnSpcReduction="10000"/>
          </a:bodyPr>
          <a:lstStyle/>
          <a:p>
            <a:pPr>
              <a:spcBef>
                <a:spcPts val="1200"/>
              </a:spcBef>
              <a:spcAft>
                <a:spcPts val="600"/>
              </a:spcAft>
            </a:pPr>
            <a:r>
              <a:rPr lang="en-US" altLang="en-US" dirty="0"/>
              <a:t>The creation of empires</a:t>
            </a:r>
            <a:endParaRPr lang="en-US" altLang="en-US" b="1" dirty="0"/>
          </a:p>
          <a:p>
            <a:pPr lvl="1">
              <a:spcBef>
                <a:spcPts val="1200"/>
              </a:spcBef>
              <a:spcAft>
                <a:spcPts val="600"/>
              </a:spcAft>
            </a:pPr>
            <a:r>
              <a:rPr lang="en-US" dirty="0"/>
              <a:t>Imperialism in Asia </a:t>
            </a:r>
          </a:p>
          <a:p>
            <a:pPr lvl="2">
              <a:spcBef>
                <a:spcPts val="1200"/>
              </a:spcBef>
              <a:spcAft>
                <a:spcPts val="600"/>
              </a:spcAft>
            </a:pPr>
            <a:r>
              <a:rPr lang="en-US" altLang="en-US" dirty="0"/>
              <a:t>Britain obtained H</a:t>
            </a:r>
            <a:r>
              <a:rPr lang="en-US" dirty="0"/>
              <a:t>ong Kong and rights to trade in a number of Chinese cities</a:t>
            </a:r>
          </a:p>
          <a:p>
            <a:pPr lvl="2">
              <a:spcBef>
                <a:spcPts val="1200"/>
              </a:spcBef>
              <a:spcAft>
                <a:spcPts val="600"/>
              </a:spcAft>
            </a:pPr>
            <a:r>
              <a:rPr lang="en-US" dirty="0"/>
              <a:t>Other Western nations rushed to gain similar privileges </a:t>
            </a:r>
          </a:p>
          <a:p>
            <a:pPr lvl="2">
              <a:spcBef>
                <a:spcPts val="1200"/>
              </a:spcBef>
              <a:spcAft>
                <a:spcPts val="600"/>
              </a:spcAft>
            </a:pPr>
            <a:r>
              <a:rPr lang="en-US" dirty="0"/>
              <a:t>Commodore Matthew Perry forced Japan to grant United States trading and diplomatic privileges</a:t>
            </a:r>
          </a:p>
          <a:p>
            <a:pPr lvl="2">
              <a:spcBef>
                <a:spcPts val="1200"/>
              </a:spcBef>
              <a:spcAft>
                <a:spcPts val="600"/>
              </a:spcAft>
            </a:pPr>
            <a:r>
              <a:rPr lang="en-US" dirty="0"/>
              <a:t>In Southeast Asia Britain controlled Burma and the Malay states and France subjugated Indochina</a:t>
            </a:r>
          </a:p>
          <a:p>
            <a:pPr lvl="2">
              <a:spcBef>
                <a:spcPts val="1200"/>
              </a:spcBef>
              <a:spcAft>
                <a:spcPts val="600"/>
              </a:spcAft>
            </a:pPr>
            <a:r>
              <a:rPr lang="en-US" dirty="0"/>
              <a:t>United States on the imperialist stage: Hawaii, Cuba, Puerto Rico, Guam, and Philippine Islands</a:t>
            </a:r>
            <a:endParaRPr lang="en-US" altLang="en-US" dirty="0"/>
          </a:p>
        </p:txBody>
      </p:sp>
    </p:spTree>
    <p:extLst>
      <p:ext uri="{BB962C8B-B14F-4D97-AF65-F5344CB8AC3E}">
        <p14:creationId xmlns:p14="http://schemas.microsoft.com/office/powerpoint/2010/main" val="4229556380"/>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24-3 The new imperialism (5 of 6)</a:t>
            </a:r>
          </a:p>
        </p:txBody>
      </p:sp>
      <p:sp>
        <p:nvSpPr>
          <p:cNvPr id="3" name="Content Placeholder 2"/>
          <p:cNvSpPr>
            <a:spLocks noGrp="1"/>
          </p:cNvSpPr>
          <p:nvPr>
            <p:ph idx="1"/>
          </p:nvPr>
        </p:nvSpPr>
        <p:spPr/>
        <p:txBody>
          <a:bodyPr>
            <a:normAutofit fontScale="92500" lnSpcReduction="20000"/>
          </a:bodyPr>
          <a:lstStyle/>
          <a:p>
            <a:r>
              <a:rPr lang="en-US" altLang="en-US" dirty="0"/>
              <a:t>Responses to imperialism</a:t>
            </a:r>
          </a:p>
          <a:p>
            <a:pPr lvl="1"/>
            <a:r>
              <a:rPr lang="en-US" altLang="en-US" dirty="0"/>
              <a:t>Africa</a:t>
            </a:r>
          </a:p>
          <a:p>
            <a:pPr lvl="2"/>
            <a:r>
              <a:rPr lang="en-US" dirty="0"/>
              <a:t>Educated native peoples organized political parties and movements seeking end of foreign rule</a:t>
            </a:r>
            <a:endParaRPr lang="en-US" altLang="en-US" dirty="0"/>
          </a:p>
          <a:p>
            <a:pPr lvl="1"/>
            <a:r>
              <a:rPr lang="en-US" altLang="en-US" dirty="0"/>
              <a:t>China</a:t>
            </a:r>
          </a:p>
          <a:p>
            <a:pPr lvl="2"/>
            <a:r>
              <a:rPr lang="en-US" dirty="0"/>
              <a:t>The Boxer Rebellion in 1900–1901 and Western response</a:t>
            </a:r>
          </a:p>
          <a:p>
            <a:pPr lvl="2"/>
            <a:r>
              <a:rPr lang="en-US" dirty="0"/>
              <a:t>Manchu dynasty overthrown; Republic of China created</a:t>
            </a:r>
          </a:p>
          <a:p>
            <a:pPr lvl="1"/>
            <a:r>
              <a:rPr lang="en-US" altLang="en-US" dirty="0"/>
              <a:t>Japan</a:t>
            </a:r>
          </a:p>
          <a:p>
            <a:pPr lvl="2"/>
            <a:r>
              <a:rPr lang="en-US" altLang="en-US" dirty="0"/>
              <a:t>Samurai revolt restored emperor, 1867; t</a:t>
            </a:r>
            <a:r>
              <a:rPr lang="en-US" dirty="0"/>
              <a:t>he Meiji: adopted Western methods</a:t>
            </a:r>
          </a:p>
          <a:p>
            <a:pPr lvl="1"/>
            <a:r>
              <a:rPr lang="en-US" altLang="en-US" dirty="0"/>
              <a:t>India</a:t>
            </a:r>
          </a:p>
          <a:p>
            <a:pPr lvl="2"/>
            <a:r>
              <a:rPr lang="en-US" altLang="en-US" dirty="0"/>
              <a:t>Britain brought order, efficient government, and technology</a:t>
            </a:r>
          </a:p>
          <a:p>
            <a:pPr lvl="2"/>
            <a:r>
              <a:rPr lang="en-US" altLang="en-US" dirty="0"/>
              <a:t>Poor conditions and British racial attitudes led to I</a:t>
            </a:r>
            <a:r>
              <a:rPr lang="en-US" dirty="0"/>
              <a:t>ndian nationalist movement</a:t>
            </a:r>
          </a:p>
          <a:p>
            <a:pPr lvl="2"/>
            <a:r>
              <a:rPr lang="en-US" dirty="0"/>
              <a:t>By 1919, Indians demanded independence</a:t>
            </a:r>
            <a:endParaRPr lang="en-US" altLang="en-US" dirty="0"/>
          </a:p>
        </p:txBody>
      </p:sp>
    </p:spTree>
    <p:extLst>
      <p:ext uri="{BB962C8B-B14F-4D97-AF65-F5344CB8AC3E}">
        <p14:creationId xmlns:p14="http://schemas.microsoft.com/office/powerpoint/2010/main" val="1051832607"/>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24-3 The new imperialism (6 of 6)</a:t>
            </a:r>
          </a:p>
        </p:txBody>
      </p:sp>
      <p:sp>
        <p:nvSpPr>
          <p:cNvPr id="3" name="Content Placeholder 2"/>
          <p:cNvSpPr>
            <a:spLocks noGrp="1"/>
          </p:cNvSpPr>
          <p:nvPr>
            <p:ph idx="1"/>
          </p:nvPr>
        </p:nvSpPr>
        <p:spPr/>
        <p:txBody>
          <a:bodyPr>
            <a:normAutofit/>
          </a:bodyPr>
          <a:lstStyle/>
          <a:p>
            <a:pPr>
              <a:spcBef>
                <a:spcPts val="1200"/>
              </a:spcBef>
              <a:spcAft>
                <a:spcPts val="600"/>
              </a:spcAft>
            </a:pPr>
            <a:r>
              <a:rPr lang="en-US" altLang="en-US" dirty="0"/>
              <a:t>Results of the New Imperialism</a:t>
            </a:r>
          </a:p>
          <a:p>
            <a:pPr lvl="1">
              <a:spcBef>
                <a:spcPts val="1200"/>
              </a:spcBef>
              <a:spcAft>
                <a:spcPts val="600"/>
              </a:spcAft>
            </a:pPr>
            <a:r>
              <a:rPr lang="en-US" dirty="0"/>
              <a:t>By 1900, societies of Africa and Asia were either under full colonial rule or at a point of collapse</a:t>
            </a:r>
          </a:p>
          <a:p>
            <a:pPr lvl="2">
              <a:spcBef>
                <a:spcPts val="1200"/>
              </a:spcBef>
              <a:spcAft>
                <a:spcPts val="600"/>
              </a:spcAft>
            </a:pPr>
            <a:r>
              <a:rPr lang="en-US" dirty="0"/>
              <a:t>Thailand, Ethiopia, and Afghanistan maintained autonomy</a:t>
            </a:r>
          </a:p>
          <a:p>
            <a:pPr lvl="1">
              <a:spcBef>
                <a:spcPts val="1200"/>
              </a:spcBef>
              <a:spcAft>
                <a:spcPts val="600"/>
              </a:spcAft>
            </a:pPr>
            <a:r>
              <a:rPr lang="en-US" altLang="en-US" dirty="0"/>
              <a:t>Japan </a:t>
            </a:r>
            <a:r>
              <a:rPr lang="en-US" dirty="0"/>
              <a:t>avoided common fate through concerted strategy of political and economic reform</a:t>
            </a:r>
          </a:p>
          <a:p>
            <a:pPr lvl="1">
              <a:spcBef>
                <a:spcPts val="1200"/>
              </a:spcBef>
              <a:spcAft>
                <a:spcPts val="600"/>
              </a:spcAft>
            </a:pPr>
            <a:r>
              <a:rPr lang="en-US" dirty="0"/>
              <a:t>Competition for lands abroad exacerbated rivalry among European states</a:t>
            </a:r>
          </a:p>
        </p:txBody>
      </p:sp>
    </p:spTree>
    <p:extLst>
      <p:ext uri="{BB962C8B-B14F-4D97-AF65-F5344CB8AC3E}">
        <p14:creationId xmlns:p14="http://schemas.microsoft.com/office/powerpoint/2010/main" val="611023179"/>
      </p:ext>
    </p:extLst>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1143000"/>
          </a:xfrm>
        </p:spPr>
        <p:txBody>
          <a:bodyPr>
            <a:noAutofit/>
          </a:bodyPr>
          <a:lstStyle/>
          <a:p>
            <a:r>
              <a:rPr lang="en-US" dirty="0"/>
              <a:t>Chronology: The New Imperialism: Africa</a:t>
            </a:r>
          </a:p>
        </p:txBody>
      </p:sp>
      <p:pic>
        <p:nvPicPr>
          <p:cNvPr id="8194" name="Picture 2" descr="Chronology: The New Imperialism: Africa"/>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191986" y="1058671"/>
            <a:ext cx="6760029" cy="47406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0541422"/>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1143000"/>
          </a:xfrm>
        </p:spPr>
        <p:txBody>
          <a:bodyPr>
            <a:noAutofit/>
          </a:bodyPr>
          <a:lstStyle/>
          <a:p>
            <a:r>
              <a:rPr lang="en-US" dirty="0"/>
              <a:t>Chronology: The New Imperialism: Asia</a:t>
            </a:r>
          </a:p>
        </p:txBody>
      </p:sp>
      <p:pic>
        <p:nvPicPr>
          <p:cNvPr id="9218" name="Picture 2" descr="Chronology: The New Imperialism: Asia"/>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068286" y="997277"/>
            <a:ext cx="5007429" cy="48634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5949315"/>
      </p:ext>
    </p:extLst>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869761"/>
          </a:xfrm>
        </p:spPr>
        <p:txBody>
          <a:bodyPr>
            <a:noAutofit/>
          </a:bodyPr>
          <a:lstStyle/>
          <a:p>
            <a:r>
              <a:rPr lang="en-US" dirty="0"/>
              <a:t>Map 24.3 Africa in 1914</a:t>
            </a:r>
          </a:p>
        </p:txBody>
      </p:sp>
      <p:pic>
        <p:nvPicPr>
          <p:cNvPr id="10242" name="Picture 2" descr="An Africa map shows various colony possessions over Africa in 1914. Colonies of Spain: Rio de Oro  Rio Muni  and north of Morocco. Colonies possessed by Great Britain: Gambia  South Africa  Bechuanaland  Basutoland  Swaziland  Southern Rhodesia  Northern Rhodesia  Uganda  Kenya  Sudan  Nigeria  Gold Coast  Sierra  Egypt and central parts of Somaliland. Colonies under Germany: German Southwest Africa  German East Africa  Cameroons  and Togoland. Colonies of Belgium: Belgian Congo; Colonies falling under Italy: Libya  Eritrea  parts of Somaliland adjacent to Indian Ocean. French colonies: Morocco  Algeria  Tunis  Senegal  French West Africa  French Equatorial Africa  and Madagascar. Colonies of Portugal: Angola  Mozambique  and Guinea. Independent counties: Liberia and Abyssinia (Ethiopia)."/>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525485" y="869761"/>
            <a:ext cx="4180115" cy="52273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1163155"/>
      </p:ext>
    </p:extLst>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873902"/>
          </a:xfrm>
        </p:spPr>
        <p:txBody>
          <a:bodyPr>
            <a:noAutofit/>
          </a:bodyPr>
          <a:lstStyle/>
          <a:p>
            <a:r>
              <a:rPr lang="en-US" dirty="0"/>
              <a:t>Map 24.4 Asia in 1914</a:t>
            </a:r>
          </a:p>
        </p:txBody>
      </p:sp>
      <p:pic>
        <p:nvPicPr>
          <p:cNvPr id="11266" name="Picture 2" descr="A map of Asia shows various possessions and spheres of influences in 1914. Colonies of Great Britain: India (major areas: Bombay)  Burma  Ceylon  Australia  parts of Bangkok near Bay of Bengal  Bhutan  southern parts of New Guinea  Hong Kong  Sarawak and Malay Islands. Great Britain’s Sphere of Influence included Afghanistan (Kabul)  Tibet  Nepal and Shanghai. Colonies possessed by Dutch: Sumatra  Java  Bali  Celebes  Borneo  south of Timor  and werstern parts of New Guinea. Colonies under Russia: south eastern parts of China surrounding Caspian Sea and Aral Sea. Russian Sphere of Influence included Manchuria  northern parts of Persia and Homeland included Magnolia. Colonies of United States: Philippine Islands  Marianas Islands  north eastern parts of Taiwan (Formosa). Portuguese Colonies: India (Diu  Daman  Goa)  and China (Macao)  northern parts of Timor. Independent Colonies: south eastern parts of China near South China Sea  Siam  southern regions of Persia close to Arabian Sea  and the following Indian cities  Mahe  Karikal  Pondicherry  Yanaon and Chandranagar. Colonies that belonged to French: French Indo China. Sphere of Influence: southern regions of China. Colonies that belonged to Germany: Pacific Ocean surrounding Marianas Island  Caroline Islands  and Bismarck Arch; Sphere of Influence of Japan: Japan (Tokyo). The map also marks the Chinese border in 1850  running through the coast lines of South China Sea and Sea of Japan  that included Tibet  Manchuria  Shanghai  Macao  Hong Kong  Peking  Wei-Hai-Wei  Port Arthur  and Kwangchow."/>
          <p:cNvPicPr>
            <a:picLocks noGrp="1" noChangeAspect="1" noChangeArrowheads="1"/>
          </p:cNvPicPr>
          <p:nvPr>
            <p:ph sz="quarter" idx="10"/>
          </p:nvPr>
        </p:nvPicPr>
        <p:blipFill>
          <a:blip r:embed="rId3" cstate="print">
            <a:extLst>
              <a:ext uri="{28A0092B-C50C-407E-A947-70E740481C1C}">
                <a14:useLocalDpi xmlns:a14="http://schemas.microsoft.com/office/drawing/2010/main" val="0"/>
              </a:ext>
            </a:extLst>
          </a:blip>
          <a:srcRect/>
          <a:stretch>
            <a:fillRect/>
          </a:stretch>
        </p:blipFill>
        <p:spPr bwMode="auto">
          <a:xfrm>
            <a:off x="2051957" y="873902"/>
            <a:ext cx="5040086" cy="51101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6610400"/>
      </p:ext>
    </p:extLst>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24-4 International Rivalry and the Coming of War (1 of 2)</a:t>
            </a:r>
          </a:p>
        </p:txBody>
      </p:sp>
      <p:sp>
        <p:nvSpPr>
          <p:cNvPr id="3" name="Content Placeholder 2"/>
          <p:cNvSpPr>
            <a:spLocks noGrp="1"/>
          </p:cNvSpPr>
          <p:nvPr>
            <p:ph idx="1"/>
          </p:nvPr>
        </p:nvSpPr>
        <p:spPr/>
        <p:txBody>
          <a:bodyPr>
            <a:normAutofit/>
          </a:bodyPr>
          <a:lstStyle/>
          <a:p>
            <a:pPr marL="0" indent="0">
              <a:buNone/>
            </a:pPr>
            <a:r>
              <a:rPr lang="en-US" b="1" dirty="0"/>
              <a:t>Focus Questions: </a:t>
            </a:r>
            <a:r>
              <a:rPr lang="en-US" dirty="0"/>
              <a:t>What was the </a:t>
            </a:r>
            <a:r>
              <a:rPr lang="en-US" dirty="0" err="1"/>
              <a:t>Bismarckian</a:t>
            </a:r>
            <a:r>
              <a:rPr lang="en-US" dirty="0"/>
              <a:t> system of alliances, and how successful was it at keeping the peace? What issues lay behind the international crises that Europe faced in the late nineteenth and early twentieth centuries? </a:t>
            </a:r>
          </a:p>
          <a:p>
            <a:r>
              <a:rPr lang="en-US" altLang="en-US" dirty="0"/>
              <a:t>The </a:t>
            </a:r>
            <a:r>
              <a:rPr lang="en-US" altLang="en-US" dirty="0" err="1"/>
              <a:t>Bismarckian</a:t>
            </a:r>
            <a:r>
              <a:rPr lang="en-US" altLang="en-US" dirty="0"/>
              <a:t> system of alliances</a:t>
            </a:r>
          </a:p>
          <a:p>
            <a:pPr lvl="1"/>
            <a:r>
              <a:rPr lang="en-US" altLang="en-US" dirty="0"/>
              <a:t>The Triple Alliance: Germany, Austria-Hungary, and Italy</a:t>
            </a:r>
          </a:p>
          <a:p>
            <a:r>
              <a:rPr lang="en-US" altLang="en-US" dirty="0"/>
              <a:t>New directions and new crises</a:t>
            </a:r>
          </a:p>
          <a:p>
            <a:pPr lvl="1"/>
            <a:r>
              <a:rPr lang="en-US" altLang="en-US" dirty="0"/>
              <a:t>Britain, France and Russia formed loose confederation: the Triple Entente</a:t>
            </a:r>
          </a:p>
          <a:p>
            <a:pPr lvl="2"/>
            <a:r>
              <a:rPr lang="en-US" altLang="en-US" dirty="0"/>
              <a:t>Divided Europe into two opposing camps</a:t>
            </a:r>
          </a:p>
        </p:txBody>
      </p:sp>
    </p:spTree>
    <p:extLst>
      <p:ext uri="{BB962C8B-B14F-4D97-AF65-F5344CB8AC3E}">
        <p14:creationId xmlns:p14="http://schemas.microsoft.com/office/powerpoint/2010/main" val="488694717"/>
      </p:ext>
    </p:extLst>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24-4 International Rivalry and the Coming of War (2 of 2)</a:t>
            </a:r>
          </a:p>
        </p:txBody>
      </p:sp>
      <p:sp>
        <p:nvSpPr>
          <p:cNvPr id="3" name="Content Placeholder 2"/>
          <p:cNvSpPr>
            <a:spLocks noGrp="1"/>
          </p:cNvSpPr>
          <p:nvPr>
            <p:ph idx="1"/>
          </p:nvPr>
        </p:nvSpPr>
        <p:spPr/>
        <p:txBody>
          <a:bodyPr>
            <a:normAutofit/>
          </a:bodyPr>
          <a:lstStyle/>
          <a:p>
            <a:r>
              <a:rPr lang="en-US" altLang="en-US" dirty="0"/>
              <a:t>Crises in the Balkans, 1908</a:t>
            </a:r>
            <a:r>
              <a:rPr lang="en-US" altLang="en-US" dirty="0">
                <a:latin typeface="Calibri" panose="020F0502020204030204" pitchFamily="34" charset="0"/>
                <a:cs typeface="Calibri" panose="020F0502020204030204" pitchFamily="34" charset="0"/>
              </a:rPr>
              <a:t>–</a:t>
            </a:r>
            <a:r>
              <a:rPr lang="en-US" altLang="en-US" dirty="0"/>
              <a:t>1913</a:t>
            </a:r>
          </a:p>
          <a:p>
            <a:pPr lvl="1"/>
            <a:r>
              <a:rPr lang="en-US" altLang="en-US" dirty="0"/>
              <a:t>Austrian annexation of Serbia and Herzegovina led to Serbian outrage and Russian military assistance</a:t>
            </a:r>
          </a:p>
          <a:p>
            <a:pPr lvl="1"/>
            <a:r>
              <a:rPr lang="en-US" altLang="en-US" dirty="0"/>
              <a:t>William II demanded Russian acceptance of annexation</a:t>
            </a:r>
          </a:p>
          <a:p>
            <a:pPr lvl="1"/>
            <a:r>
              <a:rPr lang="en-US" altLang="en-US" dirty="0"/>
              <a:t>Balkan League defeated Ottomans in First Balkan War, 1912</a:t>
            </a:r>
          </a:p>
          <a:p>
            <a:pPr lvl="1"/>
            <a:r>
              <a:rPr lang="en-US" altLang="en-US" dirty="0"/>
              <a:t>Second Balkan War erupted in 1913 when Balkan League unable to divide territories </a:t>
            </a:r>
          </a:p>
          <a:p>
            <a:pPr lvl="1"/>
            <a:r>
              <a:rPr lang="en-US" altLang="en-US" dirty="0"/>
              <a:t>Serbian ambition to acquire Albanian territory led to Austrian and German help in creating independent Albania</a:t>
            </a:r>
          </a:p>
          <a:p>
            <a:pPr lvl="1"/>
            <a:r>
              <a:rPr lang="en-US" altLang="en-US" dirty="0"/>
              <a:t>Austrian conviction that Serbia should be crushed renewed Russian-French alliance and closer ties between France and Britain</a:t>
            </a:r>
          </a:p>
        </p:txBody>
      </p:sp>
    </p:spTree>
    <p:extLst>
      <p:ext uri="{BB962C8B-B14F-4D97-AF65-F5344CB8AC3E}">
        <p14:creationId xmlns:p14="http://schemas.microsoft.com/office/powerpoint/2010/main" val="2189238860"/>
      </p:ext>
    </p:extLst>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1066800"/>
          </a:xfrm>
        </p:spPr>
        <p:txBody>
          <a:bodyPr>
            <a:noAutofit/>
          </a:bodyPr>
          <a:lstStyle/>
          <a:p>
            <a:r>
              <a:rPr lang="en-US" dirty="0"/>
              <a:t>Map 24.5 The Balkans in 1913</a:t>
            </a:r>
          </a:p>
        </p:txBody>
      </p:sp>
      <p:pic>
        <p:nvPicPr>
          <p:cNvPr id="12290" name="Picture 2" descr="A map shows extent of south east Europe marking the territories of Ottoman Empire including Macedonia  Albania  Crete  Eastern Rumelia. It also shows Bulgaria as amended by congress of Berlin in 1878 which is the northern part of present day Bulgaria."/>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507343" y="932292"/>
            <a:ext cx="4129314" cy="51121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5366049"/>
      </p:ext>
    </p:extLst>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Chapter 24 Summary</a:t>
            </a:r>
          </a:p>
        </p:txBody>
      </p:sp>
      <p:sp>
        <p:nvSpPr>
          <p:cNvPr id="3" name="Content Placeholder 2"/>
          <p:cNvSpPr>
            <a:spLocks noGrp="1"/>
          </p:cNvSpPr>
          <p:nvPr>
            <p:ph idx="1"/>
          </p:nvPr>
        </p:nvSpPr>
        <p:spPr/>
        <p:txBody>
          <a:bodyPr>
            <a:normAutofit fontScale="92500" lnSpcReduction="20000"/>
          </a:bodyPr>
          <a:lstStyle/>
          <a:p>
            <a:r>
              <a:rPr lang="en-US" dirty="0"/>
              <a:t>Driven by national rivalry, Social Darwinism, religious and humanitarian concerns, and economic demands for raw materials and overseas investment, Western nations at the end of the nineteenth century began a renewed frenzy of imperialist expansion around the world.</a:t>
            </a:r>
          </a:p>
          <a:p>
            <a:r>
              <a:rPr lang="en-US" dirty="0"/>
              <a:t>At the same time, Western treatment of non-Western peoples as racial inferiors caused educated, non-Western elites in the colonies to initiate movements for national independence. </a:t>
            </a:r>
          </a:p>
          <a:p>
            <a:r>
              <a:rPr lang="en-US" dirty="0"/>
              <a:t>In competing with and fearing each other, the European nations formed defensive alliances that helped maintain a balance of power but also led to the creation of large armies, enormous military establishments, and immense arsenals. </a:t>
            </a:r>
          </a:p>
          <a:p>
            <a:r>
              <a:rPr lang="en-US" dirty="0"/>
              <a:t>Cultural revolutions in art and science before 1914 also produced anxiety and a crisis of confidence in European</a:t>
            </a:r>
            <a:br>
              <a:rPr lang="en-US" dirty="0"/>
            </a:br>
            <a:r>
              <a:rPr lang="en-US" dirty="0"/>
              <a:t>civilization. </a:t>
            </a:r>
          </a:p>
        </p:txBody>
      </p:sp>
    </p:spTree>
    <p:extLst>
      <p:ext uri="{BB962C8B-B14F-4D97-AF65-F5344CB8AC3E}">
        <p14:creationId xmlns:p14="http://schemas.microsoft.com/office/powerpoint/2010/main" val="1258819820"/>
      </p:ext>
    </p:extLst>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Chapter 24 Timeline</a:t>
            </a:r>
          </a:p>
        </p:txBody>
      </p:sp>
      <p:pic>
        <p:nvPicPr>
          <p:cNvPr id="13314" name="Picture 2" descr="Chapter Timelin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99797" y="1694543"/>
            <a:ext cx="8144407" cy="34689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4405104"/>
      </p:ext>
    </p:extLst>
  </p:cSld>
  <p:clrMapOvr>
    <a:masterClrMapping/>
  </p:clrMapOvr>
  <p:transition spd="slow"/>
</p:sld>
</file>

<file path=ppt/theme/theme1.xml><?xml version="1.0" encoding="utf-8"?>
<a:theme xmlns:a="http://schemas.openxmlformats.org/drawingml/2006/main" name="Samp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22593</TotalTime>
  <Words>2021</Words>
  <Application>Microsoft Office PowerPoint</Application>
  <PresentationFormat>On-screen Show (4:3)</PresentationFormat>
  <Paragraphs>220</Paragraphs>
  <Slides>35</Slides>
  <Notes>35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35</vt:i4>
      </vt:variant>
    </vt:vector>
  </HeadingPairs>
  <TitlesOfParts>
    <vt:vector size="44" baseType="lpstr">
      <vt:lpstr>MS PGothic</vt:lpstr>
      <vt:lpstr>MS PGothic</vt:lpstr>
      <vt:lpstr>Arial</vt:lpstr>
      <vt:lpstr>Avenir Next</vt:lpstr>
      <vt:lpstr>Avenir Next Medium</vt:lpstr>
      <vt:lpstr>AvenirNext LT Pro Regular</vt:lpstr>
      <vt:lpstr>Calibri</vt:lpstr>
      <vt:lpstr>Verdana</vt:lpstr>
      <vt:lpstr>Sample</vt:lpstr>
      <vt:lpstr>WESTERN CIVILIZATION: A Brief History Tenth Edition</vt:lpstr>
      <vt:lpstr>Chapter 24 Outline</vt:lpstr>
      <vt:lpstr>24-1 Toward the Modern Consciousness: Intellectual and Cultural Developments (1 of 5)</vt:lpstr>
      <vt:lpstr>24-1 Toward the Modern Consciousness: Intellectual and Cultural Developments (2 of 5)</vt:lpstr>
      <vt:lpstr>24-1 Toward the Modern Consciousness: Intellectual and Cultural Developments (3 of 5)</vt:lpstr>
      <vt:lpstr>24-1 Toward the Modern Consciousness: Intellectual and Cultural Developments (4 of 5)</vt:lpstr>
      <vt:lpstr>24-1 Toward the Modern Consciousness: Intellectual and Cultural Developments (5 of 5)</vt:lpstr>
      <vt:lpstr>24.2 Marie Curie. Marie Curie was the first person and only woman to win two Noble Prizes, one in 1903 in physics and another in 1911 in chemistry. </vt:lpstr>
      <vt:lpstr>24.3a Young Girl by the Window. Berthe Morisot, the first female painter to join the Impressionists, focused on women and domestic scenes in her work. </vt:lpstr>
      <vt:lpstr>24.4 Vincent Van Gogh, The Starry Night. Dutch painter Vincent van Gogh’s originality and power of expression made a strong impact on his artistic successors. </vt:lpstr>
      <vt:lpstr>24.5 Pablo Picasso, Les Demoiselles d’Avignon. In this first great example of Cubism, geometric shapes replace traditional forms, forcing the viewer to re-create reality.</vt:lpstr>
      <vt:lpstr>24-2 Politics: New Directions and New Uncertainties (1 of 6)</vt:lpstr>
      <vt:lpstr>24-2 Politics: New Directions and New Uncertainties (2 of 6)</vt:lpstr>
      <vt:lpstr>24-2 Politics: New Directions and New Uncertainties (3 of 6)</vt:lpstr>
      <vt:lpstr>24-2 Politics: New Directions and New Uncertainties (4 of 6)</vt:lpstr>
      <vt:lpstr>24-2 Politics: New Directions and New Uncertainties (5 of 6)</vt:lpstr>
      <vt:lpstr>24-2 Politics: New Directions and New Uncertainties (6 of 6)</vt:lpstr>
      <vt:lpstr>Chronology: Politics, 1894–1914</vt:lpstr>
      <vt:lpstr>24.6c Suffragist Protests. Among the most dramatic of suffragist protest acts was Emily Davison throwing herself under the king’s horse at the Epsom Derby horse race. </vt:lpstr>
      <vt:lpstr>Map 24.2 Canada, 1871</vt:lpstr>
      <vt:lpstr>24-3 The new imperialism (1 of 6)</vt:lpstr>
      <vt:lpstr>24-3 The new imperialism (2 of 6)</vt:lpstr>
      <vt:lpstr>24-3 The new imperialism (3 of 6)</vt:lpstr>
      <vt:lpstr>24-3 The new imperialism (4 of 6)</vt:lpstr>
      <vt:lpstr>24-3 The new imperialism (5 of 6)</vt:lpstr>
      <vt:lpstr>24-3 The new imperialism (6 of 6)</vt:lpstr>
      <vt:lpstr>Chronology: The New Imperialism: Africa</vt:lpstr>
      <vt:lpstr>Chronology: The New Imperialism: Asia</vt:lpstr>
      <vt:lpstr>Map 24.3 Africa in 1914</vt:lpstr>
      <vt:lpstr>Map 24.4 Asia in 1914</vt:lpstr>
      <vt:lpstr>24-4 International Rivalry and the Coming of War (1 of 2)</vt:lpstr>
      <vt:lpstr>24-4 International Rivalry and the Coming of War (2 of 2)</vt:lpstr>
      <vt:lpstr>Map 24.5 The Balkans in 1913</vt:lpstr>
      <vt:lpstr>Chapter 24 Summary</vt:lpstr>
      <vt:lpstr>Chapter 24 Timeline</vt:lpstr>
    </vt:vector>
  </TitlesOfParts>
  <Company>Cengage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Three Old Worlds Create a New, 1492-1600</dc:title>
  <dc:creator>Norton</dc:creator>
  <cp:lastModifiedBy>Lanza, Philip</cp:lastModifiedBy>
  <cp:revision>456</cp:revision>
  <dcterms:created xsi:type="dcterms:W3CDTF">2015-10-15T14:46:28Z</dcterms:created>
  <dcterms:modified xsi:type="dcterms:W3CDTF">2019-02-08T00:01:19Z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263507736</vt:i4>
  </property>
  <property fmtid="{D5CDD505-2E9C-101B-9397-08002B2CF9AE}" pid="3" name="_NewReviewCycle">
    <vt:lpwstr/>
  </property>
</Properties>
</file>