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1"/>
  </p:notesMasterIdLst>
  <p:handoutMasterIdLst>
    <p:handoutMasterId r:id="rId32"/>
  </p:handoutMasterIdLst>
  <p:sldIdLst>
    <p:sldId id="295" r:id="rId2"/>
    <p:sldId id="297" r:id="rId3"/>
    <p:sldId id="394" r:id="rId4"/>
    <p:sldId id="395" r:id="rId5"/>
    <p:sldId id="396" r:id="rId6"/>
    <p:sldId id="397" r:id="rId7"/>
    <p:sldId id="420" r:id="rId8"/>
    <p:sldId id="421" r:id="rId9"/>
    <p:sldId id="399" r:id="rId10"/>
    <p:sldId id="400" r:id="rId11"/>
    <p:sldId id="401" r:id="rId12"/>
    <p:sldId id="402" r:id="rId13"/>
    <p:sldId id="403" r:id="rId14"/>
    <p:sldId id="404" r:id="rId15"/>
    <p:sldId id="405" r:id="rId16"/>
    <p:sldId id="406" r:id="rId17"/>
    <p:sldId id="407" r:id="rId18"/>
    <p:sldId id="422" r:id="rId19"/>
    <p:sldId id="423" r:id="rId20"/>
    <p:sldId id="424" r:id="rId21"/>
    <p:sldId id="411" r:id="rId22"/>
    <p:sldId id="412" r:id="rId23"/>
    <p:sldId id="413" r:id="rId24"/>
    <p:sldId id="414" r:id="rId25"/>
    <p:sldId id="415" r:id="rId26"/>
    <p:sldId id="416" r:id="rId27"/>
    <p:sldId id="425" r:id="rId28"/>
    <p:sldId id="418" r:id="rId29"/>
    <p:sldId id="419" r:id="rId30"/>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27" autoAdjust="0"/>
    <p:restoredTop sz="93314" autoAdjust="0"/>
  </p:normalViewPr>
  <p:slideViewPr>
    <p:cSldViewPr>
      <p:cViewPr varScale="1">
        <p:scale>
          <a:sx n="59" d="100"/>
          <a:sy n="59" d="100"/>
        </p:scale>
        <p:origin x="1168" y="56"/>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40B8E7F4-4C41-499A-B7C0-10A187EB0F57}"/>
    <pc:docChg chg="custSel addSld delSld modSld">
      <pc:chgData name="Lanza, Philip" userId="8b140b07-5c4b-4f38-b244-971bee86ad89" providerId="ADAL" clId="{40B8E7F4-4C41-499A-B7C0-10A187EB0F57}" dt="2019-02-07T23:48:42.260" v="33" actId="2696"/>
      <pc:docMkLst>
        <pc:docMk/>
      </pc:docMkLst>
      <pc:sldChg chg="del">
        <pc:chgData name="Lanza, Philip" userId="8b140b07-5c4b-4f38-b244-971bee86ad89" providerId="ADAL" clId="{40B8E7F4-4C41-499A-B7C0-10A187EB0F57}" dt="2019-02-07T23:46:04.171" v="3" actId="2696"/>
        <pc:sldMkLst>
          <pc:docMk/>
          <pc:sldMk cId="4090737538" sldId="393"/>
        </pc:sldMkLst>
      </pc:sldChg>
      <pc:sldChg chg="del">
        <pc:chgData name="Lanza, Philip" userId="8b140b07-5c4b-4f38-b244-971bee86ad89" providerId="ADAL" clId="{40B8E7F4-4C41-499A-B7C0-10A187EB0F57}" dt="2019-02-07T23:46:17.192" v="5" actId="2696"/>
        <pc:sldMkLst>
          <pc:docMk/>
          <pc:sldMk cId="3985701813" sldId="398"/>
        </pc:sldMkLst>
      </pc:sldChg>
      <pc:sldChg chg="modSp">
        <pc:chgData name="Lanza, Philip" userId="8b140b07-5c4b-4f38-b244-971bee86ad89" providerId="ADAL" clId="{40B8E7F4-4C41-499A-B7C0-10A187EB0F57}" dt="2019-02-07T23:46:36.936" v="12" actId="1037"/>
        <pc:sldMkLst>
          <pc:docMk/>
          <pc:sldMk cId="1753424757" sldId="399"/>
        </pc:sldMkLst>
        <pc:spChg chg="mod">
          <ac:chgData name="Lanza, Philip" userId="8b140b07-5c4b-4f38-b244-971bee86ad89" providerId="ADAL" clId="{40B8E7F4-4C41-499A-B7C0-10A187EB0F57}" dt="2019-02-07T23:46:30.229" v="7" actId="14100"/>
          <ac:spMkLst>
            <pc:docMk/>
            <pc:sldMk cId="1753424757" sldId="399"/>
            <ac:spMk id="2" creationId="{00000000-0000-0000-0000-000000000000}"/>
          </ac:spMkLst>
        </pc:spChg>
        <pc:picChg chg="mod">
          <ac:chgData name="Lanza, Philip" userId="8b140b07-5c4b-4f38-b244-971bee86ad89" providerId="ADAL" clId="{40B8E7F4-4C41-499A-B7C0-10A187EB0F57}" dt="2019-02-07T23:46:36.936" v="12" actId="1037"/>
          <ac:picMkLst>
            <pc:docMk/>
            <pc:sldMk cId="1753424757" sldId="399"/>
            <ac:picMk id="3074" creationId="{00000000-0000-0000-0000-000000000000}"/>
          </ac:picMkLst>
        </pc:picChg>
      </pc:sldChg>
      <pc:sldChg chg="modSp">
        <pc:chgData name="Lanza, Philip" userId="8b140b07-5c4b-4f38-b244-971bee86ad89" providerId="ADAL" clId="{40B8E7F4-4C41-499A-B7C0-10A187EB0F57}" dt="2019-02-07T23:46:00.421" v="1" actId="27636"/>
        <pc:sldMkLst>
          <pc:docMk/>
          <pc:sldMk cId="3085073659" sldId="401"/>
        </pc:sldMkLst>
        <pc:spChg chg="mod">
          <ac:chgData name="Lanza, Philip" userId="8b140b07-5c4b-4f38-b244-971bee86ad89" providerId="ADAL" clId="{40B8E7F4-4C41-499A-B7C0-10A187EB0F57}" dt="2019-02-07T23:46:00.421" v="1" actId="27636"/>
          <ac:spMkLst>
            <pc:docMk/>
            <pc:sldMk cId="3085073659" sldId="401"/>
            <ac:spMk id="3" creationId="{00000000-0000-0000-0000-000000000000}"/>
          </ac:spMkLst>
        </pc:spChg>
      </pc:sldChg>
      <pc:sldChg chg="modSp">
        <pc:chgData name="Lanza, Philip" userId="8b140b07-5c4b-4f38-b244-971bee86ad89" providerId="ADAL" clId="{40B8E7F4-4C41-499A-B7C0-10A187EB0F57}" dt="2019-02-07T23:47:02.461" v="16" actId="14100"/>
        <pc:sldMkLst>
          <pc:docMk/>
          <pc:sldMk cId="961624307" sldId="407"/>
        </pc:sldMkLst>
        <pc:spChg chg="mod">
          <ac:chgData name="Lanza, Philip" userId="8b140b07-5c4b-4f38-b244-971bee86ad89" providerId="ADAL" clId="{40B8E7F4-4C41-499A-B7C0-10A187EB0F57}" dt="2019-02-07T23:46:56.417" v="14" actId="14100"/>
          <ac:spMkLst>
            <pc:docMk/>
            <pc:sldMk cId="961624307" sldId="407"/>
            <ac:spMk id="2" creationId="{00000000-0000-0000-0000-000000000000}"/>
          </ac:spMkLst>
        </pc:spChg>
        <pc:picChg chg="mod">
          <ac:chgData name="Lanza, Philip" userId="8b140b07-5c4b-4f38-b244-971bee86ad89" providerId="ADAL" clId="{40B8E7F4-4C41-499A-B7C0-10A187EB0F57}" dt="2019-02-07T23:47:02.461" v="16" actId="14100"/>
          <ac:picMkLst>
            <pc:docMk/>
            <pc:sldMk cId="961624307" sldId="407"/>
            <ac:picMk id="11266" creationId="{00000000-0000-0000-0000-000000000000}"/>
          </ac:picMkLst>
        </pc:picChg>
      </pc:sldChg>
      <pc:sldChg chg="del">
        <pc:chgData name="Lanza, Philip" userId="8b140b07-5c4b-4f38-b244-971bee86ad89" providerId="ADAL" clId="{40B8E7F4-4C41-499A-B7C0-10A187EB0F57}" dt="2019-02-07T23:47:21.531" v="18" actId="2696"/>
        <pc:sldMkLst>
          <pc:docMk/>
          <pc:sldMk cId="752420968" sldId="408"/>
        </pc:sldMkLst>
      </pc:sldChg>
      <pc:sldChg chg="del">
        <pc:chgData name="Lanza, Philip" userId="8b140b07-5c4b-4f38-b244-971bee86ad89" providerId="ADAL" clId="{40B8E7F4-4C41-499A-B7C0-10A187EB0F57}" dt="2019-02-07T23:47:32.880" v="20" actId="2696"/>
        <pc:sldMkLst>
          <pc:docMk/>
          <pc:sldMk cId="811876324" sldId="409"/>
        </pc:sldMkLst>
      </pc:sldChg>
      <pc:sldChg chg="del">
        <pc:chgData name="Lanza, Philip" userId="8b140b07-5c4b-4f38-b244-971bee86ad89" providerId="ADAL" clId="{40B8E7F4-4C41-499A-B7C0-10A187EB0F57}" dt="2019-02-07T23:47:45.369" v="22" actId="2696"/>
        <pc:sldMkLst>
          <pc:docMk/>
          <pc:sldMk cId="1330521072" sldId="410"/>
        </pc:sldMkLst>
      </pc:sldChg>
      <pc:sldChg chg="modSp">
        <pc:chgData name="Lanza, Philip" userId="8b140b07-5c4b-4f38-b244-971bee86ad89" providerId="ADAL" clId="{40B8E7F4-4C41-499A-B7C0-10A187EB0F57}" dt="2019-02-07T23:48:07.154" v="27" actId="14100"/>
        <pc:sldMkLst>
          <pc:docMk/>
          <pc:sldMk cId="930379670" sldId="411"/>
        </pc:sldMkLst>
        <pc:spChg chg="mod">
          <ac:chgData name="Lanza, Philip" userId="8b140b07-5c4b-4f38-b244-971bee86ad89" providerId="ADAL" clId="{40B8E7F4-4C41-499A-B7C0-10A187EB0F57}" dt="2019-02-07T23:47:56.839" v="24" actId="14100"/>
          <ac:spMkLst>
            <pc:docMk/>
            <pc:sldMk cId="930379670" sldId="411"/>
            <ac:spMk id="2" creationId="{00000000-0000-0000-0000-000000000000}"/>
          </ac:spMkLst>
        </pc:spChg>
        <pc:picChg chg="mod">
          <ac:chgData name="Lanza, Philip" userId="8b140b07-5c4b-4f38-b244-971bee86ad89" providerId="ADAL" clId="{40B8E7F4-4C41-499A-B7C0-10A187EB0F57}" dt="2019-02-07T23:48:07.154" v="27" actId="14100"/>
          <ac:picMkLst>
            <pc:docMk/>
            <pc:sldMk cId="930379670" sldId="411"/>
            <ac:picMk id="7170" creationId="{00000000-0000-0000-0000-000000000000}"/>
          </ac:picMkLst>
        </pc:picChg>
      </pc:sldChg>
      <pc:sldChg chg="modSp">
        <pc:chgData name="Lanza, Philip" userId="8b140b07-5c4b-4f38-b244-971bee86ad89" providerId="ADAL" clId="{40B8E7F4-4C41-499A-B7C0-10A187EB0F57}" dt="2019-02-07T23:48:29.849" v="31" actId="14100"/>
        <pc:sldMkLst>
          <pc:docMk/>
          <pc:sldMk cId="3812015672" sldId="416"/>
        </pc:sldMkLst>
        <pc:spChg chg="mod">
          <ac:chgData name="Lanza, Philip" userId="8b140b07-5c4b-4f38-b244-971bee86ad89" providerId="ADAL" clId="{40B8E7F4-4C41-499A-B7C0-10A187EB0F57}" dt="2019-02-07T23:48:29.849" v="31" actId="14100"/>
          <ac:spMkLst>
            <pc:docMk/>
            <pc:sldMk cId="3812015672" sldId="416"/>
            <ac:spMk id="2" creationId="{00000000-0000-0000-0000-000000000000}"/>
          </ac:spMkLst>
        </pc:spChg>
        <pc:picChg chg="mod">
          <ac:chgData name="Lanza, Philip" userId="8b140b07-5c4b-4f38-b244-971bee86ad89" providerId="ADAL" clId="{40B8E7F4-4C41-499A-B7C0-10A187EB0F57}" dt="2019-02-07T23:48:25.865" v="30" actId="14100"/>
          <ac:picMkLst>
            <pc:docMk/>
            <pc:sldMk cId="3812015672" sldId="416"/>
            <ac:picMk id="8194" creationId="{00000000-0000-0000-0000-000000000000}"/>
          </ac:picMkLst>
        </pc:picChg>
      </pc:sldChg>
      <pc:sldChg chg="del">
        <pc:chgData name="Lanza, Philip" userId="8b140b07-5c4b-4f38-b244-971bee86ad89" providerId="ADAL" clId="{40B8E7F4-4C41-499A-B7C0-10A187EB0F57}" dt="2019-02-07T23:48:42.260" v="33" actId="2696"/>
        <pc:sldMkLst>
          <pc:docMk/>
          <pc:sldMk cId="2058451572" sldId="417"/>
        </pc:sldMkLst>
      </pc:sldChg>
      <pc:sldChg chg="modSp">
        <pc:chgData name="Lanza, Philip" userId="8b140b07-5c4b-4f38-b244-971bee86ad89" providerId="ADAL" clId="{40B8E7F4-4C41-499A-B7C0-10A187EB0F57}" dt="2019-02-07T23:46:00.452" v="2" actId="27636"/>
        <pc:sldMkLst>
          <pc:docMk/>
          <pc:sldMk cId="2845451930" sldId="418"/>
        </pc:sldMkLst>
        <pc:spChg chg="mod">
          <ac:chgData name="Lanza, Philip" userId="8b140b07-5c4b-4f38-b244-971bee86ad89" providerId="ADAL" clId="{40B8E7F4-4C41-499A-B7C0-10A187EB0F57}" dt="2019-02-07T23:46:00.452" v="2" actId="27636"/>
          <ac:spMkLst>
            <pc:docMk/>
            <pc:sldMk cId="2845451930" sldId="418"/>
            <ac:spMk id="3" creationId="{00000000-0000-0000-0000-000000000000}"/>
          </ac:spMkLst>
        </pc:spChg>
      </pc:sldChg>
      <pc:sldChg chg="add">
        <pc:chgData name="Lanza, Philip" userId="8b140b07-5c4b-4f38-b244-971bee86ad89" providerId="ADAL" clId="{40B8E7F4-4C41-499A-B7C0-10A187EB0F57}" dt="2019-02-07T23:46:00.358" v="0"/>
        <pc:sldMkLst>
          <pc:docMk/>
          <pc:sldMk cId="2861073639" sldId="420"/>
        </pc:sldMkLst>
      </pc:sldChg>
      <pc:sldChg chg="add">
        <pc:chgData name="Lanza, Philip" userId="8b140b07-5c4b-4f38-b244-971bee86ad89" providerId="ADAL" clId="{40B8E7F4-4C41-499A-B7C0-10A187EB0F57}" dt="2019-02-07T23:46:13.425" v="4"/>
        <pc:sldMkLst>
          <pc:docMk/>
          <pc:sldMk cId="2885711914" sldId="421"/>
        </pc:sldMkLst>
      </pc:sldChg>
      <pc:sldChg chg="add">
        <pc:chgData name="Lanza, Philip" userId="8b140b07-5c4b-4f38-b244-971bee86ad89" providerId="ADAL" clId="{40B8E7F4-4C41-499A-B7C0-10A187EB0F57}" dt="2019-02-07T23:47:16.933" v="17"/>
        <pc:sldMkLst>
          <pc:docMk/>
          <pc:sldMk cId="3504279071" sldId="422"/>
        </pc:sldMkLst>
      </pc:sldChg>
      <pc:sldChg chg="add">
        <pc:chgData name="Lanza, Philip" userId="8b140b07-5c4b-4f38-b244-971bee86ad89" providerId="ADAL" clId="{40B8E7F4-4C41-499A-B7C0-10A187EB0F57}" dt="2019-02-07T23:47:30.036" v="19"/>
        <pc:sldMkLst>
          <pc:docMk/>
          <pc:sldMk cId="1961200406" sldId="423"/>
        </pc:sldMkLst>
      </pc:sldChg>
      <pc:sldChg chg="add">
        <pc:chgData name="Lanza, Philip" userId="8b140b07-5c4b-4f38-b244-971bee86ad89" providerId="ADAL" clId="{40B8E7F4-4C41-499A-B7C0-10A187EB0F57}" dt="2019-02-07T23:47:42.609" v="21"/>
        <pc:sldMkLst>
          <pc:docMk/>
          <pc:sldMk cId="3443071718" sldId="424"/>
        </pc:sldMkLst>
      </pc:sldChg>
      <pc:sldChg chg="add">
        <pc:chgData name="Lanza, Philip" userId="8b140b07-5c4b-4f38-b244-971bee86ad89" providerId="ADAL" clId="{40B8E7F4-4C41-499A-B7C0-10A187EB0F57}" dt="2019-02-07T23:48:39.056" v="32"/>
        <pc:sldMkLst>
          <pc:docMk/>
          <pc:sldMk cId="2484914758" sldId="42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23</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Mass Society in an “Age of Progress,” 1871-1894</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23 Outline</a:t>
            </a:r>
          </a:p>
        </p:txBody>
      </p:sp>
      <p:sp>
        <p:nvSpPr>
          <p:cNvPr id="3" name="Content Placeholder 2"/>
          <p:cNvSpPr>
            <a:spLocks noGrp="1"/>
          </p:cNvSpPr>
          <p:nvPr>
            <p:ph idx="1"/>
          </p:nvPr>
        </p:nvSpPr>
        <p:spPr/>
        <p:txBody>
          <a:bodyPr>
            <a:normAutofit/>
          </a:bodyPr>
          <a:lstStyle/>
          <a:p>
            <a:pPr marL="0" indent="0">
              <a:spcBef>
                <a:spcPts val="1200"/>
              </a:spcBef>
              <a:buNone/>
            </a:pPr>
            <a:r>
              <a:rPr lang="en-US" dirty="0"/>
              <a:t>23-1 The Growth of Industrial Prosperity</a:t>
            </a:r>
          </a:p>
          <a:p>
            <a:pPr marL="0" indent="0">
              <a:spcBef>
                <a:spcPts val="1200"/>
              </a:spcBef>
              <a:buNone/>
            </a:pPr>
            <a:r>
              <a:rPr lang="en-US" dirty="0"/>
              <a:t>23-2 The Emergence of a Mass Society</a:t>
            </a:r>
          </a:p>
          <a:p>
            <a:pPr marL="0" indent="0">
              <a:spcBef>
                <a:spcPts val="1200"/>
              </a:spcBef>
              <a:buNone/>
            </a:pPr>
            <a:r>
              <a:rPr lang="en-US" dirty="0"/>
              <a:t>23-3 The National State</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23-1 The Growth of Industrial Prosperity</a:t>
            </a:r>
            <a:br>
              <a:rPr lang="en-US" dirty="0"/>
            </a:br>
            <a:r>
              <a:rPr lang="en-US" dirty="0"/>
              <a:t>(1 of 4)</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was the Second Industrial Revolution, and what effects did it have on European economic and social life? What roles did socialist parties and trade unions play in improving conditions for the working classes? </a:t>
            </a:r>
          </a:p>
          <a:p>
            <a:pPr marL="57150"/>
            <a:r>
              <a:rPr lang="en-US" dirty="0"/>
              <a:t>New products</a:t>
            </a:r>
          </a:p>
          <a:p>
            <a:pPr marL="457200" lvl="1"/>
            <a:r>
              <a:rPr lang="en-US" dirty="0"/>
              <a:t>Steel, substitution for iron</a:t>
            </a:r>
          </a:p>
          <a:p>
            <a:pPr marL="457200" lvl="1"/>
            <a:r>
              <a:rPr lang="en-US" dirty="0"/>
              <a:t>Electricity</a:t>
            </a:r>
          </a:p>
          <a:p>
            <a:pPr marL="857250" lvl="2"/>
            <a:r>
              <a:rPr lang="en-US" dirty="0"/>
              <a:t>The </a:t>
            </a:r>
            <a:r>
              <a:rPr lang="en-US" dirty="0" err="1"/>
              <a:t>lightbulb</a:t>
            </a:r>
            <a:r>
              <a:rPr lang="en-US" dirty="0"/>
              <a:t>, the telephone, and electric streetcars and subways</a:t>
            </a:r>
          </a:p>
          <a:p>
            <a:pPr marL="857250" lvl="2"/>
            <a:r>
              <a:rPr lang="en-US" dirty="0"/>
              <a:t>The transformation of the factory</a:t>
            </a:r>
          </a:p>
          <a:p>
            <a:pPr marL="457200" lvl="1"/>
            <a:r>
              <a:rPr lang="en-US" dirty="0"/>
              <a:t>The internal combustion engine</a:t>
            </a:r>
          </a:p>
        </p:txBody>
      </p:sp>
    </p:spTree>
    <p:extLst>
      <p:ext uri="{BB962C8B-B14F-4D97-AF65-F5344CB8AC3E}">
        <p14:creationId xmlns:p14="http://schemas.microsoft.com/office/powerpoint/2010/main" val="1696730704"/>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23-1 The Growth of Industrial Prosperity</a:t>
            </a:r>
            <a:br>
              <a:rPr lang="en-US" dirty="0"/>
            </a:br>
            <a:r>
              <a:rPr lang="en-US" dirty="0"/>
              <a:t>(2 of 4)</a:t>
            </a:r>
          </a:p>
        </p:txBody>
      </p:sp>
      <p:sp>
        <p:nvSpPr>
          <p:cNvPr id="3" name="Content Placeholder 2"/>
          <p:cNvSpPr>
            <a:spLocks noGrp="1"/>
          </p:cNvSpPr>
          <p:nvPr>
            <p:ph idx="1"/>
          </p:nvPr>
        </p:nvSpPr>
        <p:spPr/>
        <p:txBody>
          <a:bodyPr>
            <a:normAutofit/>
          </a:bodyPr>
          <a:lstStyle/>
          <a:p>
            <a:pPr marL="57150"/>
            <a:r>
              <a:rPr lang="en-US" dirty="0"/>
              <a:t>New markets</a:t>
            </a:r>
          </a:p>
          <a:p>
            <a:pPr marL="457200" lvl="1"/>
            <a:r>
              <a:rPr lang="en-US" dirty="0"/>
              <a:t>Renewed focus on the domestic market</a:t>
            </a:r>
          </a:p>
          <a:p>
            <a:pPr marL="857250" lvl="2"/>
            <a:r>
              <a:rPr lang="en-US" dirty="0"/>
              <a:t>Ability of Europeans to spend more on consumer products</a:t>
            </a:r>
          </a:p>
          <a:p>
            <a:pPr marL="457200" lvl="1"/>
            <a:r>
              <a:rPr lang="en-US" dirty="0"/>
              <a:t>Evolution of mass marketing and department stores</a:t>
            </a:r>
          </a:p>
          <a:p>
            <a:pPr marL="457200" lvl="1"/>
            <a:r>
              <a:rPr lang="en-US" dirty="0"/>
              <a:t>Return of protective </a:t>
            </a:r>
            <a:r>
              <a:rPr lang="en-US" b="1" dirty="0"/>
              <a:t>tariffs</a:t>
            </a:r>
          </a:p>
          <a:p>
            <a:pPr marL="457200" lvl="1"/>
            <a:r>
              <a:rPr lang="en-US" b="1" dirty="0"/>
              <a:t>Cartels</a:t>
            </a:r>
            <a:r>
              <a:rPr lang="en-US" dirty="0"/>
              <a:t> formed to decrease competition</a:t>
            </a:r>
          </a:p>
        </p:txBody>
      </p:sp>
    </p:spTree>
    <p:extLst>
      <p:ext uri="{BB962C8B-B14F-4D97-AF65-F5344CB8AC3E}">
        <p14:creationId xmlns:p14="http://schemas.microsoft.com/office/powerpoint/2010/main" val="3449166078"/>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23-1 The Growth of Industrial Prosperity</a:t>
            </a:r>
            <a:br>
              <a:rPr lang="en-US" dirty="0"/>
            </a:br>
            <a:r>
              <a:rPr lang="en-US" dirty="0"/>
              <a:t>(3 of 4)</a:t>
            </a:r>
          </a:p>
        </p:txBody>
      </p:sp>
      <p:sp>
        <p:nvSpPr>
          <p:cNvPr id="3" name="Content Placeholder 2"/>
          <p:cNvSpPr>
            <a:spLocks noGrp="1"/>
          </p:cNvSpPr>
          <p:nvPr>
            <p:ph idx="1"/>
          </p:nvPr>
        </p:nvSpPr>
        <p:spPr/>
        <p:txBody>
          <a:bodyPr>
            <a:normAutofit/>
          </a:bodyPr>
          <a:lstStyle/>
          <a:p>
            <a:pPr marL="57150"/>
            <a:r>
              <a:rPr lang="en-US" dirty="0"/>
              <a:t>New patterns in an industrial economy</a:t>
            </a:r>
          </a:p>
          <a:p>
            <a:pPr marL="514350" lvl="1"/>
            <a:r>
              <a:rPr lang="en-US" altLang="en-US" dirty="0"/>
              <a:t>The Second Industrial Revolution and modern economic life</a:t>
            </a:r>
          </a:p>
          <a:p>
            <a:pPr marL="914400" lvl="2"/>
            <a:r>
              <a:rPr lang="en-US" altLang="en-US" dirty="0"/>
              <a:t>Germany as the new industrial leader</a:t>
            </a:r>
          </a:p>
          <a:p>
            <a:pPr marL="914400" lvl="2"/>
            <a:r>
              <a:rPr lang="en-US" altLang="en-US" dirty="0"/>
              <a:t>The division of Europe into two economic zones</a:t>
            </a:r>
          </a:p>
          <a:p>
            <a:pPr marL="514350" lvl="1"/>
            <a:r>
              <a:rPr lang="en-US" altLang="en-US" dirty="0"/>
              <a:t>The spread of industrialization</a:t>
            </a:r>
          </a:p>
          <a:p>
            <a:pPr marL="914400" lvl="2"/>
            <a:r>
              <a:rPr lang="en-US" altLang="en-US" dirty="0"/>
              <a:t>Developments in Japan and Russia</a:t>
            </a:r>
          </a:p>
          <a:p>
            <a:pPr marL="514350" lvl="1"/>
            <a:r>
              <a:rPr lang="en-US" altLang="en-US" dirty="0"/>
              <a:t>A world economy</a:t>
            </a:r>
          </a:p>
          <a:p>
            <a:pPr marL="114300"/>
            <a:r>
              <a:rPr lang="en-US" altLang="en-US" dirty="0"/>
              <a:t>Women and work: new job opportunities</a:t>
            </a:r>
          </a:p>
          <a:p>
            <a:pPr marL="514350" lvl="1"/>
            <a:r>
              <a:rPr lang="en-US" altLang="en-US" dirty="0"/>
              <a:t>Low-paying service and white-collar jobs after 1870</a:t>
            </a:r>
          </a:p>
          <a:p>
            <a:pPr marL="914400" lvl="2"/>
            <a:r>
              <a:rPr lang="en-US" altLang="en-US" dirty="0"/>
              <a:t>Routine work with little hope of advancement</a:t>
            </a:r>
          </a:p>
        </p:txBody>
      </p:sp>
    </p:spTree>
    <p:extLst>
      <p:ext uri="{BB962C8B-B14F-4D97-AF65-F5344CB8AC3E}">
        <p14:creationId xmlns:p14="http://schemas.microsoft.com/office/powerpoint/2010/main" val="1782637942"/>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23-1 The Growth of Industrial Prosperity</a:t>
            </a:r>
            <a:br>
              <a:rPr lang="en-US" dirty="0"/>
            </a:br>
            <a:r>
              <a:rPr lang="en-US" dirty="0"/>
              <a:t>(4 of 4)</a:t>
            </a:r>
          </a:p>
        </p:txBody>
      </p:sp>
      <p:sp>
        <p:nvSpPr>
          <p:cNvPr id="3" name="Content Placeholder 2"/>
          <p:cNvSpPr>
            <a:spLocks noGrp="1"/>
          </p:cNvSpPr>
          <p:nvPr>
            <p:ph idx="1"/>
          </p:nvPr>
        </p:nvSpPr>
        <p:spPr/>
        <p:txBody>
          <a:bodyPr>
            <a:normAutofit/>
          </a:bodyPr>
          <a:lstStyle/>
          <a:p>
            <a:pPr marL="57150"/>
            <a:r>
              <a:rPr lang="en-US" dirty="0"/>
              <a:t>Organizing the working classes</a:t>
            </a:r>
          </a:p>
          <a:p>
            <a:pPr marL="457200" lvl="1"/>
            <a:r>
              <a:rPr lang="en-US" altLang="en-US" dirty="0"/>
              <a:t>Socialist parties</a:t>
            </a:r>
          </a:p>
          <a:p>
            <a:pPr marL="857250" lvl="2"/>
            <a:r>
              <a:rPr lang="en-US" altLang="en-US" dirty="0"/>
              <a:t>Germany’s Social Democratic Party (SPD) sought to improve the condition of the work class</a:t>
            </a:r>
          </a:p>
          <a:p>
            <a:pPr marL="857250" lvl="2"/>
            <a:r>
              <a:rPr lang="en-US" altLang="en-US" dirty="0"/>
              <a:t>Socialist parties in other European states</a:t>
            </a:r>
          </a:p>
          <a:p>
            <a:pPr marL="857250" lvl="2"/>
            <a:r>
              <a:rPr lang="en-US" altLang="en-US" dirty="0"/>
              <a:t>Agitation of international organization</a:t>
            </a:r>
          </a:p>
          <a:p>
            <a:pPr marL="457200" lvl="1"/>
            <a:r>
              <a:rPr lang="en-US" altLang="en-US" b="1" dirty="0"/>
              <a:t>Evolutionary socialism</a:t>
            </a:r>
          </a:p>
          <a:p>
            <a:pPr marL="857250" lvl="2"/>
            <a:r>
              <a:rPr lang="en-US" altLang="en-US" b="1" dirty="0"/>
              <a:t>Revisionism</a:t>
            </a:r>
            <a:r>
              <a:rPr lang="en-US" altLang="en-US" dirty="0"/>
              <a:t> caused division of Marxists; arguments for gradualist approach</a:t>
            </a:r>
          </a:p>
          <a:p>
            <a:pPr marL="457200" lvl="1"/>
            <a:r>
              <a:rPr lang="en-US" altLang="en-US" dirty="0"/>
              <a:t>Trade unions</a:t>
            </a:r>
          </a:p>
          <a:p>
            <a:pPr marL="857250" lvl="2"/>
            <a:r>
              <a:rPr lang="en-US" altLang="en-US" dirty="0"/>
              <a:t>Strikes to achieve workers’ goals</a:t>
            </a:r>
          </a:p>
        </p:txBody>
      </p:sp>
    </p:spTree>
    <p:extLst>
      <p:ext uri="{BB962C8B-B14F-4D97-AF65-F5344CB8AC3E}">
        <p14:creationId xmlns:p14="http://schemas.microsoft.com/office/powerpoint/2010/main" val="219853999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114800" cy="2743200"/>
          </a:xfrm>
        </p:spPr>
        <p:txBody>
          <a:bodyPr>
            <a:noAutofit/>
          </a:bodyPr>
          <a:lstStyle/>
          <a:p>
            <a:r>
              <a:rPr lang="en-US" sz="2000" b="1" dirty="0"/>
              <a:t>23.2 An Age of Progress</a:t>
            </a:r>
            <a:r>
              <a:rPr lang="en-US" sz="2000" dirty="0"/>
              <a:t>. This illustration is taken from a special issue of the </a:t>
            </a:r>
            <a:r>
              <a:rPr lang="en-US" sz="2000" i="1" dirty="0"/>
              <a:t>Illustrated London News </a:t>
            </a:r>
            <a:r>
              <a:rPr lang="en-US" sz="2000" dirty="0"/>
              <a:t>celebrating the Diamond Jubilee of Queen Victoria in 1897. On the left are scenes from 1837, when Queen Victoria came to the British throne, and on the right are scenes from 1897, showing rapid progress. </a:t>
            </a:r>
          </a:p>
        </p:txBody>
      </p:sp>
      <p:pic>
        <p:nvPicPr>
          <p:cNvPr id="1026" name="Picture 2" descr="A lithograph shows photos of 13 eminent men including Charles Dickens  Jethro Tull  Lord Townshend  Tories  Whigs  John Kay  James Hargreaves  Richard Arkwright  Samuel Crompton  Thomas Newcomen  James Watt  Abraham Darby  and James Macadam. It also shows images of a sailing ship  horse cart  street with people walking on the pavement  steam ship  steam engine  and another street where people walk and ride bicycl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572000" y="304800"/>
            <a:ext cx="4243920" cy="5490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073639"/>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609600"/>
          </a:xfrm>
        </p:spPr>
        <p:txBody>
          <a:bodyPr>
            <a:noAutofit/>
          </a:bodyPr>
          <a:lstStyle/>
          <a:p>
            <a:r>
              <a:rPr lang="en-US" sz="2000" b="1" dirty="0"/>
              <a:t>23.4 New Jobs for Women: The Telephone Exchange</a:t>
            </a:r>
            <a:r>
              <a:rPr lang="en-US" sz="2000" dirty="0"/>
              <a:t>. The widespread use of the telephone created one of a number of new jobs for women. </a:t>
            </a:r>
          </a:p>
        </p:txBody>
      </p:sp>
      <p:pic>
        <p:nvPicPr>
          <p:cNvPr id="2050" name="Picture 2" descr="The invention of the telephone in 1876 soon led to its widespread use. As is evident from this illustration of a telephone exchange in New York, most of the telephone operators were women. This was but one of a number of new job opportunities for women created by the Second Industrial Revolut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91081" y="1066800"/>
            <a:ext cx="7590919" cy="4880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711914"/>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10600" cy="990600"/>
          </a:xfrm>
        </p:spPr>
        <p:txBody>
          <a:bodyPr>
            <a:noAutofit/>
          </a:bodyPr>
          <a:lstStyle/>
          <a:p>
            <a:r>
              <a:rPr lang="en-US" dirty="0"/>
              <a:t>Map 23.1 The Industrial Regions of Europe at the end of the Nineteenth Century</a:t>
            </a:r>
          </a:p>
        </p:txBody>
      </p:sp>
      <p:pic>
        <p:nvPicPr>
          <p:cNvPr id="3074" name="Picture 2" descr="A map shows the extent of Europe marking areas of railroad development and industrial concentration. In Great Britain  Netherlands  Belgium and Germany  the railroad lines were completed by 1848. Countries where main railroad completion occured by 1870 were parts of France  Switzerland  and Germany. Other major lines ran through Portugal  Spain  Italy  Denmark  Austria-Hungary  Sweden and Finland. Areas and cities of Industrial concentration: List of cities and the commodities that were developed are given in parenthesis as follows: Lisbon; Madrid; Barcelona (iron ore deposits  engineering  chemicals); Toulouse (chemicals  steel  iron ore deposits); Saint Etienne (low-grade coal); Limoges (low-grade coal  iron ore deposits); London (engineering  chemicals  steel  low-grade coal  iron ore deposits); Paris (steel  engineering  chemicals  electrical industry  low-grade coal  iron ore deposits); Marseilles (steel  engineering  chemicals  electrical industry  low-grade coal); Nuremberg (engineering  chemicals  electrical industry); Berlin (engineering  chemicals  electrical industry); Breslau (high grade coal  chemicals  low-grade &amp; high grade coal); Vienna (steel  engineering  chemicals  electrical industry); Laibach (steel  engineering  chemicals  electrical industry  low-grade coal); Rome (steel); Naples (engineering); Salerno (steel); Belgrade; Stockholm (steel  engineering  chemicals  iron ore deposits); Saint Petersburg (steel  engineering); Constantinople (steel); Moscow. The major areas of industrial concentration were spread across parts of Spain  Great Britain  France  Switzerland  Belgium  Austria – Hungary (low-grade coal  petroleum deposits  and oil production) and Germany."/>
          <p:cNvPicPr>
            <a:picLocks noGrp="1" noChangeAspect="1" noChangeArrowheads="1"/>
          </p:cNvPicPr>
          <p:nvPr>
            <p:ph sz="quarter" idx="10"/>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066800"/>
            <a:ext cx="5642909" cy="5089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42475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23-2 The Emergence of a Mass Society (1 of 7)</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is a mass society, and what were its main characteristics? What role were women expected to play in society and family life in the latter part of the nineteenth century, and how closely did patterns of family life correspond to this ideal? </a:t>
            </a:r>
          </a:p>
          <a:p>
            <a:r>
              <a:rPr lang="en-US" altLang="en-US" dirty="0"/>
              <a:t>Mass society emerged in Europe after 1870</a:t>
            </a:r>
          </a:p>
          <a:p>
            <a:r>
              <a:rPr lang="en-US" altLang="en-US" dirty="0"/>
              <a:t>Population growth</a:t>
            </a:r>
          </a:p>
          <a:p>
            <a:pPr lvl="1"/>
            <a:r>
              <a:rPr lang="en-US" dirty="0"/>
              <a:t>270 million to more than 460 million from 1870 to 1910</a:t>
            </a:r>
          </a:p>
          <a:p>
            <a:pPr lvl="1"/>
            <a:r>
              <a:rPr lang="en-US" altLang="en-US" dirty="0"/>
              <a:t>Rising birthrate from 1850 to 1880</a:t>
            </a:r>
          </a:p>
          <a:p>
            <a:pPr lvl="1"/>
            <a:r>
              <a:rPr lang="en-US" altLang="en-US" dirty="0"/>
              <a:t>After 1880, decline in death rate due to medical discoveries and environmental improvements</a:t>
            </a:r>
          </a:p>
        </p:txBody>
      </p:sp>
    </p:spTree>
    <p:extLst>
      <p:ext uri="{BB962C8B-B14F-4D97-AF65-F5344CB8AC3E}">
        <p14:creationId xmlns:p14="http://schemas.microsoft.com/office/powerpoint/2010/main" val="197360386"/>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23-2 The Emergence of a Mass Society (2 of 7)</a:t>
            </a:r>
          </a:p>
        </p:txBody>
      </p:sp>
      <p:sp>
        <p:nvSpPr>
          <p:cNvPr id="3" name="Content Placeholder 2"/>
          <p:cNvSpPr>
            <a:spLocks noGrp="1"/>
          </p:cNvSpPr>
          <p:nvPr>
            <p:ph idx="1"/>
          </p:nvPr>
        </p:nvSpPr>
        <p:spPr/>
        <p:txBody>
          <a:bodyPr>
            <a:normAutofit/>
          </a:bodyPr>
          <a:lstStyle/>
          <a:p>
            <a:r>
              <a:rPr lang="en-US" altLang="en-US" dirty="0"/>
              <a:t>Emigration</a:t>
            </a:r>
          </a:p>
          <a:p>
            <a:pPr lvl="1"/>
            <a:r>
              <a:rPr lang="en-US" altLang="en-US" dirty="0"/>
              <a:t>Excess labor from underdeveloped areas migrated to industrial regions of Europe and America</a:t>
            </a:r>
          </a:p>
          <a:p>
            <a:r>
              <a:rPr lang="en-US" altLang="en-US" dirty="0"/>
              <a:t>Transformation of the urban environment</a:t>
            </a:r>
          </a:p>
          <a:p>
            <a:pPr lvl="1"/>
            <a:r>
              <a:rPr lang="en-US" altLang="en-US" dirty="0"/>
              <a:t>Improving living conditions</a:t>
            </a:r>
          </a:p>
          <a:p>
            <a:pPr lvl="2"/>
            <a:r>
              <a:rPr lang="en-US" altLang="en-US" dirty="0"/>
              <a:t>Britain’s Public Health Act of 1875: running water and drainage</a:t>
            </a:r>
          </a:p>
          <a:p>
            <a:pPr lvl="2"/>
            <a:r>
              <a:rPr lang="en-US" altLang="en-US" dirty="0"/>
              <a:t>Fresh water from system of dams and reservoirs</a:t>
            </a:r>
          </a:p>
          <a:p>
            <a:pPr lvl="1"/>
            <a:r>
              <a:rPr lang="en-US" altLang="en-US" dirty="0"/>
              <a:t>Housing needs</a:t>
            </a:r>
          </a:p>
          <a:p>
            <a:pPr lvl="2"/>
            <a:r>
              <a:rPr lang="en-US" dirty="0"/>
              <a:t>Reformers believed in construction of model dwellings rented at reasonable price</a:t>
            </a:r>
          </a:p>
          <a:p>
            <a:pPr lvl="2"/>
            <a:r>
              <a:rPr lang="en-US" altLang="en-US" dirty="0"/>
              <a:t>Weak governmental attempts in Britain and Germany</a:t>
            </a:r>
          </a:p>
          <a:p>
            <a:pPr lvl="2"/>
            <a:r>
              <a:rPr lang="en-US" altLang="en-US" dirty="0"/>
              <a:t>Reconstruction of Paris as model</a:t>
            </a:r>
          </a:p>
        </p:txBody>
      </p:sp>
    </p:spTree>
    <p:extLst>
      <p:ext uri="{BB962C8B-B14F-4D97-AF65-F5344CB8AC3E}">
        <p14:creationId xmlns:p14="http://schemas.microsoft.com/office/powerpoint/2010/main" val="3085073659"/>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23-2 The Emergence of a Mass Society (3 of 7)</a:t>
            </a:r>
          </a:p>
        </p:txBody>
      </p:sp>
      <p:sp>
        <p:nvSpPr>
          <p:cNvPr id="3" name="Content Placeholder 2"/>
          <p:cNvSpPr>
            <a:spLocks noGrp="1"/>
          </p:cNvSpPr>
          <p:nvPr>
            <p:ph idx="1"/>
          </p:nvPr>
        </p:nvSpPr>
        <p:spPr/>
        <p:txBody>
          <a:bodyPr>
            <a:normAutofit/>
          </a:bodyPr>
          <a:lstStyle/>
          <a:p>
            <a:r>
              <a:rPr lang="en-US" altLang="en-US" dirty="0"/>
              <a:t>Social structure of the mass society</a:t>
            </a:r>
          </a:p>
          <a:p>
            <a:pPr lvl="1"/>
            <a:r>
              <a:rPr lang="en-US" altLang="en-US" dirty="0"/>
              <a:t>Wide disparities in wealth</a:t>
            </a:r>
          </a:p>
          <a:p>
            <a:pPr lvl="1"/>
            <a:r>
              <a:rPr lang="en-US" altLang="en-US" dirty="0"/>
              <a:t>The upper classes</a:t>
            </a:r>
          </a:p>
          <a:p>
            <a:pPr lvl="2"/>
            <a:r>
              <a:rPr lang="en-US" altLang="en-US" dirty="0"/>
              <a:t>Fusion of aristocrats and </a:t>
            </a:r>
            <a:r>
              <a:rPr lang="en-US" altLang="en-US" b="1" dirty="0"/>
              <a:t>plutocrats</a:t>
            </a:r>
          </a:p>
          <a:p>
            <a:pPr lvl="1"/>
            <a:r>
              <a:rPr lang="en-US" altLang="en-US" dirty="0"/>
              <a:t>The middle classes</a:t>
            </a:r>
          </a:p>
          <a:p>
            <a:pPr lvl="2"/>
            <a:r>
              <a:rPr lang="en-US" altLang="en-US" dirty="0"/>
              <a:t>Variety: from traditional professionals to business managers, small shopkeepers, and white-collar workers</a:t>
            </a:r>
          </a:p>
          <a:p>
            <a:pPr lvl="2"/>
            <a:r>
              <a:rPr lang="en-US" altLang="en-US" dirty="0"/>
              <a:t>Common lifestyles and values</a:t>
            </a:r>
          </a:p>
          <a:p>
            <a:pPr lvl="1"/>
            <a:r>
              <a:rPr lang="en-US" altLang="en-US" dirty="0"/>
              <a:t>The lower classes</a:t>
            </a:r>
          </a:p>
          <a:p>
            <a:pPr lvl="2"/>
            <a:r>
              <a:rPr lang="en-US" altLang="en-US" dirty="0"/>
              <a:t>80 percent of the population: landholding peasants, artisans, and urban laborers</a:t>
            </a:r>
          </a:p>
          <a:p>
            <a:pPr lvl="2"/>
            <a:r>
              <a:rPr lang="en-US" altLang="en-US" dirty="0"/>
              <a:t>Betterment of conditions for urban workers</a:t>
            </a:r>
          </a:p>
        </p:txBody>
      </p:sp>
    </p:spTree>
    <p:extLst>
      <p:ext uri="{BB962C8B-B14F-4D97-AF65-F5344CB8AC3E}">
        <p14:creationId xmlns:p14="http://schemas.microsoft.com/office/powerpoint/2010/main" val="96855201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23-2 The Emergence of a Mass Society (4 of 7)</a:t>
            </a:r>
          </a:p>
        </p:txBody>
      </p:sp>
      <p:sp>
        <p:nvSpPr>
          <p:cNvPr id="3" name="Content Placeholder 2"/>
          <p:cNvSpPr>
            <a:spLocks noGrp="1"/>
          </p:cNvSpPr>
          <p:nvPr>
            <p:ph idx="1"/>
          </p:nvPr>
        </p:nvSpPr>
        <p:spPr/>
        <p:txBody>
          <a:bodyPr>
            <a:normAutofit/>
          </a:bodyPr>
          <a:lstStyle/>
          <a:p>
            <a:r>
              <a:rPr lang="en-US" altLang="en-US" dirty="0"/>
              <a:t>The “woman question”: the role of women</a:t>
            </a:r>
          </a:p>
          <a:p>
            <a:pPr lvl="1"/>
            <a:r>
              <a:rPr lang="en-US" dirty="0"/>
              <a:t>Women remained legally inferior, economically dependent, and largely defined by family and household roles</a:t>
            </a:r>
          </a:p>
          <a:p>
            <a:pPr lvl="1"/>
            <a:r>
              <a:rPr lang="en-US" dirty="0"/>
              <a:t>Significant drop in birthrates</a:t>
            </a:r>
          </a:p>
          <a:p>
            <a:pPr lvl="2"/>
            <a:r>
              <a:rPr lang="en-US" altLang="en-US" dirty="0"/>
              <a:t>New technology and change in attitudes</a:t>
            </a:r>
          </a:p>
          <a:p>
            <a:pPr lvl="1"/>
            <a:r>
              <a:rPr lang="en-US" altLang="en-US" dirty="0"/>
              <a:t>The middle-class family</a:t>
            </a:r>
          </a:p>
          <a:p>
            <a:pPr lvl="2"/>
            <a:r>
              <a:rPr lang="en-US" dirty="0"/>
              <a:t>Family was central institution of middle-class life</a:t>
            </a:r>
          </a:p>
          <a:p>
            <a:pPr lvl="2"/>
            <a:r>
              <a:rPr lang="en-US" dirty="0"/>
              <a:t>Domestic servants used in many homes</a:t>
            </a:r>
          </a:p>
          <a:p>
            <a:pPr lvl="2"/>
            <a:r>
              <a:rPr lang="en-US" altLang="en-US" dirty="0"/>
              <a:t>Middle-class females educated in d</a:t>
            </a:r>
            <a:r>
              <a:rPr lang="en-US" dirty="0"/>
              <a:t>omestic crafts, singing, and piano playing</a:t>
            </a:r>
            <a:endParaRPr lang="en-US" altLang="en-US" dirty="0"/>
          </a:p>
        </p:txBody>
      </p:sp>
    </p:spTree>
    <p:extLst>
      <p:ext uri="{BB962C8B-B14F-4D97-AF65-F5344CB8AC3E}">
        <p14:creationId xmlns:p14="http://schemas.microsoft.com/office/powerpoint/2010/main" val="2211659037"/>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23-2 The Emergence of a Mass Society (5 of 7)</a:t>
            </a:r>
          </a:p>
        </p:txBody>
      </p:sp>
      <p:sp>
        <p:nvSpPr>
          <p:cNvPr id="3" name="Content Placeholder 2"/>
          <p:cNvSpPr>
            <a:spLocks noGrp="1"/>
          </p:cNvSpPr>
          <p:nvPr>
            <p:ph idx="1"/>
          </p:nvPr>
        </p:nvSpPr>
        <p:spPr/>
        <p:txBody>
          <a:bodyPr>
            <a:normAutofit/>
          </a:bodyPr>
          <a:lstStyle/>
          <a:p>
            <a:r>
              <a:rPr lang="en-US" altLang="en-US" dirty="0"/>
              <a:t>The “woman question”: the role of women</a:t>
            </a:r>
          </a:p>
          <a:p>
            <a:pPr lvl="1"/>
            <a:r>
              <a:rPr lang="en-US" dirty="0"/>
              <a:t>The working-class family</a:t>
            </a:r>
            <a:endParaRPr lang="en-US" altLang="en-US" dirty="0"/>
          </a:p>
          <a:p>
            <a:pPr lvl="2"/>
            <a:r>
              <a:rPr lang="en-US" dirty="0"/>
              <a:t>Women more accustomed to hard work</a:t>
            </a:r>
          </a:p>
          <a:p>
            <a:pPr lvl="2"/>
            <a:r>
              <a:rPr lang="en-US" dirty="0"/>
              <a:t>End of childhood by the age of nine or ten</a:t>
            </a:r>
          </a:p>
          <a:p>
            <a:pPr lvl="2"/>
            <a:r>
              <a:rPr lang="en-US" dirty="0"/>
              <a:t>High-paying jobs in heavy industry and improvements in standard of living led to change in working-class family</a:t>
            </a:r>
          </a:p>
          <a:p>
            <a:pPr lvl="2"/>
            <a:r>
              <a:rPr lang="en-US" altLang="en-US" dirty="0"/>
              <a:t>More women able to stay at home</a:t>
            </a:r>
          </a:p>
          <a:p>
            <a:pPr lvl="2"/>
            <a:r>
              <a:rPr lang="en-US" altLang="en-US" dirty="0"/>
              <a:t>Children seen as dependents, so limited family size</a:t>
            </a:r>
          </a:p>
        </p:txBody>
      </p:sp>
    </p:spTree>
    <p:extLst>
      <p:ext uri="{BB962C8B-B14F-4D97-AF65-F5344CB8AC3E}">
        <p14:creationId xmlns:p14="http://schemas.microsoft.com/office/powerpoint/2010/main" val="46783464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23-2 The Emergence of a Mass Society (6 of 7)</a:t>
            </a:r>
          </a:p>
        </p:txBody>
      </p:sp>
      <p:sp>
        <p:nvSpPr>
          <p:cNvPr id="3" name="Content Placeholder 2"/>
          <p:cNvSpPr>
            <a:spLocks noGrp="1"/>
          </p:cNvSpPr>
          <p:nvPr>
            <p:ph idx="1"/>
          </p:nvPr>
        </p:nvSpPr>
        <p:spPr/>
        <p:txBody>
          <a:bodyPr>
            <a:normAutofit fontScale="92500" lnSpcReduction="10000"/>
          </a:bodyPr>
          <a:lstStyle/>
          <a:p>
            <a:r>
              <a:rPr lang="en-US" altLang="en-US" dirty="0"/>
              <a:t>Education in the mass society</a:t>
            </a:r>
          </a:p>
          <a:p>
            <a:pPr lvl="1"/>
            <a:r>
              <a:rPr lang="en-US" altLang="en-US" dirty="0"/>
              <a:t>Universal elementary education</a:t>
            </a:r>
          </a:p>
          <a:p>
            <a:pPr lvl="2"/>
            <a:r>
              <a:rPr lang="en-US" altLang="en-US" b="1" dirty="0"/>
              <a:t>Mass education</a:t>
            </a:r>
            <a:r>
              <a:rPr lang="en-US" altLang="en-US" dirty="0"/>
              <a:t>: a product of mass society</a:t>
            </a:r>
            <a:endParaRPr lang="en-US" altLang="en-US" b="1" dirty="0"/>
          </a:p>
          <a:p>
            <a:pPr lvl="2"/>
            <a:r>
              <a:rPr lang="en-US" altLang="en-US" dirty="0"/>
              <a:t>Primary education offered by government to children between six and twelve</a:t>
            </a:r>
          </a:p>
          <a:p>
            <a:pPr lvl="2"/>
            <a:r>
              <a:rPr lang="en-US" altLang="en-US" dirty="0"/>
              <a:t>Reasoning behind mass education: more skilled laborers, an educated electorate, indoctrination in national values</a:t>
            </a:r>
          </a:p>
          <a:p>
            <a:pPr lvl="1"/>
            <a:r>
              <a:rPr lang="en-US" altLang="en-US" dirty="0"/>
              <a:t>Female teachers</a:t>
            </a:r>
          </a:p>
          <a:p>
            <a:pPr lvl="2"/>
            <a:r>
              <a:rPr lang="en-US" dirty="0"/>
              <a:t>In the United States, women constituted two-thirds of all teachers by the 1880s</a:t>
            </a:r>
          </a:p>
          <a:p>
            <a:pPr lvl="2"/>
            <a:r>
              <a:rPr lang="en-US" dirty="0"/>
              <a:t>Teaching was extension of women’s “natural role”</a:t>
            </a:r>
            <a:endParaRPr lang="en-US" altLang="en-US" dirty="0"/>
          </a:p>
          <a:p>
            <a:pPr lvl="1"/>
            <a:r>
              <a:rPr lang="en-US" altLang="en-US" dirty="0"/>
              <a:t>Literacy and the mass newspaper</a:t>
            </a:r>
          </a:p>
          <a:p>
            <a:pPr lvl="2"/>
            <a:r>
              <a:rPr lang="en-US" dirty="0"/>
              <a:t>Dramatic increase in literacy led to m</a:t>
            </a:r>
            <a:r>
              <a:rPr lang="en-US" altLang="en-US" dirty="0"/>
              <a:t>ass newspapers, specialty magazines, and pulp fiction</a:t>
            </a:r>
          </a:p>
        </p:txBody>
      </p:sp>
    </p:spTree>
    <p:extLst>
      <p:ext uri="{BB962C8B-B14F-4D97-AF65-F5344CB8AC3E}">
        <p14:creationId xmlns:p14="http://schemas.microsoft.com/office/powerpoint/2010/main" val="56825797"/>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23-2 The Emergence of a Mass Society (7 of 7)</a:t>
            </a:r>
          </a:p>
        </p:txBody>
      </p:sp>
      <p:sp>
        <p:nvSpPr>
          <p:cNvPr id="3" name="Content Placeholder 2"/>
          <p:cNvSpPr>
            <a:spLocks noGrp="1"/>
          </p:cNvSpPr>
          <p:nvPr>
            <p:ph idx="1"/>
          </p:nvPr>
        </p:nvSpPr>
        <p:spPr/>
        <p:txBody>
          <a:bodyPr>
            <a:normAutofit/>
          </a:bodyPr>
          <a:lstStyle/>
          <a:p>
            <a:r>
              <a:rPr lang="en-US" altLang="en-US" b="1" dirty="0"/>
              <a:t>Mass leisure</a:t>
            </a:r>
          </a:p>
          <a:p>
            <a:pPr lvl="1"/>
            <a:r>
              <a:rPr lang="en-US" altLang="en-US" dirty="0"/>
              <a:t>The role of technology</a:t>
            </a:r>
          </a:p>
          <a:p>
            <a:pPr lvl="1"/>
            <a:r>
              <a:rPr lang="en-US" altLang="en-US" dirty="0"/>
              <a:t>First market for tourism</a:t>
            </a:r>
          </a:p>
          <a:p>
            <a:pPr lvl="1"/>
            <a:r>
              <a:rPr lang="en-US" altLang="en-US" dirty="0"/>
              <a:t>Team sports become more organized</a:t>
            </a:r>
          </a:p>
          <a:p>
            <a:pPr lvl="2"/>
            <a:r>
              <a:rPr lang="en-US" altLang="en-US" dirty="0"/>
              <a:t>Football and rugby in Britain; baseball in United States</a:t>
            </a:r>
          </a:p>
          <a:p>
            <a:r>
              <a:rPr lang="en-US" altLang="en-US" dirty="0"/>
              <a:t>Mass consumption</a:t>
            </a:r>
            <a:endParaRPr lang="en-US" dirty="0"/>
          </a:p>
          <a:p>
            <a:pPr lvl="1"/>
            <a:r>
              <a:rPr lang="en-US" dirty="0"/>
              <a:t>Consumption fueled by improvements in standard of living, factory system, population growth, expanded transportation systems, and urbanization</a:t>
            </a:r>
          </a:p>
          <a:p>
            <a:pPr lvl="1"/>
            <a:r>
              <a:rPr lang="en-US" dirty="0"/>
              <a:t>Modernization of retailing through standardization</a:t>
            </a:r>
          </a:p>
          <a:p>
            <a:pPr lvl="1"/>
            <a:r>
              <a:rPr lang="en-US" altLang="en-US" dirty="0"/>
              <a:t>Advertisements</a:t>
            </a:r>
          </a:p>
        </p:txBody>
      </p:sp>
    </p:spTree>
    <p:extLst>
      <p:ext uri="{BB962C8B-B14F-4D97-AF65-F5344CB8AC3E}">
        <p14:creationId xmlns:p14="http://schemas.microsoft.com/office/powerpoint/2010/main" val="970330997"/>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10600" cy="685800"/>
          </a:xfrm>
        </p:spPr>
        <p:txBody>
          <a:bodyPr>
            <a:noAutofit/>
          </a:bodyPr>
          <a:lstStyle/>
          <a:p>
            <a:r>
              <a:rPr lang="en-US" dirty="0"/>
              <a:t>Table 23.1: European Populations, 1851</a:t>
            </a:r>
            <a:r>
              <a:rPr lang="en-US" dirty="0">
                <a:latin typeface="Calibri" panose="020F0502020204030204" pitchFamily="34" charset="0"/>
                <a:cs typeface="Calibri" panose="020F0502020204030204" pitchFamily="34" charset="0"/>
              </a:rPr>
              <a:t>–</a:t>
            </a:r>
            <a:r>
              <a:rPr lang="en-US" dirty="0"/>
              <a:t>1911</a:t>
            </a:r>
          </a:p>
        </p:txBody>
      </p:sp>
      <p:pic>
        <p:nvPicPr>
          <p:cNvPr id="11266" name="Picture 2" descr="Table 23.1: European Populations, 1851–1911"/>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819400" y="676913"/>
            <a:ext cx="3505200" cy="5504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624307"/>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79714"/>
          </a:xfrm>
        </p:spPr>
        <p:txBody>
          <a:bodyPr>
            <a:noAutofit/>
          </a:bodyPr>
          <a:lstStyle/>
          <a:p>
            <a:r>
              <a:rPr lang="en-US" sz="2000" b="1" dirty="0"/>
              <a:t>23.5b Paris Transformed</a:t>
            </a:r>
            <a:r>
              <a:rPr lang="en-US" sz="2000" dirty="0"/>
              <a:t>. This image of Paris from the 1880s shows new uniform buildings, gas street lamps, and broad boulevards that linked the city’s great cultural sites. </a:t>
            </a:r>
          </a:p>
        </p:txBody>
      </p:sp>
      <p:pic>
        <p:nvPicPr>
          <p:cNvPr id="4098" name="Picture 2" descr="1880s photograph of L’avenue de l’Opéra in Paris. Evident are the new uniform buildings, gas street lamps, and broad boulevards that linked the city’s great cultural sites, such as the Opéra, shown in the background, the most expensive building constructed during the Second Empi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04900" y="1295400"/>
            <a:ext cx="6934200" cy="4776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279071"/>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914400"/>
          </a:xfrm>
        </p:spPr>
        <p:txBody>
          <a:bodyPr>
            <a:noAutofit/>
          </a:bodyPr>
          <a:lstStyle/>
          <a:p>
            <a:r>
              <a:rPr lang="en-US" sz="2000" b="1" dirty="0"/>
              <a:t>23.6a The Middle-Class Family</a:t>
            </a:r>
            <a:r>
              <a:rPr lang="en-US" sz="2000" dirty="0"/>
              <a:t>. This image of middle-class domesticity shows grandparents, parents, and children taking part in a family birthday celebration for a little girl. </a:t>
            </a:r>
          </a:p>
        </p:txBody>
      </p:sp>
      <p:pic>
        <p:nvPicPr>
          <p:cNvPr id="5122" name="Picture 2" descr="Nineteenth-century painting by William P. Frith, titled Many Happy Returns of the Day, shows grandparents, parents, and children taking part in a family birthday celebration for a little girl. The servant at the left holds the presents for the little girl."/>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42786" y="1319783"/>
            <a:ext cx="6881567" cy="4700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200406"/>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914400"/>
          </a:xfrm>
        </p:spPr>
        <p:txBody>
          <a:bodyPr>
            <a:noAutofit/>
          </a:bodyPr>
          <a:lstStyle/>
          <a:p>
            <a:r>
              <a:rPr lang="en-US" sz="2000" b="1" dirty="0"/>
              <a:t>23.7 Soccer Moments</a:t>
            </a:r>
            <a:r>
              <a:rPr lang="en-US" sz="2000" dirty="0"/>
              <a:t>. In this sketch from </a:t>
            </a:r>
            <a:r>
              <a:rPr lang="en-US" sz="2000" i="1" dirty="0"/>
              <a:t>The Graphic</a:t>
            </a:r>
            <a:r>
              <a:rPr lang="en-US" sz="2000" dirty="0"/>
              <a:t>, two players are depicted with the rose of England on their jerseys playing in an international soccer match in 1872. </a:t>
            </a:r>
          </a:p>
        </p:txBody>
      </p:sp>
      <p:pic>
        <p:nvPicPr>
          <p:cNvPr id="6146" name="Picture 2" descr="Until 1863, football (soccer) in Britain was an aggressive sport with few set rules. One of the first things the new English Football Association did after it was established on October 26, 1863, was to set up fourteen rules of play. In this sketch from a magazine called The Graphic, two players are depicted with the rose of England on their jerseys playing in an international soccer match in 1872."/>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463800" y="1269843"/>
            <a:ext cx="4216400" cy="4749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071718"/>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10600" cy="685800"/>
          </a:xfrm>
        </p:spPr>
        <p:txBody>
          <a:bodyPr>
            <a:noAutofit/>
          </a:bodyPr>
          <a:lstStyle/>
          <a:p>
            <a:r>
              <a:rPr lang="en-US" dirty="0"/>
              <a:t>Map 23.2 Population Growth in Europe, 1820</a:t>
            </a:r>
            <a:r>
              <a:rPr lang="en-US" dirty="0">
                <a:latin typeface="Calibri" panose="020F0502020204030204" pitchFamily="34" charset="0"/>
                <a:cs typeface="Calibri" panose="020F0502020204030204" pitchFamily="34" charset="0"/>
              </a:rPr>
              <a:t>–</a:t>
            </a:r>
            <a:r>
              <a:rPr lang="en-US" dirty="0"/>
              <a:t>1900</a:t>
            </a:r>
          </a:p>
        </p:txBody>
      </p:sp>
      <p:pic>
        <p:nvPicPr>
          <p:cNvPr id="7170" name="Picture 2" descr="Two maps of Europe show inhabitants per square mile in 1820 and 1900. In 1820  the countries that had less than 20 inhabitants per square mile: Spain  Norway  Sweden and central parts of Switzerland. Countries that had 20 – 50 inhabitants per square mile: Portugal  Outer parts of Spain  France  southern Italy  and some parts of Britain  Netherlands and German Federation. Countries that came under 50 – 100 inhabitants per square mile were various parts of Britain  German confederation and Switzerland. Countries that came under 100 plus inhabitants per square mile were a few regions of Britain  Switzerland  Netherlands and German Federation. In 1900  the countries that had less than 20 inhabitants per square mile: northern region of Britain close to north Sea  near central parts of Spain  southern regions of Portugal  near lower parts of France close to Mediterranean Sea  regions of Norway near North Sea  central parts of Sweden  near central Switzerland  Corsica and Sardinia close to Balearic Sea. Countries that had 20 – 50 inhabitants per square mile: northern regions of Portugal  bordering regions of Spain  regions close to central France  parts of Britain close to Atlantic Ocean  northern Denmark  southern parts of Sweden close to Baltic Sea  southern regions of Austrian Empire near Mediterranean Sea and regions surrounding central Switzerland and Crete. Countries that came under 50 – 100 inhabitants per square mile: northern parts of Portugal  lower regions of Spain near Mediterranean Sea  regions close to borders of France  parts of Britain close to Atlantic Ocean  northern regions of Germany  lower part of Norway and Sweden close to Baltic Sea  central regions of Austrian Empire  and southern Italy near Mediterranean Sea. Countries that came under 100 plus inhabitants per square mile: central Spain  outer regions of Portugal and France near Atlantic Ocean  Italy  Sicily  regions close to northern Germany  Netherlands and Belgium."/>
          <p:cNvPicPr>
            <a:picLocks noGrp="1" noChangeAspect="1" noChangeArrowheads="1"/>
          </p:cNvPicPr>
          <p:nvPr>
            <p:ph sz="quarter" idx="10"/>
          </p:nvPr>
        </p:nvPicPr>
        <p:blipFill>
          <a:blip r:embed="rId3" cstate="print">
            <a:extLst>
              <a:ext uri="{28A0092B-C50C-407E-A947-70E740481C1C}">
                <a14:useLocalDpi xmlns:a14="http://schemas.microsoft.com/office/drawing/2010/main" val="0"/>
              </a:ext>
            </a:extLst>
          </a:blip>
          <a:srcRect/>
          <a:stretch>
            <a:fillRect/>
          </a:stretch>
        </p:blipFill>
        <p:spPr bwMode="auto">
          <a:xfrm>
            <a:off x="2971800" y="598168"/>
            <a:ext cx="3107791" cy="5497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379670"/>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23-3 The National State (1 of 4)</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general political trends were evident in the nations of western Europe in the last decades of the nineteenth century, and how did these trends differ from the policies pursued in Germany, Austria-Hungary, and Russia? </a:t>
            </a:r>
          </a:p>
          <a:p>
            <a:r>
              <a:rPr lang="en-US" altLang="en-US" dirty="0"/>
              <a:t>The new reality of </a:t>
            </a:r>
            <a:r>
              <a:rPr lang="en-US" altLang="en-US" b="1" dirty="0"/>
              <a:t>mass politics</a:t>
            </a:r>
          </a:p>
        </p:txBody>
      </p:sp>
    </p:spTree>
    <p:extLst>
      <p:ext uri="{BB962C8B-B14F-4D97-AF65-F5344CB8AC3E}">
        <p14:creationId xmlns:p14="http://schemas.microsoft.com/office/powerpoint/2010/main" val="1656929985"/>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23-3 The National State (2 of 4)</a:t>
            </a:r>
          </a:p>
        </p:txBody>
      </p:sp>
      <p:sp>
        <p:nvSpPr>
          <p:cNvPr id="3" name="Content Placeholder 2"/>
          <p:cNvSpPr>
            <a:spLocks noGrp="1"/>
          </p:cNvSpPr>
          <p:nvPr>
            <p:ph idx="1"/>
          </p:nvPr>
        </p:nvSpPr>
        <p:spPr/>
        <p:txBody>
          <a:bodyPr>
            <a:normAutofit lnSpcReduction="10000"/>
          </a:bodyPr>
          <a:lstStyle/>
          <a:p>
            <a:r>
              <a:rPr lang="en-US" altLang="en-US" dirty="0"/>
              <a:t>Western Europe: the growth of political democracy</a:t>
            </a:r>
          </a:p>
          <a:p>
            <a:pPr lvl="1"/>
            <a:r>
              <a:rPr lang="en-US" altLang="en-US" dirty="0"/>
              <a:t>Reform in Britain</a:t>
            </a:r>
          </a:p>
          <a:p>
            <a:pPr lvl="2"/>
            <a:r>
              <a:rPr lang="en-US" altLang="en-US" dirty="0"/>
              <a:t>Reform Acts of 1867 and 1884 expanded suffrage</a:t>
            </a:r>
          </a:p>
          <a:p>
            <a:pPr lvl="2"/>
            <a:r>
              <a:rPr lang="en-US" altLang="en-US" dirty="0"/>
              <a:t>Redistribution Act of 1885 e</a:t>
            </a:r>
            <a:r>
              <a:rPr lang="en-US" dirty="0"/>
              <a:t>stablished constituencies with approximately equal populations </a:t>
            </a:r>
          </a:p>
          <a:p>
            <a:pPr lvl="1"/>
            <a:r>
              <a:rPr lang="en-US" altLang="en-US" dirty="0"/>
              <a:t>The Third Republic in France</a:t>
            </a:r>
          </a:p>
          <a:p>
            <a:pPr lvl="2"/>
            <a:r>
              <a:rPr lang="en-US" altLang="en-US" dirty="0"/>
              <a:t>Monarchists won election after fall of Second Empire</a:t>
            </a:r>
          </a:p>
          <a:p>
            <a:pPr lvl="2"/>
            <a:r>
              <a:rPr lang="en-US" altLang="en-US" dirty="0"/>
              <a:t>Paris Commune, 1871: government massacred thousands of republican Commune defenders</a:t>
            </a:r>
          </a:p>
          <a:p>
            <a:pPr lvl="2"/>
            <a:r>
              <a:rPr lang="en-US" altLang="en-US" b="1" dirty="0"/>
              <a:t>Bicameral legislature </a:t>
            </a:r>
            <a:r>
              <a:rPr lang="en-US" altLang="en-US" dirty="0"/>
              <a:t>established, 1875</a:t>
            </a:r>
          </a:p>
          <a:p>
            <a:pPr lvl="1"/>
            <a:r>
              <a:rPr lang="en-US" altLang="en-US" dirty="0"/>
              <a:t>Italy</a:t>
            </a:r>
          </a:p>
          <a:p>
            <a:pPr lvl="2"/>
            <a:r>
              <a:rPr lang="en-US" altLang="en-US" dirty="0"/>
              <a:t>North/South differences hindered unity</a:t>
            </a:r>
          </a:p>
          <a:p>
            <a:pPr lvl="2"/>
            <a:r>
              <a:rPr lang="en-US" altLang="en-US" dirty="0"/>
              <a:t>Extensive corruption existed in government </a:t>
            </a:r>
          </a:p>
        </p:txBody>
      </p:sp>
    </p:spTree>
    <p:extLst>
      <p:ext uri="{BB962C8B-B14F-4D97-AF65-F5344CB8AC3E}">
        <p14:creationId xmlns:p14="http://schemas.microsoft.com/office/powerpoint/2010/main" val="697326539"/>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23-3 The National State (3 of 4)</a:t>
            </a:r>
          </a:p>
        </p:txBody>
      </p:sp>
      <p:sp>
        <p:nvSpPr>
          <p:cNvPr id="3" name="Content Placeholder 2"/>
          <p:cNvSpPr>
            <a:spLocks noGrp="1"/>
          </p:cNvSpPr>
          <p:nvPr>
            <p:ph idx="1"/>
          </p:nvPr>
        </p:nvSpPr>
        <p:spPr/>
        <p:txBody>
          <a:bodyPr>
            <a:normAutofit lnSpcReduction="10000"/>
          </a:bodyPr>
          <a:lstStyle/>
          <a:p>
            <a:r>
              <a:rPr lang="en-US" altLang="en-US" dirty="0"/>
              <a:t> Central and Eastern Europe: persistence of the old order</a:t>
            </a:r>
          </a:p>
          <a:p>
            <a:pPr lvl="1"/>
            <a:r>
              <a:rPr lang="en-US" altLang="en-US" dirty="0"/>
              <a:t>Germany</a:t>
            </a:r>
          </a:p>
          <a:p>
            <a:pPr lvl="2"/>
            <a:r>
              <a:rPr lang="en-US" altLang="en-US" dirty="0"/>
              <a:t>Constitution provided for a federal system, but the emperor, Bismarck, and the army maintained extensive power </a:t>
            </a:r>
          </a:p>
          <a:p>
            <a:pPr lvl="2"/>
            <a:r>
              <a:rPr lang="en-US" altLang="en-US" dirty="0"/>
              <a:t>Bismarck: attacks on </a:t>
            </a:r>
            <a:r>
              <a:rPr lang="en-US" altLang="en-US" b="1" i="1" dirty="0" err="1"/>
              <a:t>Kulturkampf</a:t>
            </a:r>
            <a:r>
              <a:rPr lang="en-US" altLang="en-US" dirty="0"/>
              <a:t> and socialists and concessions with </a:t>
            </a:r>
            <a:r>
              <a:rPr lang="en-US" altLang="en-US" b="1" dirty="0"/>
              <a:t>social security</a:t>
            </a:r>
          </a:p>
          <a:p>
            <a:pPr lvl="1"/>
            <a:r>
              <a:rPr lang="en-US" altLang="en-US" dirty="0"/>
              <a:t>Austria-Hungary</a:t>
            </a:r>
          </a:p>
          <a:p>
            <a:pPr lvl="2"/>
            <a:r>
              <a:rPr lang="en-US" dirty="0"/>
              <a:t>Emperor Francis Joseph ignored ministerial responsibility; ruled by decree</a:t>
            </a:r>
          </a:p>
          <a:p>
            <a:pPr lvl="2"/>
            <a:r>
              <a:rPr lang="en-US" altLang="en-US" dirty="0"/>
              <a:t>Ethnic Germans governed, but threatened by Czechs, Poles, and other Slavic groups</a:t>
            </a:r>
          </a:p>
          <a:p>
            <a:pPr lvl="2"/>
            <a:r>
              <a:rPr lang="en-US" altLang="en-US" dirty="0"/>
              <a:t>Unifying factors included the emperor, Catholic Church, and l</a:t>
            </a:r>
            <a:r>
              <a:rPr lang="en-US" dirty="0"/>
              <a:t>arge imperial bureaucracy</a:t>
            </a:r>
            <a:endParaRPr lang="en-US" altLang="en-US" dirty="0"/>
          </a:p>
        </p:txBody>
      </p:sp>
    </p:spTree>
    <p:extLst>
      <p:ext uri="{BB962C8B-B14F-4D97-AF65-F5344CB8AC3E}">
        <p14:creationId xmlns:p14="http://schemas.microsoft.com/office/powerpoint/2010/main" val="3928835504"/>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23-3 The National State (4 of 4)</a:t>
            </a:r>
          </a:p>
        </p:txBody>
      </p:sp>
      <p:sp>
        <p:nvSpPr>
          <p:cNvPr id="3" name="Content Placeholder 2"/>
          <p:cNvSpPr>
            <a:spLocks noGrp="1"/>
          </p:cNvSpPr>
          <p:nvPr>
            <p:ph idx="1"/>
          </p:nvPr>
        </p:nvSpPr>
        <p:spPr/>
        <p:txBody>
          <a:bodyPr>
            <a:normAutofit/>
          </a:bodyPr>
          <a:lstStyle/>
          <a:p>
            <a:r>
              <a:rPr lang="en-US" altLang="en-US" dirty="0"/>
              <a:t> Central and Eastern Europe: persistence of the old order</a:t>
            </a:r>
          </a:p>
          <a:p>
            <a:pPr lvl="1"/>
            <a:r>
              <a:rPr lang="en-US" altLang="en-US" dirty="0"/>
              <a:t>Russia</a:t>
            </a:r>
          </a:p>
          <a:p>
            <a:pPr lvl="2"/>
            <a:r>
              <a:rPr lang="en-US" altLang="en-US" dirty="0"/>
              <a:t>Alexander III instituted “exceptional measures”</a:t>
            </a:r>
          </a:p>
          <a:p>
            <a:pPr lvl="2"/>
            <a:r>
              <a:rPr lang="en-US" altLang="en-US" dirty="0"/>
              <a:t>Secret police expanded</a:t>
            </a:r>
          </a:p>
          <a:p>
            <a:pPr lvl="2"/>
            <a:r>
              <a:rPr lang="en-US" dirty="0"/>
              <a:t>Radical </a:t>
            </a:r>
            <a:r>
              <a:rPr lang="en-US" dirty="0" err="1"/>
              <a:t>Russification</a:t>
            </a:r>
            <a:r>
              <a:rPr lang="en-US" dirty="0"/>
              <a:t> program pursued</a:t>
            </a:r>
          </a:p>
          <a:p>
            <a:pPr lvl="2"/>
            <a:r>
              <a:rPr lang="en-US" dirty="0"/>
              <a:t>Nicholas II adopted Alexander III convictions</a:t>
            </a:r>
            <a:endParaRPr lang="en-US" altLang="en-US" dirty="0"/>
          </a:p>
        </p:txBody>
      </p:sp>
    </p:spTree>
    <p:extLst>
      <p:ext uri="{BB962C8B-B14F-4D97-AF65-F5344CB8AC3E}">
        <p14:creationId xmlns:p14="http://schemas.microsoft.com/office/powerpoint/2010/main" val="3526516098"/>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10600" cy="838200"/>
          </a:xfrm>
        </p:spPr>
        <p:txBody>
          <a:bodyPr>
            <a:noAutofit/>
          </a:bodyPr>
          <a:lstStyle/>
          <a:p>
            <a:r>
              <a:rPr lang="en-US" dirty="0"/>
              <a:t>Chronology: The National States, 1871</a:t>
            </a:r>
            <a:r>
              <a:rPr lang="en-US" dirty="0">
                <a:latin typeface="Calibri" panose="020F0502020204030204" pitchFamily="34" charset="0"/>
                <a:cs typeface="Calibri" panose="020F0502020204030204" pitchFamily="34" charset="0"/>
              </a:rPr>
              <a:t>–</a:t>
            </a:r>
            <a:r>
              <a:rPr lang="en-US" dirty="0"/>
              <a:t>1894</a:t>
            </a:r>
          </a:p>
        </p:txBody>
      </p:sp>
      <p:pic>
        <p:nvPicPr>
          <p:cNvPr id="8194" name="Picture 2" descr="Chronology: The National States, 1871–1894"/>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06861" y="838200"/>
            <a:ext cx="4396926" cy="5029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015672"/>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609600"/>
          </a:xfrm>
        </p:spPr>
        <p:txBody>
          <a:bodyPr>
            <a:noAutofit/>
          </a:bodyPr>
          <a:lstStyle/>
          <a:p>
            <a:r>
              <a:rPr lang="en-US" sz="2000" b="1" dirty="0"/>
              <a:t>23.8 Bismarck and William II</a:t>
            </a:r>
            <a:r>
              <a:rPr lang="en-US" sz="2000" dirty="0"/>
              <a:t>. This political cartoon shows William II reclining on a throne holding a doll labeled “socialism” while Bismarck bids farewell. </a:t>
            </a:r>
          </a:p>
        </p:txBody>
      </p:sp>
      <p:pic>
        <p:nvPicPr>
          <p:cNvPr id="9218" name="Picture 2" descr="In 1890, Bismarck sought to undertake new repressive measures against the Social Democrats. Disagreeing with this policy, Emperor William II forced him to resign. This political cartoon shows William II reclining on a throne made of artillery and cannonballs and holding a doll labeled “socialism.” Bismarck bids farewell as Germany, personified as a woman, looks on with grave concer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981200" y="990600"/>
            <a:ext cx="5212383"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914758"/>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23 Summary</a:t>
            </a:r>
          </a:p>
        </p:txBody>
      </p:sp>
      <p:sp>
        <p:nvSpPr>
          <p:cNvPr id="3" name="Content Placeholder 2"/>
          <p:cNvSpPr>
            <a:spLocks noGrp="1"/>
          </p:cNvSpPr>
          <p:nvPr>
            <p:ph idx="1"/>
          </p:nvPr>
        </p:nvSpPr>
        <p:spPr/>
        <p:txBody>
          <a:bodyPr>
            <a:normAutofit lnSpcReduction="10000"/>
          </a:bodyPr>
          <a:lstStyle/>
          <a:p>
            <a:r>
              <a:rPr lang="en-US" dirty="0"/>
              <a:t>The Second Industrial Revolution helped create a new material prosperity that led Europeans to believe they had ushered in a new age of progress. </a:t>
            </a:r>
          </a:p>
          <a:p>
            <a:r>
              <a:rPr lang="en-US" dirty="0"/>
              <a:t>Major features of the new age included the emergence of a mass society, dramatic population increases, emigration, class divisions, and mass consumption.</a:t>
            </a:r>
          </a:p>
          <a:p>
            <a:r>
              <a:rPr lang="en-US" dirty="0"/>
              <a:t>New forms of mass transportation, combined with new work patterns, enabled large numbers of people to participate in mass leisure activities, including weekend excursions to amusement parks and sea-side resorts, dance halls, and sporting events. </a:t>
            </a:r>
          </a:p>
          <a:p>
            <a:r>
              <a:rPr lang="en-US" dirty="0"/>
              <a:t>The extension of state functions and greater participation took place in an atmosphere of growing national loyalty. </a:t>
            </a:r>
          </a:p>
        </p:txBody>
      </p:sp>
    </p:spTree>
    <p:extLst>
      <p:ext uri="{BB962C8B-B14F-4D97-AF65-F5344CB8AC3E}">
        <p14:creationId xmlns:p14="http://schemas.microsoft.com/office/powerpoint/2010/main" val="2845451930"/>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23 Timeline</a:t>
            </a:r>
          </a:p>
        </p:txBody>
      </p:sp>
      <p:pic>
        <p:nvPicPr>
          <p:cNvPr id="10242"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09386" y="1688273"/>
            <a:ext cx="7725229" cy="3481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217971"/>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22596</TotalTime>
  <Words>1511</Words>
  <Application>Microsoft Office PowerPoint</Application>
  <PresentationFormat>On-screen Show (4:3)</PresentationFormat>
  <Paragraphs>187</Paragraphs>
  <Slides>29</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23 Outline</vt:lpstr>
      <vt:lpstr>23-1 The Growth of Industrial Prosperity (1 of 4)</vt:lpstr>
      <vt:lpstr>23-1 The Growth of Industrial Prosperity (2 of 4)</vt:lpstr>
      <vt:lpstr>23-1 The Growth of Industrial Prosperity (3 of 4)</vt:lpstr>
      <vt:lpstr>23-1 The Growth of Industrial Prosperity (4 of 4)</vt:lpstr>
      <vt:lpstr>23.2 An Age of Progress. This illustration is taken from a special issue of the Illustrated London News celebrating the Diamond Jubilee of Queen Victoria in 1897. On the left are scenes from 1837, when Queen Victoria came to the British throne, and on the right are scenes from 1897, showing rapid progress. </vt:lpstr>
      <vt:lpstr>23.4 New Jobs for Women: The Telephone Exchange. The widespread use of the telephone created one of a number of new jobs for women. </vt:lpstr>
      <vt:lpstr>Map 23.1 The Industrial Regions of Europe at the end of the Nineteenth Century</vt:lpstr>
      <vt:lpstr>23-2 The Emergence of a Mass Society (1 of 7)</vt:lpstr>
      <vt:lpstr>23-2 The Emergence of a Mass Society (2 of 7)</vt:lpstr>
      <vt:lpstr>23-2 The Emergence of a Mass Society (3 of 7)</vt:lpstr>
      <vt:lpstr>23-2 The Emergence of a Mass Society (4 of 7)</vt:lpstr>
      <vt:lpstr>23-2 The Emergence of a Mass Society (5 of 7)</vt:lpstr>
      <vt:lpstr>23-2 The Emergence of a Mass Society (6 of 7)</vt:lpstr>
      <vt:lpstr>23-2 The Emergence of a Mass Society (7 of 7)</vt:lpstr>
      <vt:lpstr>Table 23.1: European Populations, 1851–1911</vt:lpstr>
      <vt:lpstr>23.5b Paris Transformed. This image of Paris from the 1880s shows new uniform buildings, gas street lamps, and broad boulevards that linked the city’s great cultural sites. </vt:lpstr>
      <vt:lpstr>23.6a The Middle-Class Family. This image of middle-class domesticity shows grandparents, parents, and children taking part in a family birthday celebration for a little girl. </vt:lpstr>
      <vt:lpstr>23.7 Soccer Moments. In this sketch from The Graphic, two players are depicted with the rose of England on their jerseys playing in an international soccer match in 1872. </vt:lpstr>
      <vt:lpstr>Map 23.2 Population Growth in Europe, 1820–1900</vt:lpstr>
      <vt:lpstr>23-3 The National State (1 of 4)</vt:lpstr>
      <vt:lpstr>23-3 The National State (2 of 4)</vt:lpstr>
      <vt:lpstr>23-3 The National State (3 of 4)</vt:lpstr>
      <vt:lpstr>23-3 The National State (4 of 4)</vt:lpstr>
      <vt:lpstr>Chronology: The National States, 1871–1894</vt:lpstr>
      <vt:lpstr>23.8 Bismarck and William II. This political cartoon shows William II reclining on a throne holding a doll labeled “socialism” while Bismarck bids farewell. </vt:lpstr>
      <vt:lpstr>Chapter 23 Summary</vt:lpstr>
      <vt:lpstr>Chapter 23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455</cp:revision>
  <dcterms:created xsi:type="dcterms:W3CDTF">2015-10-15T14:46:28Z</dcterms:created>
  <dcterms:modified xsi:type="dcterms:W3CDTF">2019-02-07T23:48:45Z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