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4"/>
  </p:notesMasterIdLst>
  <p:handoutMasterIdLst>
    <p:handoutMasterId r:id="rId35"/>
  </p:handoutMasterIdLst>
  <p:sldIdLst>
    <p:sldId id="295" r:id="rId2"/>
    <p:sldId id="297" r:id="rId3"/>
    <p:sldId id="389" r:id="rId4"/>
    <p:sldId id="390" r:id="rId5"/>
    <p:sldId id="421" r:id="rId6"/>
    <p:sldId id="391" r:id="rId7"/>
    <p:sldId id="392" r:id="rId8"/>
    <p:sldId id="393" r:id="rId9"/>
    <p:sldId id="394" r:id="rId10"/>
    <p:sldId id="395" r:id="rId11"/>
    <p:sldId id="396" r:id="rId12"/>
    <p:sldId id="422" r:id="rId13"/>
    <p:sldId id="398" r:id="rId14"/>
    <p:sldId id="399" r:id="rId15"/>
    <p:sldId id="400" r:id="rId16"/>
    <p:sldId id="401" r:id="rId17"/>
    <p:sldId id="402" r:id="rId18"/>
    <p:sldId id="403" r:id="rId19"/>
    <p:sldId id="404" r:id="rId20"/>
    <p:sldId id="420" r:id="rId21"/>
    <p:sldId id="405" r:id="rId22"/>
    <p:sldId id="423" r:id="rId23"/>
    <p:sldId id="408" r:id="rId24"/>
    <p:sldId id="409" r:id="rId25"/>
    <p:sldId id="410" r:id="rId26"/>
    <p:sldId id="424" r:id="rId27"/>
    <p:sldId id="412" r:id="rId28"/>
    <p:sldId id="413" r:id="rId29"/>
    <p:sldId id="414" r:id="rId30"/>
    <p:sldId id="425" r:id="rId31"/>
    <p:sldId id="416" r:id="rId32"/>
    <p:sldId id="417" r:id="rId33"/>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4CF456CE-566A-449F-AA36-8F8A76E2A4FC}"/>
    <pc:docChg chg="addSld delSld modSld">
      <pc:chgData name="Lanza, Philip" userId="8b140b07-5c4b-4f38-b244-971bee86ad89" providerId="ADAL" clId="{4CF456CE-566A-449F-AA36-8F8A76E2A4FC}" dt="2019-02-07T23:37:39.761" v="32" actId="2696"/>
      <pc:docMkLst>
        <pc:docMk/>
      </pc:docMkLst>
      <pc:sldChg chg="modSp">
        <pc:chgData name="Lanza, Philip" userId="8b140b07-5c4b-4f38-b244-971bee86ad89" providerId="ADAL" clId="{4CF456CE-566A-449F-AA36-8F8A76E2A4FC}" dt="2019-02-07T23:34:44.442" v="4" actId="14100"/>
        <pc:sldMkLst>
          <pc:docMk/>
          <pc:sldMk cId="754146870" sldId="391"/>
        </pc:sldMkLst>
        <pc:spChg chg="mod">
          <ac:chgData name="Lanza, Philip" userId="8b140b07-5c4b-4f38-b244-971bee86ad89" providerId="ADAL" clId="{4CF456CE-566A-449F-AA36-8F8A76E2A4FC}" dt="2019-02-07T23:34:40.473" v="3" actId="14100"/>
          <ac:spMkLst>
            <pc:docMk/>
            <pc:sldMk cId="754146870" sldId="391"/>
            <ac:spMk id="2" creationId="{00000000-0000-0000-0000-000000000000}"/>
          </ac:spMkLst>
        </pc:spChg>
        <pc:picChg chg="mod">
          <ac:chgData name="Lanza, Philip" userId="8b140b07-5c4b-4f38-b244-971bee86ad89" providerId="ADAL" clId="{4CF456CE-566A-449F-AA36-8F8A76E2A4FC}" dt="2019-02-07T23:34:44.442" v="4" actId="14100"/>
          <ac:picMkLst>
            <pc:docMk/>
            <pc:sldMk cId="754146870" sldId="391"/>
            <ac:picMk id="2050" creationId="{00000000-0000-0000-0000-000000000000}"/>
          </ac:picMkLst>
        </pc:picChg>
      </pc:sldChg>
      <pc:sldChg chg="modSp">
        <pc:chgData name="Lanza, Philip" userId="8b140b07-5c4b-4f38-b244-971bee86ad89" providerId="ADAL" clId="{4CF456CE-566A-449F-AA36-8F8A76E2A4FC}" dt="2019-02-07T23:34:57.775" v="5" actId="255"/>
        <pc:sldMkLst>
          <pc:docMk/>
          <pc:sldMk cId="2514049729" sldId="395"/>
        </pc:sldMkLst>
        <pc:spChg chg="mod">
          <ac:chgData name="Lanza, Philip" userId="8b140b07-5c4b-4f38-b244-971bee86ad89" providerId="ADAL" clId="{4CF456CE-566A-449F-AA36-8F8A76E2A4FC}" dt="2019-02-07T23:34:57.775" v="5" actId="255"/>
          <ac:spMkLst>
            <pc:docMk/>
            <pc:sldMk cId="2514049729" sldId="395"/>
            <ac:spMk id="2" creationId="{00000000-0000-0000-0000-000000000000}"/>
          </ac:spMkLst>
        </pc:spChg>
      </pc:sldChg>
      <pc:sldChg chg="modSp">
        <pc:chgData name="Lanza, Philip" userId="8b140b07-5c4b-4f38-b244-971bee86ad89" providerId="ADAL" clId="{4CF456CE-566A-449F-AA36-8F8A76E2A4FC}" dt="2019-02-07T23:35:06.786" v="6" actId="255"/>
        <pc:sldMkLst>
          <pc:docMk/>
          <pc:sldMk cId="4277611300" sldId="396"/>
        </pc:sldMkLst>
        <pc:spChg chg="mod">
          <ac:chgData name="Lanza, Philip" userId="8b140b07-5c4b-4f38-b244-971bee86ad89" providerId="ADAL" clId="{4CF456CE-566A-449F-AA36-8F8A76E2A4FC}" dt="2019-02-07T23:35:06.786" v="6" actId="255"/>
          <ac:spMkLst>
            <pc:docMk/>
            <pc:sldMk cId="4277611300" sldId="396"/>
            <ac:spMk id="2" creationId="{00000000-0000-0000-0000-000000000000}"/>
          </ac:spMkLst>
        </pc:spChg>
      </pc:sldChg>
      <pc:sldChg chg="del">
        <pc:chgData name="Lanza, Philip" userId="8b140b07-5c4b-4f38-b244-971bee86ad89" providerId="ADAL" clId="{4CF456CE-566A-449F-AA36-8F8A76E2A4FC}" dt="2019-02-07T23:35:19.789" v="8" actId="2696"/>
        <pc:sldMkLst>
          <pc:docMk/>
          <pc:sldMk cId="4240393040" sldId="397"/>
        </pc:sldMkLst>
      </pc:sldChg>
      <pc:sldChg chg="modSp">
        <pc:chgData name="Lanza, Philip" userId="8b140b07-5c4b-4f38-b244-971bee86ad89" providerId="ADAL" clId="{4CF456CE-566A-449F-AA36-8F8A76E2A4FC}" dt="2019-02-07T23:35:31.778" v="9" actId="255"/>
        <pc:sldMkLst>
          <pc:docMk/>
          <pc:sldMk cId="907142739" sldId="398"/>
        </pc:sldMkLst>
        <pc:spChg chg="mod">
          <ac:chgData name="Lanza, Philip" userId="8b140b07-5c4b-4f38-b244-971bee86ad89" providerId="ADAL" clId="{4CF456CE-566A-449F-AA36-8F8A76E2A4FC}" dt="2019-02-07T23:35:31.778" v="9" actId="255"/>
          <ac:spMkLst>
            <pc:docMk/>
            <pc:sldMk cId="907142739" sldId="398"/>
            <ac:spMk id="2" creationId="{00000000-0000-0000-0000-000000000000}"/>
          </ac:spMkLst>
        </pc:spChg>
      </pc:sldChg>
      <pc:sldChg chg="modSp">
        <pc:chgData name="Lanza, Philip" userId="8b140b07-5c4b-4f38-b244-971bee86ad89" providerId="ADAL" clId="{4CF456CE-566A-449F-AA36-8F8A76E2A4FC}" dt="2019-02-07T23:35:51.998" v="14" actId="14100"/>
        <pc:sldMkLst>
          <pc:docMk/>
          <pc:sldMk cId="3860783208" sldId="399"/>
        </pc:sldMkLst>
        <pc:spChg chg="mod">
          <ac:chgData name="Lanza, Philip" userId="8b140b07-5c4b-4f38-b244-971bee86ad89" providerId="ADAL" clId="{4CF456CE-566A-449F-AA36-8F8A76E2A4FC}" dt="2019-02-07T23:35:46.896" v="12" actId="14100"/>
          <ac:spMkLst>
            <pc:docMk/>
            <pc:sldMk cId="3860783208" sldId="399"/>
            <ac:spMk id="2" creationId="{00000000-0000-0000-0000-000000000000}"/>
          </ac:spMkLst>
        </pc:spChg>
        <pc:picChg chg="mod">
          <ac:chgData name="Lanza, Philip" userId="8b140b07-5c4b-4f38-b244-971bee86ad89" providerId="ADAL" clId="{4CF456CE-566A-449F-AA36-8F8A76E2A4FC}" dt="2019-02-07T23:35:51.998" v="14" actId="14100"/>
          <ac:picMkLst>
            <pc:docMk/>
            <pc:sldMk cId="3860783208" sldId="399"/>
            <ac:picMk id="7170" creationId="{00000000-0000-0000-0000-000000000000}"/>
          </ac:picMkLst>
        </pc:picChg>
      </pc:sldChg>
      <pc:sldChg chg="modSp">
        <pc:chgData name="Lanza, Philip" userId="8b140b07-5c4b-4f38-b244-971bee86ad89" providerId="ADAL" clId="{4CF456CE-566A-449F-AA36-8F8A76E2A4FC}" dt="2019-02-07T23:36:14.423" v="17" actId="255"/>
        <pc:sldMkLst>
          <pc:docMk/>
          <pc:sldMk cId="888481678" sldId="405"/>
        </pc:sldMkLst>
        <pc:spChg chg="mod">
          <ac:chgData name="Lanza, Philip" userId="8b140b07-5c4b-4f38-b244-971bee86ad89" providerId="ADAL" clId="{4CF456CE-566A-449F-AA36-8F8A76E2A4FC}" dt="2019-02-07T23:36:14.423" v="17" actId="255"/>
          <ac:spMkLst>
            <pc:docMk/>
            <pc:sldMk cId="888481678" sldId="405"/>
            <ac:spMk id="2" creationId="{00000000-0000-0000-0000-000000000000}"/>
          </ac:spMkLst>
        </pc:spChg>
      </pc:sldChg>
      <pc:sldChg chg="del">
        <pc:chgData name="Lanza, Philip" userId="8b140b07-5c4b-4f38-b244-971bee86ad89" providerId="ADAL" clId="{4CF456CE-566A-449F-AA36-8F8A76E2A4FC}" dt="2019-02-07T23:36:28.464" v="19" actId="2696"/>
        <pc:sldMkLst>
          <pc:docMk/>
          <pc:sldMk cId="87168067" sldId="407"/>
        </pc:sldMkLst>
      </pc:sldChg>
      <pc:sldChg chg="modSp">
        <pc:chgData name="Lanza, Philip" userId="8b140b07-5c4b-4f38-b244-971bee86ad89" providerId="ADAL" clId="{4CF456CE-566A-449F-AA36-8F8A76E2A4FC}" dt="2019-02-07T23:36:51.691" v="24" actId="14100"/>
        <pc:sldMkLst>
          <pc:docMk/>
          <pc:sldMk cId="2906606475" sldId="408"/>
        </pc:sldMkLst>
        <pc:spChg chg="mod">
          <ac:chgData name="Lanza, Philip" userId="8b140b07-5c4b-4f38-b244-971bee86ad89" providerId="ADAL" clId="{4CF456CE-566A-449F-AA36-8F8A76E2A4FC}" dt="2019-02-07T23:36:45.428" v="22" actId="14100"/>
          <ac:spMkLst>
            <pc:docMk/>
            <pc:sldMk cId="2906606475" sldId="408"/>
            <ac:spMk id="2" creationId="{00000000-0000-0000-0000-000000000000}"/>
          </ac:spMkLst>
        </pc:spChg>
        <pc:picChg chg="mod">
          <ac:chgData name="Lanza, Philip" userId="8b140b07-5c4b-4f38-b244-971bee86ad89" providerId="ADAL" clId="{4CF456CE-566A-449F-AA36-8F8A76E2A4FC}" dt="2019-02-07T23:36:51.691" v="24" actId="14100"/>
          <ac:picMkLst>
            <pc:docMk/>
            <pc:sldMk cId="2906606475" sldId="408"/>
            <ac:picMk id="10242" creationId="{00000000-0000-0000-0000-000000000000}"/>
          </ac:picMkLst>
        </pc:picChg>
      </pc:sldChg>
      <pc:sldChg chg="modSp">
        <pc:chgData name="Lanza, Philip" userId="8b140b07-5c4b-4f38-b244-971bee86ad89" providerId="ADAL" clId="{4CF456CE-566A-449F-AA36-8F8A76E2A4FC}" dt="2019-02-07T23:37:10.501" v="28" actId="14100"/>
        <pc:sldMkLst>
          <pc:docMk/>
          <pc:sldMk cId="12822181" sldId="409"/>
        </pc:sldMkLst>
        <pc:spChg chg="mod">
          <ac:chgData name="Lanza, Philip" userId="8b140b07-5c4b-4f38-b244-971bee86ad89" providerId="ADAL" clId="{4CF456CE-566A-449F-AA36-8F8A76E2A4FC}" dt="2019-02-07T23:37:04.624" v="26" actId="14100"/>
          <ac:spMkLst>
            <pc:docMk/>
            <pc:sldMk cId="12822181" sldId="409"/>
            <ac:spMk id="2" creationId="{00000000-0000-0000-0000-000000000000}"/>
          </ac:spMkLst>
        </pc:spChg>
        <pc:picChg chg="mod">
          <ac:chgData name="Lanza, Philip" userId="8b140b07-5c4b-4f38-b244-971bee86ad89" providerId="ADAL" clId="{4CF456CE-566A-449F-AA36-8F8A76E2A4FC}" dt="2019-02-07T23:37:10.501" v="28" actId="14100"/>
          <ac:picMkLst>
            <pc:docMk/>
            <pc:sldMk cId="12822181" sldId="409"/>
            <ac:picMk id="11266" creationId="{00000000-0000-0000-0000-000000000000}"/>
          </ac:picMkLst>
        </pc:picChg>
      </pc:sldChg>
      <pc:sldChg chg="del">
        <pc:chgData name="Lanza, Philip" userId="8b140b07-5c4b-4f38-b244-971bee86ad89" providerId="ADAL" clId="{4CF456CE-566A-449F-AA36-8F8A76E2A4FC}" dt="2019-02-07T23:37:27.522" v="30" actId="2696"/>
        <pc:sldMkLst>
          <pc:docMk/>
          <pc:sldMk cId="19123384" sldId="411"/>
        </pc:sldMkLst>
      </pc:sldChg>
      <pc:sldChg chg="del">
        <pc:chgData name="Lanza, Philip" userId="8b140b07-5c4b-4f38-b244-971bee86ad89" providerId="ADAL" clId="{4CF456CE-566A-449F-AA36-8F8A76E2A4FC}" dt="2019-02-07T23:37:39.761" v="32" actId="2696"/>
        <pc:sldMkLst>
          <pc:docMk/>
          <pc:sldMk cId="3888722876" sldId="415"/>
        </pc:sldMkLst>
      </pc:sldChg>
      <pc:sldChg chg="del">
        <pc:chgData name="Lanza, Philip" userId="8b140b07-5c4b-4f38-b244-971bee86ad89" providerId="ADAL" clId="{4CF456CE-566A-449F-AA36-8F8A76E2A4FC}" dt="2019-02-07T23:34:28.047" v="1" actId="2696"/>
        <pc:sldMkLst>
          <pc:docMk/>
          <pc:sldMk cId="4176231833" sldId="418"/>
        </pc:sldMkLst>
      </pc:sldChg>
      <pc:sldChg chg="modSp">
        <pc:chgData name="Lanza, Philip" userId="8b140b07-5c4b-4f38-b244-971bee86ad89" providerId="ADAL" clId="{4CF456CE-566A-449F-AA36-8F8A76E2A4FC}" dt="2019-02-07T23:36:05.797" v="16" actId="14100"/>
        <pc:sldMkLst>
          <pc:docMk/>
          <pc:sldMk cId="342173492" sldId="420"/>
        </pc:sldMkLst>
        <pc:spChg chg="mod">
          <ac:chgData name="Lanza, Philip" userId="8b140b07-5c4b-4f38-b244-971bee86ad89" providerId="ADAL" clId="{4CF456CE-566A-449F-AA36-8F8A76E2A4FC}" dt="2019-02-07T23:36:05.797" v="16" actId="14100"/>
          <ac:spMkLst>
            <pc:docMk/>
            <pc:sldMk cId="342173492" sldId="420"/>
            <ac:spMk id="2" creationId="{00000000-0000-0000-0000-000000000000}"/>
          </ac:spMkLst>
        </pc:spChg>
      </pc:sldChg>
      <pc:sldChg chg="add">
        <pc:chgData name="Lanza, Philip" userId="8b140b07-5c4b-4f38-b244-971bee86ad89" providerId="ADAL" clId="{4CF456CE-566A-449F-AA36-8F8A76E2A4FC}" dt="2019-02-07T23:34:22.749" v="0"/>
        <pc:sldMkLst>
          <pc:docMk/>
          <pc:sldMk cId="3711867557" sldId="421"/>
        </pc:sldMkLst>
      </pc:sldChg>
      <pc:sldChg chg="add">
        <pc:chgData name="Lanza, Philip" userId="8b140b07-5c4b-4f38-b244-971bee86ad89" providerId="ADAL" clId="{4CF456CE-566A-449F-AA36-8F8A76E2A4FC}" dt="2019-02-07T23:35:16.695" v="7"/>
        <pc:sldMkLst>
          <pc:docMk/>
          <pc:sldMk cId="2246704287" sldId="422"/>
        </pc:sldMkLst>
      </pc:sldChg>
      <pc:sldChg chg="add">
        <pc:chgData name="Lanza, Philip" userId="8b140b07-5c4b-4f38-b244-971bee86ad89" providerId="ADAL" clId="{4CF456CE-566A-449F-AA36-8F8A76E2A4FC}" dt="2019-02-07T23:36:25.697" v="18"/>
        <pc:sldMkLst>
          <pc:docMk/>
          <pc:sldMk cId="3688695536" sldId="423"/>
        </pc:sldMkLst>
      </pc:sldChg>
      <pc:sldChg chg="add">
        <pc:chgData name="Lanza, Philip" userId="8b140b07-5c4b-4f38-b244-971bee86ad89" providerId="ADAL" clId="{4CF456CE-566A-449F-AA36-8F8A76E2A4FC}" dt="2019-02-07T23:37:23.156" v="29"/>
        <pc:sldMkLst>
          <pc:docMk/>
          <pc:sldMk cId="1773983045" sldId="424"/>
        </pc:sldMkLst>
      </pc:sldChg>
      <pc:sldChg chg="add">
        <pc:chgData name="Lanza, Philip" userId="8b140b07-5c4b-4f38-b244-971bee86ad89" providerId="ADAL" clId="{4CF456CE-566A-449F-AA36-8F8A76E2A4FC}" dt="2019-02-07T23:37:36.588" v="31"/>
        <pc:sldMkLst>
          <pc:docMk/>
          <pc:sldMk cId="1977973227" sldId="42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22</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An Age of Nationalism and Realism, 1850–1871</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22 Outline</a:t>
            </a:r>
          </a:p>
        </p:txBody>
      </p:sp>
      <p:sp>
        <p:nvSpPr>
          <p:cNvPr id="3" name="Content Placeholder 2"/>
          <p:cNvSpPr>
            <a:spLocks noGrp="1"/>
          </p:cNvSpPr>
          <p:nvPr>
            <p:ph idx="1"/>
          </p:nvPr>
        </p:nvSpPr>
        <p:spPr/>
        <p:txBody>
          <a:bodyPr>
            <a:normAutofit/>
          </a:bodyPr>
          <a:lstStyle/>
          <a:p>
            <a:pPr marL="914400" indent="-914400">
              <a:spcBef>
                <a:spcPts val="1200"/>
              </a:spcBef>
              <a:buNone/>
            </a:pPr>
            <a:r>
              <a:rPr lang="en-US" dirty="0"/>
              <a:t>22-1 The France of Napoleon III</a:t>
            </a:r>
          </a:p>
          <a:p>
            <a:pPr marL="914400" indent="-914400">
              <a:spcBef>
                <a:spcPts val="1200"/>
              </a:spcBef>
              <a:buNone/>
            </a:pPr>
            <a:r>
              <a:rPr lang="en-US" dirty="0"/>
              <a:t>22-2 National Unification: Italy and Germany</a:t>
            </a:r>
          </a:p>
          <a:p>
            <a:pPr marL="914400" indent="-914400">
              <a:spcBef>
                <a:spcPts val="1200"/>
              </a:spcBef>
              <a:buNone/>
            </a:pPr>
            <a:r>
              <a:rPr lang="en-US" dirty="0"/>
              <a:t>22-3 Nation Building and Reform: The National State in Midcentury</a:t>
            </a:r>
          </a:p>
          <a:p>
            <a:pPr marL="914400" indent="-914400">
              <a:spcBef>
                <a:spcPts val="1200"/>
              </a:spcBef>
              <a:buNone/>
            </a:pPr>
            <a:r>
              <a:rPr lang="en-US" dirty="0"/>
              <a:t>22-4 Industrialization and the Marxist Response</a:t>
            </a:r>
          </a:p>
          <a:p>
            <a:pPr marL="914400" indent="-914400">
              <a:spcBef>
                <a:spcPts val="1200"/>
              </a:spcBef>
              <a:buNone/>
            </a:pPr>
            <a:r>
              <a:rPr lang="en-US" dirty="0"/>
              <a:t>22-5 Science and Culture in an Age of Realism </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22-1 The France of Napoleon III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characteristics of Napoleon III’s government, and how did his foreign policy contribute to the unification of Italy and Germany? </a:t>
            </a:r>
          </a:p>
          <a:p>
            <a:pPr marL="57150"/>
            <a:r>
              <a:rPr lang="en-US" dirty="0"/>
              <a:t>Louis Napoleon: toward the Second Empire</a:t>
            </a:r>
          </a:p>
          <a:p>
            <a:pPr marL="514350" lvl="1"/>
            <a:r>
              <a:rPr lang="en-US" dirty="0"/>
              <a:t>From president to emperor as Napoleon III</a:t>
            </a:r>
          </a:p>
          <a:p>
            <a:pPr marL="114300"/>
            <a:r>
              <a:rPr lang="en-US" altLang="en-US" dirty="0"/>
              <a:t>The second Napoleonic Empire</a:t>
            </a:r>
          </a:p>
          <a:p>
            <a:pPr marL="514350" lvl="1"/>
            <a:r>
              <a:rPr lang="en-US" altLang="en-US" dirty="0"/>
              <a:t>Napoleon III controlled armed forces, police, civil service, and the ability to introduce legislation and declare war</a:t>
            </a:r>
          </a:p>
          <a:p>
            <a:pPr marL="514350" lvl="1"/>
            <a:r>
              <a:rPr lang="en-US" altLang="en-US" dirty="0"/>
              <a:t>Policies: stimulate economy and expand industrial growth; fund infrastructure and the reconstruction of Paris</a:t>
            </a:r>
          </a:p>
          <a:p>
            <a:pPr marL="514350" lvl="1"/>
            <a:r>
              <a:rPr lang="en-US" altLang="en-US" dirty="0"/>
              <a:t>Opposition and failures led to end of regime</a:t>
            </a:r>
          </a:p>
        </p:txBody>
      </p:sp>
    </p:spTree>
    <p:extLst>
      <p:ext uri="{BB962C8B-B14F-4D97-AF65-F5344CB8AC3E}">
        <p14:creationId xmlns:p14="http://schemas.microsoft.com/office/powerpoint/2010/main" val="140376496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22-1 The France of Napoleon III (2 of 2)</a:t>
            </a:r>
          </a:p>
        </p:txBody>
      </p:sp>
      <p:sp>
        <p:nvSpPr>
          <p:cNvPr id="3" name="Content Placeholder 2"/>
          <p:cNvSpPr>
            <a:spLocks noGrp="1"/>
          </p:cNvSpPr>
          <p:nvPr>
            <p:ph idx="1"/>
          </p:nvPr>
        </p:nvSpPr>
        <p:spPr/>
        <p:txBody>
          <a:bodyPr>
            <a:normAutofit/>
          </a:bodyPr>
          <a:lstStyle/>
          <a:p>
            <a:r>
              <a:rPr lang="en-US" altLang="en-US" dirty="0"/>
              <a:t>Foreign policy: The Mexican adventure</a:t>
            </a:r>
          </a:p>
          <a:p>
            <a:pPr lvl="1"/>
            <a:r>
              <a:rPr lang="en-US" dirty="0"/>
              <a:t>Troops to Mexico in 1861</a:t>
            </a:r>
          </a:p>
          <a:p>
            <a:pPr lvl="1"/>
            <a:r>
              <a:rPr lang="en-US" dirty="0"/>
              <a:t>Napoleon installed </a:t>
            </a:r>
            <a:r>
              <a:rPr lang="en-US" dirty="0" err="1"/>
              <a:t>Maximillian</a:t>
            </a:r>
            <a:r>
              <a:rPr lang="en-US" dirty="0"/>
              <a:t> as emperor of Mexico; surrendered to Mexican forces in 1867 and executed </a:t>
            </a:r>
          </a:p>
          <a:p>
            <a:r>
              <a:rPr lang="en-US" altLang="en-US" dirty="0"/>
              <a:t>Foreign policy: the Crimean War</a:t>
            </a:r>
          </a:p>
          <a:p>
            <a:pPr lvl="1"/>
            <a:r>
              <a:rPr lang="en-US" altLang="en-US" dirty="0"/>
              <a:t>The Ottoman Empire</a:t>
            </a:r>
          </a:p>
          <a:p>
            <a:pPr lvl="2"/>
            <a:r>
              <a:rPr lang="en-US" altLang="en-US" dirty="0"/>
              <a:t>Decline led to European and Russian expansion</a:t>
            </a:r>
          </a:p>
          <a:p>
            <a:pPr lvl="1"/>
            <a:r>
              <a:rPr lang="en-US" altLang="en-US" dirty="0"/>
              <a:t>War in the Crimea</a:t>
            </a:r>
          </a:p>
          <a:p>
            <a:pPr lvl="2"/>
            <a:r>
              <a:rPr lang="en-US" dirty="0"/>
              <a:t>Poorly planned and poorly fought; costly to both sides</a:t>
            </a:r>
          </a:p>
          <a:p>
            <a:pPr lvl="2"/>
            <a:r>
              <a:rPr lang="en-US" dirty="0"/>
              <a:t>Innovations: telegraph and Florence Nightingale</a:t>
            </a:r>
          </a:p>
          <a:p>
            <a:pPr lvl="2"/>
            <a:r>
              <a:rPr lang="en-US" dirty="0"/>
              <a:t>Treaty of Paris, signed in 1856: </a:t>
            </a:r>
            <a:r>
              <a:rPr lang="en-US" altLang="en-US" dirty="0"/>
              <a:t>Concert of Europe destroyed</a:t>
            </a:r>
          </a:p>
        </p:txBody>
      </p:sp>
    </p:spTree>
    <p:extLst>
      <p:ext uri="{BB962C8B-B14F-4D97-AF65-F5344CB8AC3E}">
        <p14:creationId xmlns:p14="http://schemas.microsoft.com/office/powerpoint/2010/main" val="2036758086"/>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201"/>
            <a:ext cx="3810000" cy="1893400"/>
          </a:xfrm>
        </p:spPr>
        <p:txBody>
          <a:bodyPr>
            <a:noAutofit/>
          </a:bodyPr>
          <a:lstStyle/>
          <a:p>
            <a:r>
              <a:rPr lang="en-US" sz="2000" b="1" dirty="0"/>
              <a:t>22.2 Emperor Napoleon III</a:t>
            </a:r>
            <a:r>
              <a:rPr lang="en-US" sz="2000" dirty="0"/>
              <a:t>. Louis Napoleon of France took the title of Napoleon III in 1852 and created an authoritarian monarchy until opposition forced him to liberalize. </a:t>
            </a:r>
          </a:p>
        </p:txBody>
      </p:sp>
      <p:pic>
        <p:nvPicPr>
          <p:cNvPr id="15362" name="Picture 2" descr="On December 2, 1852, Louis Napoleon took the title of Napoleon III and then proceeded to create an authoritarian monarchy. As opposition to his policies intensified in the 1860s, Napoleon III began to liberalize his government. A disastrous military defeat at the hands of Prussia in 1870–1871, however, brought the collapse of his regim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724400" y="240201"/>
            <a:ext cx="4044043" cy="5819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86755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Autofit/>
          </a:bodyPr>
          <a:lstStyle/>
          <a:p>
            <a:r>
              <a:rPr lang="en-US" dirty="0"/>
              <a:t>Map 22.1 The Crimean War</a:t>
            </a:r>
          </a:p>
        </p:txBody>
      </p:sp>
      <p:pic>
        <p:nvPicPr>
          <p:cNvPr id="2050" name="Picture 2" descr="A map shows the key sites of the Crimean war. It shows the Ottoman Empire  Wallachia  Bessarabia  Constantinople  Dardanelles  Gallipoli  Sinope and Sevastopol. The map shows the attack of Russia over Sinope with an arrow. The power struggle in Dardanelles and Gallipoli took place in 1853 and April 1854 respectively. It also marks the Anglo-French attack of Sevastopol and the September 1854 Siege of Sevastopo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79021" y="762000"/>
            <a:ext cx="5975879" cy="515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14687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22-2 National Unification: Italy and Germany</a:t>
            </a:r>
            <a:br>
              <a:rPr lang="en-US" dirty="0"/>
            </a:b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actions did Cavour and Bismarck take to bring about unification in Italy and Germany, respectively, and what role did war play in their efforts? </a:t>
            </a:r>
          </a:p>
          <a:p>
            <a:r>
              <a:rPr lang="en-US" altLang="en-US" dirty="0"/>
              <a:t>The unification of Italy </a:t>
            </a:r>
          </a:p>
          <a:p>
            <a:pPr lvl="1"/>
            <a:r>
              <a:rPr lang="en-US" altLang="en-US" dirty="0"/>
              <a:t>The leadership of Cavour</a:t>
            </a:r>
            <a:endParaRPr lang="en-US" altLang="en-US" i="1" dirty="0"/>
          </a:p>
          <a:p>
            <a:pPr lvl="2"/>
            <a:r>
              <a:rPr lang="en-US" dirty="0"/>
              <a:t>Policy of economic expansion to increase revenue and equip an army to challenge Austria, with help from France</a:t>
            </a:r>
            <a:endParaRPr lang="en-US" altLang="en-US" dirty="0"/>
          </a:p>
          <a:p>
            <a:pPr lvl="2"/>
            <a:r>
              <a:rPr lang="en-US" dirty="0"/>
              <a:t>Parma, Modena, and Tuscany joined Piedmont</a:t>
            </a:r>
          </a:p>
          <a:p>
            <a:pPr lvl="1"/>
            <a:r>
              <a:rPr lang="en-US" altLang="en-US" dirty="0"/>
              <a:t>The efforts of Garibaldi</a:t>
            </a:r>
          </a:p>
          <a:p>
            <a:pPr lvl="2"/>
            <a:r>
              <a:rPr lang="en-US" altLang="en-US" dirty="0"/>
              <a:t>The unification of the south under the Red Shirts</a:t>
            </a:r>
          </a:p>
          <a:p>
            <a:pPr lvl="2"/>
            <a:r>
              <a:rPr lang="en-US" altLang="en-US" dirty="0"/>
              <a:t>The new Italian state and the completion of unification</a:t>
            </a:r>
          </a:p>
        </p:txBody>
      </p:sp>
    </p:spTree>
    <p:extLst>
      <p:ext uri="{BB962C8B-B14F-4D97-AF65-F5344CB8AC3E}">
        <p14:creationId xmlns:p14="http://schemas.microsoft.com/office/powerpoint/2010/main" val="327253113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22-2 National Unification: Italy and Germany</a:t>
            </a:r>
            <a:br>
              <a:rPr lang="en-US" dirty="0"/>
            </a:br>
            <a:r>
              <a:rPr lang="en-US" dirty="0"/>
              <a:t>(2 of 3)</a:t>
            </a:r>
          </a:p>
        </p:txBody>
      </p:sp>
      <p:sp>
        <p:nvSpPr>
          <p:cNvPr id="3" name="Content Placeholder 2"/>
          <p:cNvSpPr>
            <a:spLocks noGrp="1"/>
          </p:cNvSpPr>
          <p:nvPr>
            <p:ph idx="1"/>
          </p:nvPr>
        </p:nvSpPr>
        <p:spPr/>
        <p:txBody>
          <a:bodyPr>
            <a:normAutofit/>
          </a:bodyPr>
          <a:lstStyle/>
          <a:p>
            <a:r>
              <a:rPr lang="en-US" altLang="en-US" dirty="0"/>
              <a:t>The unification of Germany</a:t>
            </a:r>
          </a:p>
          <a:p>
            <a:pPr lvl="1"/>
            <a:r>
              <a:rPr lang="en-US" altLang="en-US" dirty="0"/>
              <a:t>Bismarck</a:t>
            </a:r>
          </a:p>
          <a:p>
            <a:pPr lvl="2"/>
            <a:r>
              <a:rPr lang="en-US" altLang="en-US" dirty="0"/>
              <a:t>Strengthening the army and ignoring parliament: “iron and blood”</a:t>
            </a:r>
          </a:p>
          <a:p>
            <a:pPr lvl="2"/>
            <a:r>
              <a:rPr lang="en-US" altLang="en-US" b="1" i="1" dirty="0" err="1"/>
              <a:t>Realpolitk</a:t>
            </a:r>
            <a:endParaRPr lang="en-US" altLang="en-US" b="1" i="1" dirty="0"/>
          </a:p>
          <a:p>
            <a:pPr lvl="1"/>
            <a:r>
              <a:rPr lang="en-US" altLang="en-US" dirty="0"/>
              <a:t>The Danish War (1864)</a:t>
            </a:r>
          </a:p>
          <a:p>
            <a:pPr lvl="2"/>
            <a:r>
              <a:rPr lang="en-US" dirty="0"/>
              <a:t>Bismarck persuaded Austrians to join defeat of Danes</a:t>
            </a:r>
          </a:p>
          <a:p>
            <a:pPr lvl="2"/>
            <a:r>
              <a:rPr lang="en-US" dirty="0"/>
              <a:t>Prussia gained land and exploited tensions with Austria</a:t>
            </a:r>
          </a:p>
        </p:txBody>
      </p:sp>
    </p:spTree>
    <p:extLst>
      <p:ext uri="{BB962C8B-B14F-4D97-AF65-F5344CB8AC3E}">
        <p14:creationId xmlns:p14="http://schemas.microsoft.com/office/powerpoint/2010/main" val="128415083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22-2 National Unification: Italy and German</a:t>
            </a:r>
            <a:br>
              <a:rPr lang="en-US" dirty="0"/>
            </a:br>
            <a:r>
              <a:rPr lang="en-US" dirty="0"/>
              <a:t> (3 of 3)</a:t>
            </a:r>
          </a:p>
        </p:txBody>
      </p:sp>
      <p:sp>
        <p:nvSpPr>
          <p:cNvPr id="3" name="Content Placeholder 2"/>
          <p:cNvSpPr>
            <a:spLocks noGrp="1"/>
          </p:cNvSpPr>
          <p:nvPr>
            <p:ph idx="1"/>
          </p:nvPr>
        </p:nvSpPr>
        <p:spPr/>
        <p:txBody>
          <a:bodyPr>
            <a:normAutofit/>
          </a:bodyPr>
          <a:lstStyle/>
          <a:p>
            <a:r>
              <a:rPr lang="en-US" altLang="en-US" dirty="0"/>
              <a:t>The unification of Germany</a:t>
            </a:r>
          </a:p>
          <a:p>
            <a:pPr lvl="1"/>
            <a:r>
              <a:rPr lang="en-US" altLang="en-US" dirty="0"/>
              <a:t>The Austro-Prussian War (1866)</a:t>
            </a:r>
          </a:p>
          <a:p>
            <a:pPr lvl="2"/>
            <a:r>
              <a:rPr lang="en-US" altLang="en-US" dirty="0"/>
              <a:t>Superior railroads and artillery enabled Prussian victory</a:t>
            </a:r>
          </a:p>
          <a:p>
            <a:pPr lvl="2"/>
            <a:r>
              <a:rPr lang="en-US" altLang="en-US" dirty="0"/>
              <a:t>Creation of the North German Confederation</a:t>
            </a:r>
          </a:p>
          <a:p>
            <a:pPr lvl="1"/>
            <a:r>
              <a:rPr lang="en-US" altLang="en-US" dirty="0"/>
              <a:t>The Franco-Prussian War (1870</a:t>
            </a:r>
            <a:r>
              <a:rPr lang="en-US" dirty="0">
                <a:latin typeface="Calibri" panose="020F0502020204030204" pitchFamily="34" charset="0"/>
                <a:cs typeface="Calibri" panose="020F0502020204030204" pitchFamily="34" charset="0"/>
              </a:rPr>
              <a:t>–</a:t>
            </a:r>
            <a:r>
              <a:rPr lang="en-US" altLang="en-US" dirty="0"/>
              <a:t>1871)</a:t>
            </a:r>
          </a:p>
          <a:p>
            <a:pPr lvl="2"/>
            <a:r>
              <a:rPr lang="en-US" altLang="en-US" dirty="0"/>
              <a:t>France goaded into declaring war in July 1870</a:t>
            </a:r>
          </a:p>
          <a:p>
            <a:pPr lvl="2"/>
            <a:r>
              <a:rPr lang="en-US" altLang="en-US" dirty="0"/>
              <a:t>At Sedan, an entire French army and Napoleon III captured</a:t>
            </a:r>
          </a:p>
          <a:p>
            <a:pPr lvl="2"/>
            <a:r>
              <a:rPr lang="en-US" altLang="en-US" dirty="0"/>
              <a:t>Paris capitulated on January 28, 1871</a:t>
            </a:r>
          </a:p>
          <a:p>
            <a:pPr lvl="2"/>
            <a:r>
              <a:rPr lang="en-US" altLang="en-US" dirty="0"/>
              <a:t>Before war ended, William I was proclaimed </a:t>
            </a:r>
            <a:r>
              <a:rPr lang="en-US" altLang="en-US" dirty="0" err="1"/>
              <a:t>kaiser</a:t>
            </a:r>
            <a:r>
              <a:rPr lang="en-US" altLang="en-US" dirty="0"/>
              <a:t> of Second German Empire on January 18, 1871</a:t>
            </a:r>
          </a:p>
        </p:txBody>
      </p:sp>
    </p:spTree>
    <p:extLst>
      <p:ext uri="{BB962C8B-B14F-4D97-AF65-F5344CB8AC3E}">
        <p14:creationId xmlns:p14="http://schemas.microsoft.com/office/powerpoint/2010/main" val="173756432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dirty="0"/>
              <a:t>Chronology: The Unification of Italy</a:t>
            </a:r>
          </a:p>
        </p:txBody>
      </p:sp>
      <p:pic>
        <p:nvPicPr>
          <p:cNvPr id="3074" name="Picture 2" descr="Chronology: The Unification of Ital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06500" y="1219383"/>
            <a:ext cx="6731000" cy="4419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04972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dirty="0"/>
              <a:t>Chronology: The Unification of Germany</a:t>
            </a:r>
          </a:p>
        </p:txBody>
      </p:sp>
      <p:pic>
        <p:nvPicPr>
          <p:cNvPr id="4098" name="Picture 2" descr="Chronology: The Unification of German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27843" y="1013122"/>
            <a:ext cx="6288314" cy="4831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61130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1828800"/>
          </a:xfrm>
        </p:spPr>
        <p:txBody>
          <a:bodyPr>
            <a:noAutofit/>
          </a:bodyPr>
          <a:lstStyle/>
          <a:p>
            <a:r>
              <a:rPr lang="en-US" sz="2000" b="1" dirty="0"/>
              <a:t>22.4 Garibaldi</a:t>
            </a:r>
            <a:r>
              <a:rPr lang="en-US" sz="2000" dirty="0"/>
              <a:t>. An important figure in the cause of Italian unification was Giuseppe Garibaldi, a determined patriot. He is shown here in an 1860 photograph by French photographer </a:t>
            </a:r>
            <a:r>
              <a:rPr lang="en-US" sz="2000" dirty="0" err="1"/>
              <a:t>Gustave</a:t>
            </a:r>
            <a:r>
              <a:rPr lang="en-US" sz="2000" dirty="0"/>
              <a:t> Le Gray.</a:t>
            </a:r>
          </a:p>
        </p:txBody>
      </p:sp>
      <p:pic>
        <p:nvPicPr>
          <p:cNvPr id="5122" name="Picture 2" descr="The Italian nationalists’ dream of a united Italian state finally became a reality by 1870. An important figure in the cause of unification was Giuseppe Garibaldi, a determined Italian patriot. Garibaldi is shown here in an 1860 photograph taken by the French photographer Gustave Le Gra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53000" y="304800"/>
            <a:ext cx="3833740" cy="5747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70428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dirty="0"/>
              <a:t>Map 22.2 The Unification of Italy</a:t>
            </a:r>
          </a:p>
        </p:txBody>
      </p:sp>
      <p:pic>
        <p:nvPicPr>
          <p:cNvPr id="6146" name="Picture 2" descr="A map shows the extent of the Kingdom of Piedmont. It included the mainland Piedmont and the island of Sardinia. In 1859  Lombardy was added to the Kingdom of Piedmont  and in 1860  Parma  Rodena  Romagna  Tuscany  Papal States  and the Kingdom of the Two Sicilies were annexed by the Kingdom of Piedmont. Venetia and Rome were taken over by the Kingdom of Italy in 1866 and 1870."/>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10229" y="864486"/>
            <a:ext cx="5123543" cy="5129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142739"/>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Autofit/>
          </a:bodyPr>
          <a:lstStyle/>
          <a:p>
            <a:r>
              <a:rPr lang="en-US" dirty="0"/>
              <a:t>Map 22.3 The Unification of Germany</a:t>
            </a:r>
          </a:p>
        </p:txBody>
      </p:sp>
      <p:pic>
        <p:nvPicPr>
          <p:cNvPr id="7170" name="Picture 2" descr="A map shows the German unification in the year 1871. The Germanic confederation was in two parts  namely the North German confederation and the South German confederation. The North German confederation had the Kingdom of Prussia to its east and west. It also had Netherlands to its west and Denmark to its north. The North confederation included the following regions: Schleswig  Holstein  Oldenburg  Hanover  Mecklenburg  Hesse-Cassel  Hesse-Darmstadt and Saxony. It included the cities of Hamburg  Frankfurt  Weimar  Leipzig and Dresden. The South German confederation had Luxemburg and France to its east  Switzerland to its south  and Austria to its east. It included the following regions: Baden  Wurttemberg and Bavaria  including the cities of Mainz  Munich and Nuremberg. As shown in the map  the Kingdom of Prussia included West and East Prussia  and had the Russian Empire and Austria to its east and south. It had the North German Confederation to its west. The land across the confederation  which included the cities of Cologne and Trier  also belonged to the Kingdom of Prussia. The region had Belgium to its West. Alsace and Lorraine were annexed to German territory in the year 1871."/>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14798" y="838200"/>
            <a:ext cx="6710002" cy="5178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78320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22-3 Nation Building and Reform: The National State in Midcentury (1 of 5)</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efforts for reform occurred in the Austrian Empire, Russia, and Great Britain between 1850 and 1870, and how successful were they in alleviating each nation’s problems? </a:t>
            </a:r>
          </a:p>
          <a:p>
            <a:r>
              <a:rPr lang="en-US" altLang="en-US" dirty="0"/>
              <a:t>The Austrian Empire: toward a dual monarchy</a:t>
            </a:r>
          </a:p>
          <a:p>
            <a:pPr lvl="1"/>
            <a:r>
              <a:rPr lang="en-US" altLang="en-US" dirty="0"/>
              <a:t>Defeated by Prussians, Austria forced to deal with nationalistic Hungary</a:t>
            </a:r>
          </a:p>
          <a:p>
            <a:pPr lvl="1"/>
            <a:r>
              <a:rPr lang="en-US" b="1" i="1" dirty="0" err="1"/>
              <a:t>Ausgleich</a:t>
            </a:r>
            <a:r>
              <a:rPr lang="en-US" b="1" i="1" dirty="0"/>
              <a:t> </a:t>
            </a:r>
            <a:r>
              <a:rPr lang="en-US" dirty="0"/>
              <a:t>of 1867 created the Dual Monarchy of Austria-Hungary</a:t>
            </a:r>
          </a:p>
          <a:p>
            <a:pPr lvl="2"/>
            <a:r>
              <a:rPr lang="en-US" altLang="en-US" dirty="0"/>
              <a:t>Each state had own constitution, legislature, and governmental machinery for domestic affairs, and capital</a:t>
            </a:r>
          </a:p>
          <a:p>
            <a:pPr lvl="2"/>
            <a:r>
              <a:rPr lang="en-US" altLang="en-US" dirty="0"/>
              <a:t>Single monarch held two states together</a:t>
            </a:r>
          </a:p>
        </p:txBody>
      </p:sp>
    </p:spTree>
    <p:extLst>
      <p:ext uri="{BB962C8B-B14F-4D97-AF65-F5344CB8AC3E}">
        <p14:creationId xmlns:p14="http://schemas.microsoft.com/office/powerpoint/2010/main" val="3222491928"/>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22-3 Nation Building and Reform: The National State in Midcentury (2 of 5)</a:t>
            </a:r>
          </a:p>
        </p:txBody>
      </p:sp>
      <p:sp>
        <p:nvSpPr>
          <p:cNvPr id="3" name="Content Placeholder 2"/>
          <p:cNvSpPr>
            <a:spLocks noGrp="1"/>
          </p:cNvSpPr>
          <p:nvPr>
            <p:ph idx="1"/>
          </p:nvPr>
        </p:nvSpPr>
        <p:spPr/>
        <p:txBody>
          <a:bodyPr>
            <a:normAutofit/>
          </a:bodyPr>
          <a:lstStyle/>
          <a:p>
            <a:r>
              <a:rPr lang="en-US" altLang="en-US" dirty="0"/>
              <a:t>Imperial Russia</a:t>
            </a:r>
          </a:p>
          <a:p>
            <a:pPr lvl="1"/>
            <a:r>
              <a:rPr lang="en-US" dirty="0"/>
              <a:t>March 3, 1861: Alexander issues emancipation edict</a:t>
            </a:r>
          </a:p>
          <a:p>
            <a:pPr lvl="2"/>
            <a:r>
              <a:rPr lang="en-US" altLang="en-US" dirty="0"/>
              <a:t>Peasants can own property, marry freely, and bring suits to law court; expected to repay state in long-term installments to </a:t>
            </a:r>
            <a:r>
              <a:rPr lang="en-US" altLang="en-US" b="1" i="1" dirty="0" err="1"/>
              <a:t>mir</a:t>
            </a:r>
            <a:r>
              <a:rPr lang="en-US" altLang="en-US" b="1" i="1" dirty="0"/>
              <a:t> </a:t>
            </a:r>
            <a:r>
              <a:rPr lang="en-US" altLang="en-US" dirty="0"/>
              <a:t>(village commune)</a:t>
            </a:r>
            <a:endParaRPr lang="en-US" altLang="en-US" b="1" i="1" dirty="0"/>
          </a:p>
          <a:p>
            <a:pPr lvl="1"/>
            <a:r>
              <a:rPr lang="en-US" b="1" dirty="0" err="1"/>
              <a:t>Zemstvos</a:t>
            </a:r>
            <a:r>
              <a:rPr lang="en-US" dirty="0"/>
              <a:t> (assemblies) provided moderate degree of self-government</a:t>
            </a:r>
          </a:p>
          <a:p>
            <a:pPr lvl="1"/>
            <a:r>
              <a:rPr lang="en-US" dirty="0"/>
              <a:t>Alexander II assassinated in 1881</a:t>
            </a:r>
          </a:p>
          <a:p>
            <a:pPr lvl="2"/>
            <a:r>
              <a:rPr lang="en-US" dirty="0"/>
              <a:t>Alexander III returned to repressive methods</a:t>
            </a:r>
            <a:endParaRPr lang="en-US" altLang="en-US" dirty="0"/>
          </a:p>
        </p:txBody>
      </p:sp>
    </p:spTree>
    <p:extLst>
      <p:ext uri="{BB962C8B-B14F-4D97-AF65-F5344CB8AC3E}">
        <p14:creationId xmlns:p14="http://schemas.microsoft.com/office/powerpoint/2010/main" val="91830250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22-3 Nation Building and Reform: The National State in Midcentury (3 of 5)</a:t>
            </a:r>
          </a:p>
        </p:txBody>
      </p:sp>
      <p:sp>
        <p:nvSpPr>
          <p:cNvPr id="3" name="Content Placeholder 2"/>
          <p:cNvSpPr>
            <a:spLocks noGrp="1"/>
          </p:cNvSpPr>
          <p:nvPr>
            <p:ph idx="1"/>
          </p:nvPr>
        </p:nvSpPr>
        <p:spPr/>
        <p:txBody>
          <a:bodyPr>
            <a:normAutofit/>
          </a:bodyPr>
          <a:lstStyle/>
          <a:p>
            <a:r>
              <a:rPr lang="en-US" altLang="en-US" dirty="0"/>
              <a:t>Great Britain: the Victorian Age</a:t>
            </a:r>
          </a:p>
          <a:p>
            <a:pPr lvl="1"/>
            <a:r>
              <a:rPr lang="en-US" dirty="0"/>
              <a:t>Continuing economic growth created British stability</a:t>
            </a:r>
          </a:p>
          <a:p>
            <a:pPr lvl="2"/>
            <a:r>
              <a:rPr lang="en-US" dirty="0"/>
              <a:t>From 1850</a:t>
            </a:r>
            <a:r>
              <a:rPr lang="en-US" dirty="0">
                <a:latin typeface="Calibri" panose="020F0502020204030204" pitchFamily="34" charset="0"/>
                <a:cs typeface="Calibri" panose="020F0502020204030204" pitchFamily="34" charset="0"/>
              </a:rPr>
              <a:t>–</a:t>
            </a:r>
            <a:r>
              <a:rPr lang="en-US" dirty="0"/>
              <a:t>1870, real wages increased 25 percent</a:t>
            </a:r>
          </a:p>
          <a:p>
            <a:pPr lvl="1"/>
            <a:r>
              <a:rPr lang="en-US" altLang="en-US" dirty="0"/>
              <a:t>National pride reflected in Queen Victoria</a:t>
            </a:r>
          </a:p>
          <a:p>
            <a:pPr lvl="1"/>
            <a:r>
              <a:rPr lang="en-US" altLang="en-US" dirty="0"/>
              <a:t>Extension of voting rights</a:t>
            </a:r>
          </a:p>
          <a:p>
            <a:pPr lvl="2"/>
            <a:r>
              <a:rPr lang="en-US" altLang="en-US" dirty="0"/>
              <a:t>Reform Act of 1867 nearly doubled the number of voters by enfranchising many male urban workers</a:t>
            </a:r>
          </a:p>
        </p:txBody>
      </p:sp>
    </p:spTree>
    <p:extLst>
      <p:ext uri="{BB962C8B-B14F-4D97-AF65-F5344CB8AC3E}">
        <p14:creationId xmlns:p14="http://schemas.microsoft.com/office/powerpoint/2010/main" val="413321822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22-3 Nation Building and Reform: The National State in Midcentury (4 of 5)</a:t>
            </a:r>
          </a:p>
        </p:txBody>
      </p:sp>
      <p:sp>
        <p:nvSpPr>
          <p:cNvPr id="3" name="Content Placeholder 2"/>
          <p:cNvSpPr>
            <a:spLocks noGrp="1"/>
          </p:cNvSpPr>
          <p:nvPr>
            <p:ph idx="1"/>
          </p:nvPr>
        </p:nvSpPr>
        <p:spPr/>
        <p:txBody>
          <a:bodyPr>
            <a:normAutofit/>
          </a:bodyPr>
          <a:lstStyle/>
          <a:p>
            <a:r>
              <a:rPr lang="en-US" altLang="en-US" dirty="0"/>
              <a:t>The United States: slavery and war</a:t>
            </a:r>
          </a:p>
          <a:p>
            <a:pPr lvl="1"/>
            <a:r>
              <a:rPr lang="en-US" altLang="en-US" dirty="0"/>
              <a:t>Polarization between North and South over the issue of slavery</a:t>
            </a:r>
          </a:p>
          <a:p>
            <a:pPr lvl="1"/>
            <a:r>
              <a:rPr lang="en-US" altLang="en-US" dirty="0"/>
              <a:t>The Civil War (1865</a:t>
            </a:r>
            <a:r>
              <a:rPr lang="en-US" dirty="0"/>
              <a:t>–1865)</a:t>
            </a:r>
            <a:endParaRPr lang="en-US" altLang="en-US" dirty="0"/>
          </a:p>
          <a:p>
            <a:pPr lvl="2"/>
            <a:r>
              <a:rPr lang="en-US" dirty="0"/>
              <a:t>More than 600,000 dead</a:t>
            </a:r>
          </a:p>
          <a:p>
            <a:pPr lvl="2"/>
            <a:r>
              <a:rPr lang="en-US" dirty="0"/>
              <a:t>Began as a war to save Union, became war against slavery</a:t>
            </a:r>
          </a:p>
          <a:p>
            <a:pPr lvl="2"/>
            <a:r>
              <a:rPr lang="en-US" dirty="0"/>
              <a:t>January 1,1863: Lincoln’s Emancipation Proclamation</a:t>
            </a:r>
          </a:p>
          <a:p>
            <a:pPr lvl="2"/>
            <a:r>
              <a:rPr lang="en-US" dirty="0"/>
              <a:t>April 9, 1865: General Ulysses S. Grant forced General Robert E. Lee’s Confederate army to surrender</a:t>
            </a:r>
          </a:p>
        </p:txBody>
      </p:sp>
    </p:spTree>
    <p:extLst>
      <p:ext uri="{BB962C8B-B14F-4D97-AF65-F5344CB8AC3E}">
        <p14:creationId xmlns:p14="http://schemas.microsoft.com/office/powerpoint/2010/main" val="68543136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22-3 Nation Building and Reform: The National State in Midcentury (5 of 5)</a:t>
            </a:r>
          </a:p>
        </p:txBody>
      </p:sp>
      <p:sp>
        <p:nvSpPr>
          <p:cNvPr id="3" name="Content Placeholder 2"/>
          <p:cNvSpPr>
            <a:spLocks noGrp="1"/>
          </p:cNvSpPr>
          <p:nvPr>
            <p:ph idx="1"/>
          </p:nvPr>
        </p:nvSpPr>
        <p:spPr/>
        <p:txBody>
          <a:bodyPr>
            <a:normAutofit/>
          </a:bodyPr>
          <a:lstStyle/>
          <a:p>
            <a:r>
              <a:rPr lang="en-US" altLang="en-US" dirty="0"/>
              <a:t>The emergence of a Canadian nation</a:t>
            </a:r>
          </a:p>
          <a:p>
            <a:pPr lvl="1"/>
            <a:r>
              <a:rPr lang="en-US" altLang="en-US" dirty="0"/>
              <a:t>By 1800, most Canadians favored more independence</a:t>
            </a:r>
          </a:p>
          <a:p>
            <a:pPr lvl="1"/>
            <a:r>
              <a:rPr lang="en-US" altLang="en-US" dirty="0"/>
              <a:t>After 1815, increased immigration fueled desire for self-government</a:t>
            </a:r>
          </a:p>
          <a:p>
            <a:pPr lvl="1"/>
            <a:r>
              <a:rPr lang="en-US" altLang="en-US" dirty="0"/>
              <a:t>In 1837, Canadian groups rebelled against Britain</a:t>
            </a:r>
          </a:p>
          <a:p>
            <a:pPr lvl="1"/>
            <a:r>
              <a:rPr lang="en-US" altLang="en-US" dirty="0"/>
              <a:t>In 1867, Parliament established Canadian nation, the Dominion of Canada </a:t>
            </a:r>
          </a:p>
        </p:txBody>
      </p:sp>
    </p:spTree>
    <p:extLst>
      <p:ext uri="{BB962C8B-B14F-4D97-AF65-F5344CB8AC3E}">
        <p14:creationId xmlns:p14="http://schemas.microsoft.com/office/powerpoint/2010/main" val="402759551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3256"/>
          </a:xfrm>
        </p:spPr>
        <p:txBody>
          <a:bodyPr>
            <a:noAutofit/>
          </a:bodyPr>
          <a:lstStyle/>
          <a:p>
            <a:r>
              <a:rPr lang="en-US" dirty="0"/>
              <a:t>Table 22.1: Expansion of the British Electorate</a:t>
            </a:r>
          </a:p>
        </p:txBody>
      </p:sp>
      <p:pic>
        <p:nvPicPr>
          <p:cNvPr id="1026" name="Picture 2" descr="Table 22.1: Expansion of the British Electorat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43529" y="903257"/>
            <a:ext cx="5656943" cy="5051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7349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Autofit/>
          </a:bodyPr>
          <a:lstStyle/>
          <a:p>
            <a:r>
              <a:rPr lang="en-US" dirty="0"/>
              <a:t>Chronology: The National State</a:t>
            </a:r>
          </a:p>
        </p:txBody>
      </p:sp>
      <p:pic>
        <p:nvPicPr>
          <p:cNvPr id="8194" name="Picture 2" descr="Chronology: The National Stat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950029" y="861311"/>
            <a:ext cx="3243943" cy="5135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48167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Autofit/>
          </a:bodyPr>
          <a:lstStyle/>
          <a:p>
            <a:r>
              <a:rPr lang="en-US" sz="2000" b="1" dirty="0"/>
              <a:t>22.5 Emancipation of the Serfs</a:t>
            </a:r>
            <a:r>
              <a:rPr lang="en-US" sz="2000" dirty="0"/>
              <a:t>. On March 3, 1861, Tsar Alexander II, shown here, issued an edict emancipating the Russian serfs. </a:t>
            </a:r>
          </a:p>
        </p:txBody>
      </p:sp>
      <p:pic>
        <p:nvPicPr>
          <p:cNvPr id="9218" name="Picture 2" descr="On March 3, 1861, Tsar Alexander II issued an edict emancipating the Russian serfs. This watercolor by Alexei Kivshenko shows the tsar proclaiming the emancipa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43000" y="1066800"/>
            <a:ext cx="6948209" cy="4958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69553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762001"/>
          </a:xfrm>
        </p:spPr>
        <p:txBody>
          <a:bodyPr>
            <a:noAutofit/>
          </a:bodyPr>
          <a:lstStyle/>
          <a:p>
            <a:r>
              <a:rPr lang="en-US" dirty="0"/>
              <a:t>Map 22.4 Europe in 1871</a:t>
            </a:r>
          </a:p>
        </p:txBody>
      </p:sp>
      <p:pic>
        <p:nvPicPr>
          <p:cNvPr id="10242" name="Picture 2" descr="A map shows Europe in 1871. In Northern Europe were Norway and Sweden  Denmark and Finland. To the east lay the Russian Empire  followed by the Ottoman Empire and Greece to its south  with Crimea lying between the two Empires. To the west of Russia were Germany  and Austria-Hungary as well as the regions of Poland  Moldavia  Wallachia  and Serbia. Western Europe contained Great Britain  which included Ireland  Scotland and England. The regions of Netherlands  Belgium  Luxembourg  and Switzerland had Germany and Austria-Hungary to their east and France to their west. Italy lay to the south of Switzerland. Portugal and Spain were at the extreme southwest of Europe  with France northeast. The map also shows a few northern regions of Africa which are Morocco  Algeria and Tunisia. The following major cities are also shown in the map: London in England  Paris and Marseilles in France  Madrid in Spain  Lisbon in Portugal  Tangier in Morocco  Algiers in Algeria  Tunis in Tunisia  Venice  Rome and Naples in Italy  Buda in Hungary  Vienna and Prague in Austria  Berlin in Germany  Copenhagen in Denmark  Christiania and Stockholm in Norway and Sweden  Helsingfors in Finland  Warsaw in Poland  Saint Petersburg  Moscow and Odessa in Russian Empire  Sevastopol in Crimea  Constantinople in Ottoman Empire  and Athens in Gree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11921" y="762000"/>
            <a:ext cx="6284279" cy="5303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60647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Autofit/>
          </a:bodyPr>
          <a:lstStyle/>
          <a:p>
            <a:r>
              <a:rPr lang="en-US" dirty="0"/>
              <a:t>Map 22.5 Ethnic Groups in the Dual Monarchy, 1867</a:t>
            </a:r>
          </a:p>
        </p:txBody>
      </p:sp>
      <p:pic>
        <p:nvPicPr>
          <p:cNvPr id="11266" name="Picture 2" descr="A map shows the distribution of ethnic groups in Europe in 1867. It also shows the line of distinction between Austria and Hungary. The following regions hosted the German people: Voralberg  Carinthia  Salzburg  Upper Austria  Lower Austria  and Silesia  including the city of Vienna. They were also spread through parts of Hungary and Transylvania  including the cities of Buda and Pest. The Poles were in Galicia. Croats in Croatia-Slovenia  Dalmatia  Bosnia and Herzegovina. The Czechs were found in the regions of Bohemia and Moravia  including the city of Prague. The region that hosted the Serbs had regions of Croats to its west  Hungary to its north and Transylvania to its east. It included the city of Belgrade. The Italians were spread throughout the regions of Tyrol and Istria  and a very small portion of Dalmatia. The region to the east of Slovakia and Galicia hosted little Russians. The Magyars settled down in the region of Hungary  and also spread to the area east of Transylvania. Transylvania hosted Romanians primarily. Slovakia hosted the Slovaks  and the regions of Styria; Carniola and Gorz hosted the Slovenes. The border between Austria and Hungary starts near the coastline  to the south of Herzegovina. It runs parallel to the Coastline  past Dalmatia and crosses the coastline to enter the Adriatic Sea. It covers a few islands and a portion of the Sea and gets back to the land near Gorz and Istria. The Border line coincides with borders of Carniola and Styria. It then travels towards Vienna and further moves along to separate Moravia  Silesia  and Galicia from Slovakia. It finally enters Transylvania and ends the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19200" y="841597"/>
            <a:ext cx="6705600" cy="5174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218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22-4 Industrialization and the Marxist Response</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main ideas of Karl Marx?</a:t>
            </a:r>
          </a:p>
          <a:p>
            <a:r>
              <a:rPr lang="en-US" dirty="0"/>
              <a:t>Marx and Marxism</a:t>
            </a:r>
          </a:p>
          <a:p>
            <a:pPr lvl="1"/>
            <a:r>
              <a:rPr lang="en-US" altLang="en-US" dirty="0"/>
              <a:t>1848: </a:t>
            </a:r>
            <a:r>
              <a:rPr lang="en-US" altLang="en-US" i="1" dirty="0"/>
              <a:t>The Communist Manifesto </a:t>
            </a:r>
            <a:r>
              <a:rPr lang="en-US" altLang="en-US" dirty="0"/>
              <a:t>of Karl Marx and Friedrich Engels marked the beginning of </a:t>
            </a:r>
            <a:r>
              <a:rPr lang="en-US" altLang="en-US" b="1" dirty="0"/>
              <a:t>Marxism</a:t>
            </a:r>
          </a:p>
          <a:p>
            <a:pPr lvl="2"/>
            <a:r>
              <a:rPr lang="en-US" altLang="en-US" dirty="0"/>
              <a:t>Focus on the emerging class struggle between </a:t>
            </a:r>
            <a:r>
              <a:rPr lang="en-US" b="1" dirty="0"/>
              <a:t>proletariat </a:t>
            </a:r>
            <a:r>
              <a:rPr lang="en-US" dirty="0"/>
              <a:t>and bourgeoisie that will lead to a classless society</a:t>
            </a:r>
          </a:p>
          <a:p>
            <a:pPr lvl="1"/>
            <a:r>
              <a:rPr lang="en-US" altLang="en-US" dirty="0"/>
              <a:t>Flight to Britain</a:t>
            </a:r>
          </a:p>
          <a:p>
            <a:pPr lvl="2"/>
            <a:r>
              <a:rPr lang="en-US" altLang="en-US" dirty="0"/>
              <a:t>Continued writing on political economy; active in the International Working Men’s Association </a:t>
            </a:r>
          </a:p>
        </p:txBody>
      </p:sp>
    </p:spTree>
    <p:extLst>
      <p:ext uri="{BB962C8B-B14F-4D97-AF65-F5344CB8AC3E}">
        <p14:creationId xmlns:p14="http://schemas.microsoft.com/office/powerpoint/2010/main" val="3196531105"/>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657600" cy="1905000"/>
          </a:xfrm>
        </p:spPr>
        <p:txBody>
          <a:bodyPr>
            <a:noAutofit/>
          </a:bodyPr>
          <a:lstStyle/>
          <a:p>
            <a:r>
              <a:rPr lang="en-US" sz="2000" b="1" dirty="0"/>
              <a:t>22.6 Karl Marx</a:t>
            </a:r>
            <a:r>
              <a:rPr lang="en-US" sz="2000" dirty="0"/>
              <a:t>. </a:t>
            </a:r>
            <a:br>
              <a:rPr lang="en-US" sz="2000" dirty="0"/>
            </a:br>
            <a:r>
              <a:rPr lang="en-US" sz="2000" dirty="0"/>
              <a:t>Karl Marx was a radical journalist who, with Friedrich Engels, wrote </a:t>
            </a:r>
            <a:r>
              <a:rPr lang="en-US" sz="2000" i="1" dirty="0"/>
              <a:t>The Communist Manifesto</a:t>
            </a:r>
            <a:r>
              <a:rPr lang="en-US" sz="2000" dirty="0"/>
              <a:t>, which proclaimed the ideas of a revolutionary socialism.</a:t>
            </a:r>
          </a:p>
        </p:txBody>
      </p:sp>
      <p:pic>
        <p:nvPicPr>
          <p:cNvPr id="12290" name="Picture 2" descr="Karl Marx was a radical journalist who joined with Friedrich Engels to write  The Communist Manifesto , which proclaimed the ideas of a revolutionary socialism. After the failure of the 1848 revolution in Germany, Marx fled to Britain, where he continued to write and became involved in the work of the first International Working Men’s Associa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191000" y="349852"/>
            <a:ext cx="4493985" cy="568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983045"/>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22-5 Science and Culture in an Age of Realism</a:t>
            </a:r>
            <a:br>
              <a:rPr lang="en-US" dirty="0"/>
            </a:b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did the belief that the world should be viewed realistically manifest itself in science, literature, and art in the second half of the nineteenth century? </a:t>
            </a:r>
          </a:p>
          <a:p>
            <a:r>
              <a:rPr lang="en-US" dirty="0"/>
              <a:t>A new age of science</a:t>
            </a:r>
          </a:p>
          <a:p>
            <a:pPr lvl="1"/>
            <a:r>
              <a:rPr lang="en-US" dirty="0"/>
              <a:t>Louis Pasteur devised germ theory of disease</a:t>
            </a:r>
          </a:p>
          <a:p>
            <a:pPr lvl="1"/>
            <a:r>
              <a:rPr lang="en-US" dirty="0"/>
              <a:t>Robert Koch furthered study of bacteriology with work on bacteria and tuberculosis</a:t>
            </a:r>
          </a:p>
          <a:p>
            <a:pPr lvl="1"/>
            <a:r>
              <a:rPr lang="en-US" dirty="0"/>
              <a:t>Dmitri Mendeleyev created first periodic table of elements</a:t>
            </a:r>
          </a:p>
          <a:p>
            <a:pPr lvl="1"/>
            <a:r>
              <a:rPr lang="en-US" dirty="0"/>
              <a:t>Michael Faraday laid groundwork for use of electricity</a:t>
            </a:r>
          </a:p>
          <a:p>
            <a:pPr lvl="1"/>
            <a:r>
              <a:rPr lang="en-US" altLang="en-US" b="1" dirty="0"/>
              <a:t>Materialism</a:t>
            </a:r>
            <a:r>
              <a:rPr lang="en-US" altLang="en-US" dirty="0"/>
              <a:t> increased</a:t>
            </a:r>
            <a:endParaRPr lang="en-US" altLang="en-US" b="1" dirty="0"/>
          </a:p>
        </p:txBody>
      </p:sp>
    </p:spTree>
    <p:extLst>
      <p:ext uri="{BB962C8B-B14F-4D97-AF65-F5344CB8AC3E}">
        <p14:creationId xmlns:p14="http://schemas.microsoft.com/office/powerpoint/2010/main" val="3768077595"/>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22-5 Science and Culture in an Age of Realism</a:t>
            </a:r>
            <a:br>
              <a:rPr lang="en-US" dirty="0"/>
            </a:br>
            <a:r>
              <a:rPr lang="en-US" dirty="0"/>
              <a:t>(2 of 3)</a:t>
            </a:r>
          </a:p>
        </p:txBody>
      </p:sp>
      <p:sp>
        <p:nvSpPr>
          <p:cNvPr id="3" name="Content Placeholder 2"/>
          <p:cNvSpPr>
            <a:spLocks noGrp="1"/>
          </p:cNvSpPr>
          <p:nvPr>
            <p:ph idx="1"/>
          </p:nvPr>
        </p:nvSpPr>
        <p:spPr/>
        <p:txBody>
          <a:bodyPr>
            <a:normAutofit/>
          </a:bodyPr>
          <a:lstStyle/>
          <a:p>
            <a:r>
              <a:rPr lang="en-US" altLang="en-US" dirty="0"/>
              <a:t>Charles Darwin and the theory of organic evolution</a:t>
            </a:r>
          </a:p>
          <a:p>
            <a:pPr lvl="1"/>
            <a:r>
              <a:rPr lang="en-US" dirty="0"/>
              <a:t>1859: </a:t>
            </a:r>
            <a:r>
              <a:rPr lang="en-US" i="1" dirty="0"/>
              <a:t>On the Origin of Species by Means of Natural Selection</a:t>
            </a:r>
            <a:r>
              <a:rPr lang="en-US" dirty="0"/>
              <a:t> published</a:t>
            </a:r>
            <a:endParaRPr lang="en-US" i="1" dirty="0"/>
          </a:p>
          <a:p>
            <a:pPr lvl="2"/>
            <a:r>
              <a:rPr lang="en-US" dirty="0"/>
              <a:t>Presented principle of </a:t>
            </a:r>
            <a:r>
              <a:rPr lang="en-US" b="1" dirty="0"/>
              <a:t>organic evolution </a:t>
            </a:r>
            <a:r>
              <a:rPr lang="en-US" dirty="0"/>
              <a:t>and process of </a:t>
            </a:r>
            <a:r>
              <a:rPr lang="en-US" b="1" dirty="0"/>
              <a:t>natural selection</a:t>
            </a:r>
          </a:p>
          <a:p>
            <a:pPr lvl="1"/>
            <a:r>
              <a:rPr lang="en-US" dirty="0"/>
              <a:t>1871: </a:t>
            </a:r>
            <a:r>
              <a:rPr lang="en-US" i="1" dirty="0"/>
              <a:t>The Descent of Man</a:t>
            </a:r>
            <a:r>
              <a:rPr lang="en-US" dirty="0"/>
              <a:t> published</a:t>
            </a:r>
            <a:endParaRPr lang="en-US" i="1" dirty="0"/>
          </a:p>
          <a:p>
            <a:pPr lvl="2"/>
            <a:r>
              <a:rPr lang="en-US" dirty="0"/>
              <a:t>Argued for animal origins of human beings</a:t>
            </a:r>
          </a:p>
          <a:p>
            <a:pPr lvl="1"/>
            <a:r>
              <a:rPr lang="en-US" dirty="0"/>
              <a:t>From controversy to acceptance</a:t>
            </a:r>
          </a:p>
          <a:p>
            <a:pPr lvl="2"/>
            <a:r>
              <a:rPr lang="en-US" dirty="0"/>
              <a:t>Attempts to apply Darwin’s ideas to society</a:t>
            </a:r>
          </a:p>
        </p:txBody>
      </p:sp>
    </p:spTree>
    <p:extLst>
      <p:ext uri="{BB962C8B-B14F-4D97-AF65-F5344CB8AC3E}">
        <p14:creationId xmlns:p14="http://schemas.microsoft.com/office/powerpoint/2010/main" val="2360780027"/>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22-5 Science and Culture in an Age of Realism</a:t>
            </a:r>
            <a:br>
              <a:rPr lang="en-US" dirty="0"/>
            </a:br>
            <a:r>
              <a:rPr lang="en-US" dirty="0"/>
              <a:t>(3 of 3)</a:t>
            </a:r>
          </a:p>
        </p:txBody>
      </p:sp>
      <p:sp>
        <p:nvSpPr>
          <p:cNvPr id="3" name="Content Placeholder 2"/>
          <p:cNvSpPr>
            <a:spLocks noGrp="1"/>
          </p:cNvSpPr>
          <p:nvPr>
            <p:ph idx="1"/>
          </p:nvPr>
        </p:nvSpPr>
        <p:spPr/>
        <p:txBody>
          <a:bodyPr>
            <a:normAutofit fontScale="92500"/>
          </a:bodyPr>
          <a:lstStyle/>
          <a:p>
            <a:r>
              <a:rPr lang="en-US" altLang="en-US" sz="2800" b="1" dirty="0"/>
              <a:t>Realism</a:t>
            </a:r>
            <a:r>
              <a:rPr lang="en-US" altLang="en-US" sz="2800" dirty="0"/>
              <a:t> in literature</a:t>
            </a:r>
          </a:p>
          <a:p>
            <a:pPr lvl="1"/>
            <a:r>
              <a:rPr lang="en-US" sz="2600" dirty="0"/>
              <a:t>Deliberate rejection of Romanticism</a:t>
            </a:r>
          </a:p>
          <a:p>
            <a:pPr lvl="2"/>
            <a:r>
              <a:rPr lang="en-US" sz="2400" dirty="0" err="1"/>
              <a:t>Gustave</a:t>
            </a:r>
            <a:r>
              <a:rPr lang="en-US" sz="2400" dirty="0"/>
              <a:t> Flaubert perfected Realist novel in </a:t>
            </a:r>
            <a:r>
              <a:rPr lang="en-US" sz="2400" i="1" dirty="0"/>
              <a:t>Madame Bovary</a:t>
            </a:r>
          </a:p>
          <a:p>
            <a:pPr lvl="2"/>
            <a:r>
              <a:rPr lang="en-US" sz="2400" dirty="0"/>
              <a:t>William Thackeray, </a:t>
            </a:r>
            <a:r>
              <a:rPr lang="en-US" sz="2400" i="1" dirty="0"/>
              <a:t>Vanity Fair: A Novel without a Hero</a:t>
            </a:r>
          </a:p>
          <a:p>
            <a:pPr lvl="2"/>
            <a:r>
              <a:rPr lang="en-US" sz="2400" dirty="0"/>
              <a:t>Charles Dickens’ realistic novels focused on lower and middle classes</a:t>
            </a:r>
            <a:endParaRPr lang="en-US" sz="2400" i="1" dirty="0"/>
          </a:p>
          <a:p>
            <a:r>
              <a:rPr lang="en-US" altLang="en-US" sz="2800" dirty="0"/>
              <a:t>Realism in Art</a:t>
            </a:r>
          </a:p>
          <a:p>
            <a:pPr lvl="1"/>
            <a:r>
              <a:rPr lang="en-US" sz="2600" dirty="0" err="1"/>
              <a:t>Gustave</a:t>
            </a:r>
            <a:r>
              <a:rPr lang="en-US" sz="2600" dirty="0"/>
              <a:t> Courbet, the most famous artist of the Realist school</a:t>
            </a:r>
          </a:p>
          <a:p>
            <a:pPr lvl="2"/>
            <a:r>
              <a:rPr lang="en-US" sz="2400" dirty="0"/>
              <a:t>No subject was too ordinary, too harsh, or too ugly to be of interest</a:t>
            </a:r>
          </a:p>
          <a:p>
            <a:pPr lvl="1"/>
            <a:r>
              <a:rPr lang="en-US" sz="2600" dirty="0" err="1"/>
              <a:t>Jean-François</a:t>
            </a:r>
            <a:r>
              <a:rPr lang="en-US" sz="2600" dirty="0"/>
              <a:t> Millet preoccupied with scenes from rural life</a:t>
            </a:r>
          </a:p>
        </p:txBody>
      </p:sp>
    </p:spTree>
    <p:extLst>
      <p:ext uri="{BB962C8B-B14F-4D97-AF65-F5344CB8AC3E}">
        <p14:creationId xmlns:p14="http://schemas.microsoft.com/office/powerpoint/2010/main" val="237454427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r>
              <a:rPr lang="en-US" sz="2000" b="1" dirty="0"/>
              <a:t>22.7 </a:t>
            </a:r>
            <a:r>
              <a:rPr lang="en-US" sz="2000" b="1" dirty="0" err="1"/>
              <a:t>Gustave</a:t>
            </a:r>
            <a:r>
              <a:rPr lang="en-US" sz="2000" b="1" dirty="0"/>
              <a:t> Courbet, </a:t>
            </a:r>
            <a:r>
              <a:rPr lang="en-US" sz="2000" b="1" i="1" dirty="0"/>
              <a:t>The Stonebreakers</a:t>
            </a:r>
            <a:r>
              <a:rPr lang="en-US" sz="2000" dirty="0"/>
              <a:t>. </a:t>
            </a:r>
            <a:r>
              <a:rPr lang="en-US" sz="2000" dirty="0" err="1"/>
              <a:t>Gustave</a:t>
            </a:r>
            <a:r>
              <a:rPr lang="en-US" sz="2000" dirty="0"/>
              <a:t> Courbet, the most famous of the Realist artists, shows road builders in tattered clothing engrossed in their dreary work.</a:t>
            </a:r>
          </a:p>
        </p:txBody>
      </p:sp>
      <p:pic>
        <p:nvPicPr>
          <p:cNvPr id="13314" name="Picture 2" descr="Realism, largely developed by French painters, aimed at a lifelike portrayal of the daily activities of ordinary people. Gustave Courbet was the most famous of the Realist artists. As is evident in  The Stonebreakers , he sought to portray things as they really appear. He shows an old road builder and his young assistant in their tattered clothes, engrossed in their dreary work of breaking stones to construct a road. The use of browns and grays helps communicate the drudgery of their task."/>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85800" y="1284727"/>
            <a:ext cx="7811759" cy="4658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973227"/>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22 Summary</a:t>
            </a:r>
          </a:p>
        </p:txBody>
      </p:sp>
      <p:sp>
        <p:nvSpPr>
          <p:cNvPr id="3" name="Content Placeholder 2"/>
          <p:cNvSpPr>
            <a:spLocks noGrp="1"/>
          </p:cNvSpPr>
          <p:nvPr>
            <p:ph idx="1"/>
          </p:nvPr>
        </p:nvSpPr>
        <p:spPr/>
        <p:txBody>
          <a:bodyPr>
            <a:normAutofit fontScale="92500" lnSpcReduction="10000"/>
          </a:bodyPr>
          <a:lstStyle/>
          <a:p>
            <a:r>
              <a:rPr lang="en-US" sz="2800" dirty="0"/>
              <a:t>The national state became the focus of people’s loyalty between 1850 and 1871, and the nations of Europe spent their energies in achieving unification or reform. </a:t>
            </a:r>
          </a:p>
          <a:p>
            <a:r>
              <a:rPr lang="en-US" sz="2800" dirty="0"/>
              <a:t>Unification to achieve a national state preoccupied leaders in Italy and Germany, with national unity achieved in 1870 and 1871, respectively.</a:t>
            </a:r>
          </a:p>
          <a:p>
            <a:r>
              <a:rPr lang="en-US" sz="2800" dirty="0"/>
              <a:t>Reform characterized developments in other Western states, which had to contend with political nationalism. </a:t>
            </a:r>
          </a:p>
          <a:p>
            <a:r>
              <a:rPr lang="en-US" sz="2800" dirty="0"/>
              <a:t> The emergence of Marxian socialism and new advances in science, including the laws of thermodynamics and Darwin’s theory of evolution, also characterized the period between 1850 and 1871. </a:t>
            </a:r>
          </a:p>
        </p:txBody>
      </p:sp>
    </p:spTree>
    <p:extLst>
      <p:ext uri="{BB962C8B-B14F-4D97-AF65-F5344CB8AC3E}">
        <p14:creationId xmlns:p14="http://schemas.microsoft.com/office/powerpoint/2010/main" val="3327720028"/>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22 Timeline</a:t>
            </a:r>
          </a:p>
        </p:txBody>
      </p:sp>
      <p:pic>
        <p:nvPicPr>
          <p:cNvPr id="14338"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9357" y="1944915"/>
            <a:ext cx="8025286" cy="2968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73261"/>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22647</TotalTime>
  <Words>1476</Words>
  <Application>Microsoft Office PowerPoint</Application>
  <PresentationFormat>On-screen Show (4:3)</PresentationFormat>
  <Paragraphs>176</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22 Outline</vt:lpstr>
      <vt:lpstr>22-1 The France of Napoleon III (1 of 2)</vt:lpstr>
      <vt:lpstr>22-1 The France of Napoleon III (2 of 2)</vt:lpstr>
      <vt:lpstr>22.2 Emperor Napoleon III. Louis Napoleon of France took the title of Napoleon III in 1852 and created an authoritarian monarchy until opposition forced him to liberalize. </vt:lpstr>
      <vt:lpstr>Map 22.1 The Crimean War</vt:lpstr>
      <vt:lpstr>22-2 National Unification: Italy and Germany (1 of 3)</vt:lpstr>
      <vt:lpstr>22-2 National Unification: Italy and Germany (2 of 3)</vt:lpstr>
      <vt:lpstr>22-2 National Unification: Italy and German  (3 of 3)</vt:lpstr>
      <vt:lpstr>Chronology: The Unification of Italy</vt:lpstr>
      <vt:lpstr>Chronology: The Unification of Germany</vt:lpstr>
      <vt:lpstr>22.4 Garibaldi. An important figure in the cause of Italian unification was Giuseppe Garibaldi, a determined patriot. He is shown here in an 1860 photograph by French photographer Gustave Le Gray.</vt:lpstr>
      <vt:lpstr>Map 22.2 The Unification of Italy</vt:lpstr>
      <vt:lpstr>Map 22.3 The Unification of Germany</vt:lpstr>
      <vt:lpstr>22-3 Nation Building and Reform: The National State in Midcentury (1 of 5)</vt:lpstr>
      <vt:lpstr>22-3 Nation Building and Reform: The National State in Midcentury (2 of 5)</vt:lpstr>
      <vt:lpstr>22-3 Nation Building and Reform: The National State in Midcentury (3 of 5)</vt:lpstr>
      <vt:lpstr>22-3 Nation Building and Reform: The National State in Midcentury (4 of 5)</vt:lpstr>
      <vt:lpstr>22-3 Nation Building and Reform: The National State in Midcentury (5 of 5)</vt:lpstr>
      <vt:lpstr>Table 22.1: Expansion of the British Electorate</vt:lpstr>
      <vt:lpstr>Chronology: The National State</vt:lpstr>
      <vt:lpstr>22.5 Emancipation of the Serfs. On March 3, 1861, Tsar Alexander II, shown here, issued an edict emancipating the Russian serfs. </vt:lpstr>
      <vt:lpstr>Map 22.4 Europe in 1871</vt:lpstr>
      <vt:lpstr>Map 22.5 Ethnic Groups in the Dual Monarchy, 1867</vt:lpstr>
      <vt:lpstr>22-4 Industrialization and the Marxist Response</vt:lpstr>
      <vt:lpstr>22.6 Karl Marx.  Karl Marx was a radical journalist who, with Friedrich Engels, wrote The Communist Manifesto, which proclaimed the ideas of a revolutionary socialism.</vt:lpstr>
      <vt:lpstr>22-5 Science and Culture in an Age of Realism (1 of 3)</vt:lpstr>
      <vt:lpstr>22-5 Science and Culture in an Age of Realism (2 of 3)</vt:lpstr>
      <vt:lpstr>22-5 Science and Culture in an Age of Realism (3 of 3)</vt:lpstr>
      <vt:lpstr>22.7 Gustave Courbet, The Stonebreakers. Gustave Courbet, the most famous of the Realist artists, shows road builders in tattered clothing engrossed in their dreary work.</vt:lpstr>
      <vt:lpstr>Chapter 22 Summary</vt:lpstr>
      <vt:lpstr>Chapter 22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459</cp:revision>
  <dcterms:created xsi:type="dcterms:W3CDTF">2015-10-15T14:46:28Z</dcterms:created>
  <dcterms:modified xsi:type="dcterms:W3CDTF">2019-02-07T23:37:42Z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