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9"/>
  </p:notesMasterIdLst>
  <p:handoutMasterIdLst>
    <p:handoutMasterId r:id="rId30"/>
  </p:handoutMasterIdLst>
  <p:sldIdLst>
    <p:sldId id="295" r:id="rId2"/>
    <p:sldId id="297" r:id="rId3"/>
    <p:sldId id="389" r:id="rId4"/>
    <p:sldId id="390" r:id="rId5"/>
    <p:sldId id="391" r:id="rId6"/>
    <p:sldId id="392" r:id="rId7"/>
    <p:sldId id="413" r:id="rId8"/>
    <p:sldId id="414" r:id="rId9"/>
    <p:sldId id="415" r:id="rId10"/>
    <p:sldId id="395" r:id="rId11"/>
    <p:sldId id="396" r:id="rId12"/>
    <p:sldId id="397" r:id="rId13"/>
    <p:sldId id="398" r:id="rId14"/>
    <p:sldId id="399" r:id="rId15"/>
    <p:sldId id="416" r:id="rId16"/>
    <p:sldId id="401" r:id="rId17"/>
    <p:sldId id="402" r:id="rId18"/>
    <p:sldId id="403" r:id="rId19"/>
    <p:sldId id="404" r:id="rId20"/>
    <p:sldId id="405" r:id="rId21"/>
    <p:sldId id="406" r:id="rId22"/>
    <p:sldId id="417" r:id="rId23"/>
    <p:sldId id="408" r:id="rId24"/>
    <p:sldId id="409" r:id="rId25"/>
    <p:sldId id="418" r:id="rId26"/>
    <p:sldId id="411" r:id="rId27"/>
    <p:sldId id="412" r:id="rId28"/>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C62D4CAB-0F3B-4605-B0F3-E7AD1B26E777}"/>
    <pc:docChg chg="undo custSel addSld delSld modSld">
      <pc:chgData name="Lanza, Philip" userId="8b140b07-5c4b-4f38-b244-971bee86ad89" providerId="ADAL" clId="{C62D4CAB-0F3B-4605-B0F3-E7AD1B26E777}" dt="2019-02-07T23:27:50.915" v="42" actId="2696"/>
      <pc:docMkLst>
        <pc:docMk/>
      </pc:docMkLst>
      <pc:sldChg chg="del">
        <pc:chgData name="Lanza, Philip" userId="8b140b07-5c4b-4f38-b244-971bee86ad89" providerId="ADAL" clId="{C62D4CAB-0F3B-4605-B0F3-E7AD1B26E777}" dt="2019-02-07T23:24:36.787" v="4" actId="2696"/>
        <pc:sldMkLst>
          <pc:docMk/>
          <pc:sldMk cId="2655796651" sldId="388"/>
        </pc:sldMkLst>
      </pc:sldChg>
      <pc:sldChg chg="del">
        <pc:chgData name="Lanza, Philip" userId="8b140b07-5c4b-4f38-b244-971bee86ad89" providerId="ADAL" clId="{C62D4CAB-0F3B-4605-B0F3-E7AD1B26E777}" dt="2019-02-07T23:24:49.462" v="6" actId="2696"/>
        <pc:sldMkLst>
          <pc:docMk/>
          <pc:sldMk cId="2310647779" sldId="393"/>
        </pc:sldMkLst>
      </pc:sldChg>
      <pc:sldChg chg="del">
        <pc:chgData name="Lanza, Philip" userId="8b140b07-5c4b-4f38-b244-971bee86ad89" providerId="ADAL" clId="{C62D4CAB-0F3B-4605-B0F3-E7AD1B26E777}" dt="2019-02-07T23:25:04.537" v="8" actId="2696"/>
        <pc:sldMkLst>
          <pc:docMk/>
          <pc:sldMk cId="3136001344" sldId="394"/>
        </pc:sldMkLst>
      </pc:sldChg>
      <pc:sldChg chg="modSp">
        <pc:chgData name="Lanza, Philip" userId="8b140b07-5c4b-4f38-b244-971bee86ad89" providerId="ADAL" clId="{C62D4CAB-0F3B-4605-B0F3-E7AD1B26E777}" dt="2019-02-07T23:25:30.866" v="16" actId="1038"/>
        <pc:sldMkLst>
          <pc:docMk/>
          <pc:sldMk cId="3179396495" sldId="395"/>
        </pc:sldMkLst>
        <pc:spChg chg="mod">
          <ac:chgData name="Lanza, Philip" userId="8b140b07-5c4b-4f38-b244-971bee86ad89" providerId="ADAL" clId="{C62D4CAB-0F3B-4605-B0F3-E7AD1B26E777}" dt="2019-02-07T23:25:22.593" v="12" actId="14100"/>
          <ac:spMkLst>
            <pc:docMk/>
            <pc:sldMk cId="3179396495" sldId="395"/>
            <ac:spMk id="2" creationId="{00000000-0000-0000-0000-000000000000}"/>
          </ac:spMkLst>
        </pc:spChg>
        <pc:picChg chg="mod">
          <ac:chgData name="Lanza, Philip" userId="8b140b07-5c4b-4f38-b244-971bee86ad89" providerId="ADAL" clId="{C62D4CAB-0F3B-4605-B0F3-E7AD1B26E777}" dt="2019-02-07T23:25:30.866" v="16" actId="1038"/>
          <ac:picMkLst>
            <pc:docMk/>
            <pc:sldMk cId="3179396495" sldId="395"/>
            <ac:picMk id="4098" creationId="{00000000-0000-0000-0000-000000000000}"/>
          </ac:picMkLst>
        </pc:picChg>
      </pc:sldChg>
      <pc:sldChg chg="modSp">
        <pc:chgData name="Lanza, Philip" userId="8b140b07-5c4b-4f38-b244-971bee86ad89" providerId="ADAL" clId="{C62D4CAB-0F3B-4605-B0F3-E7AD1B26E777}" dt="2019-02-07T23:25:53.678" v="21" actId="14100"/>
        <pc:sldMkLst>
          <pc:docMk/>
          <pc:sldMk cId="1619731708" sldId="396"/>
        </pc:sldMkLst>
        <pc:spChg chg="mod">
          <ac:chgData name="Lanza, Philip" userId="8b140b07-5c4b-4f38-b244-971bee86ad89" providerId="ADAL" clId="{C62D4CAB-0F3B-4605-B0F3-E7AD1B26E777}" dt="2019-02-07T23:25:49.766" v="20" actId="14100"/>
          <ac:spMkLst>
            <pc:docMk/>
            <pc:sldMk cId="1619731708" sldId="396"/>
            <ac:spMk id="2" creationId="{00000000-0000-0000-0000-000000000000}"/>
          </ac:spMkLst>
        </pc:spChg>
        <pc:picChg chg="mod">
          <ac:chgData name="Lanza, Philip" userId="8b140b07-5c4b-4f38-b244-971bee86ad89" providerId="ADAL" clId="{C62D4CAB-0F3B-4605-B0F3-E7AD1B26E777}" dt="2019-02-07T23:25:53.678" v="21" actId="14100"/>
          <ac:picMkLst>
            <pc:docMk/>
            <pc:sldMk cId="1619731708" sldId="396"/>
            <ac:picMk id="5122" creationId="{00000000-0000-0000-0000-000000000000}"/>
          </ac:picMkLst>
        </pc:picChg>
      </pc:sldChg>
      <pc:sldChg chg="modSp">
        <pc:chgData name="Lanza, Philip" userId="8b140b07-5c4b-4f38-b244-971bee86ad89" providerId="ADAL" clId="{C62D4CAB-0F3B-4605-B0F3-E7AD1B26E777}" dt="2019-02-07T23:26:21.121" v="28" actId="1037"/>
        <pc:sldMkLst>
          <pc:docMk/>
          <pc:sldMk cId="3109423475" sldId="397"/>
        </pc:sldMkLst>
        <pc:spChg chg="mod">
          <ac:chgData name="Lanza, Philip" userId="8b140b07-5c4b-4f38-b244-971bee86ad89" providerId="ADAL" clId="{C62D4CAB-0F3B-4605-B0F3-E7AD1B26E777}" dt="2019-02-07T23:26:07.636" v="23" actId="14100"/>
          <ac:spMkLst>
            <pc:docMk/>
            <pc:sldMk cId="3109423475" sldId="397"/>
            <ac:spMk id="2" creationId="{00000000-0000-0000-0000-000000000000}"/>
          </ac:spMkLst>
        </pc:spChg>
        <pc:picChg chg="mod">
          <ac:chgData name="Lanza, Philip" userId="8b140b07-5c4b-4f38-b244-971bee86ad89" providerId="ADAL" clId="{C62D4CAB-0F3B-4605-B0F3-E7AD1B26E777}" dt="2019-02-07T23:26:21.121" v="28" actId="1037"/>
          <ac:picMkLst>
            <pc:docMk/>
            <pc:sldMk cId="3109423475" sldId="397"/>
            <ac:picMk id="6146" creationId="{00000000-0000-0000-0000-000000000000}"/>
          </ac:picMkLst>
        </pc:picChg>
      </pc:sldChg>
      <pc:sldChg chg="modSp">
        <pc:chgData name="Lanza, Philip" userId="8b140b07-5c4b-4f38-b244-971bee86ad89" providerId="ADAL" clId="{C62D4CAB-0F3B-4605-B0F3-E7AD1B26E777}" dt="2019-02-07T23:24:33.708" v="1" actId="27636"/>
        <pc:sldMkLst>
          <pc:docMk/>
          <pc:sldMk cId="1679550960" sldId="398"/>
        </pc:sldMkLst>
        <pc:spChg chg="mod">
          <ac:chgData name="Lanza, Philip" userId="8b140b07-5c4b-4f38-b244-971bee86ad89" providerId="ADAL" clId="{C62D4CAB-0F3B-4605-B0F3-E7AD1B26E777}" dt="2019-02-07T23:24:33.708" v="1" actId="27636"/>
          <ac:spMkLst>
            <pc:docMk/>
            <pc:sldMk cId="1679550960" sldId="398"/>
            <ac:spMk id="3" creationId="{00000000-0000-0000-0000-000000000000}"/>
          </ac:spMkLst>
        </pc:spChg>
      </pc:sldChg>
      <pc:sldChg chg="del">
        <pc:chgData name="Lanza, Philip" userId="8b140b07-5c4b-4f38-b244-971bee86ad89" providerId="ADAL" clId="{C62D4CAB-0F3B-4605-B0F3-E7AD1B26E777}" dt="2019-02-07T23:26:39.642" v="30" actId="2696"/>
        <pc:sldMkLst>
          <pc:docMk/>
          <pc:sldMk cId="3947243764" sldId="400"/>
        </pc:sldMkLst>
      </pc:sldChg>
      <pc:sldChg chg="modSp">
        <pc:chgData name="Lanza, Philip" userId="8b140b07-5c4b-4f38-b244-971bee86ad89" providerId="ADAL" clId="{C62D4CAB-0F3B-4605-B0F3-E7AD1B26E777}" dt="2019-02-07T23:27:02.494" v="35" actId="1037"/>
        <pc:sldMkLst>
          <pc:docMk/>
          <pc:sldMk cId="1998884363" sldId="401"/>
        </pc:sldMkLst>
        <pc:spChg chg="mod">
          <ac:chgData name="Lanza, Philip" userId="8b140b07-5c4b-4f38-b244-971bee86ad89" providerId="ADAL" clId="{C62D4CAB-0F3B-4605-B0F3-E7AD1B26E777}" dt="2019-02-07T23:26:52.262" v="32" actId="14100"/>
          <ac:spMkLst>
            <pc:docMk/>
            <pc:sldMk cId="1998884363" sldId="401"/>
            <ac:spMk id="2" creationId="{00000000-0000-0000-0000-000000000000}"/>
          </ac:spMkLst>
        </pc:spChg>
        <pc:picChg chg="mod">
          <ac:chgData name="Lanza, Philip" userId="8b140b07-5c4b-4f38-b244-971bee86ad89" providerId="ADAL" clId="{C62D4CAB-0F3B-4605-B0F3-E7AD1B26E777}" dt="2019-02-07T23:27:02.494" v="35" actId="1037"/>
          <ac:picMkLst>
            <pc:docMk/>
            <pc:sldMk cId="1998884363" sldId="401"/>
            <ac:picMk id="8194" creationId="{00000000-0000-0000-0000-000000000000}"/>
          </ac:picMkLst>
        </pc:picChg>
      </pc:sldChg>
      <pc:sldChg chg="modSp">
        <pc:chgData name="Lanza, Philip" userId="8b140b07-5c4b-4f38-b244-971bee86ad89" providerId="ADAL" clId="{C62D4CAB-0F3B-4605-B0F3-E7AD1B26E777}" dt="2019-02-07T23:27:22.929" v="38" actId="14100"/>
        <pc:sldMkLst>
          <pc:docMk/>
          <pc:sldMk cId="2077500229" sldId="406"/>
        </pc:sldMkLst>
        <pc:spChg chg="mod">
          <ac:chgData name="Lanza, Philip" userId="8b140b07-5c4b-4f38-b244-971bee86ad89" providerId="ADAL" clId="{C62D4CAB-0F3B-4605-B0F3-E7AD1B26E777}" dt="2019-02-07T23:27:17.678" v="37" actId="14100"/>
          <ac:spMkLst>
            <pc:docMk/>
            <pc:sldMk cId="2077500229" sldId="406"/>
            <ac:spMk id="2" creationId="{00000000-0000-0000-0000-000000000000}"/>
          </ac:spMkLst>
        </pc:spChg>
        <pc:picChg chg="mod">
          <ac:chgData name="Lanza, Philip" userId="8b140b07-5c4b-4f38-b244-971bee86ad89" providerId="ADAL" clId="{C62D4CAB-0F3B-4605-B0F3-E7AD1B26E777}" dt="2019-02-07T23:27:22.929" v="38" actId="14100"/>
          <ac:picMkLst>
            <pc:docMk/>
            <pc:sldMk cId="2077500229" sldId="406"/>
            <ac:picMk id="9218" creationId="{00000000-0000-0000-0000-000000000000}"/>
          </ac:picMkLst>
        </pc:picChg>
      </pc:sldChg>
      <pc:sldChg chg="del">
        <pc:chgData name="Lanza, Philip" userId="8b140b07-5c4b-4f38-b244-971bee86ad89" providerId="ADAL" clId="{C62D4CAB-0F3B-4605-B0F3-E7AD1B26E777}" dt="2019-02-07T23:27:39.420" v="40" actId="2696"/>
        <pc:sldMkLst>
          <pc:docMk/>
          <pc:sldMk cId="1609809850" sldId="407"/>
        </pc:sldMkLst>
      </pc:sldChg>
      <pc:sldChg chg="modSp">
        <pc:chgData name="Lanza, Philip" userId="8b140b07-5c4b-4f38-b244-971bee86ad89" providerId="ADAL" clId="{C62D4CAB-0F3B-4605-B0F3-E7AD1B26E777}" dt="2019-02-07T23:24:33.739" v="2" actId="27636"/>
        <pc:sldMkLst>
          <pc:docMk/>
          <pc:sldMk cId="2493844535" sldId="409"/>
        </pc:sldMkLst>
        <pc:spChg chg="mod">
          <ac:chgData name="Lanza, Philip" userId="8b140b07-5c4b-4f38-b244-971bee86ad89" providerId="ADAL" clId="{C62D4CAB-0F3B-4605-B0F3-E7AD1B26E777}" dt="2019-02-07T23:24:33.739" v="2" actId="27636"/>
          <ac:spMkLst>
            <pc:docMk/>
            <pc:sldMk cId="2493844535" sldId="409"/>
            <ac:spMk id="3" creationId="{00000000-0000-0000-0000-000000000000}"/>
          </ac:spMkLst>
        </pc:spChg>
      </pc:sldChg>
      <pc:sldChg chg="del">
        <pc:chgData name="Lanza, Philip" userId="8b140b07-5c4b-4f38-b244-971bee86ad89" providerId="ADAL" clId="{C62D4CAB-0F3B-4605-B0F3-E7AD1B26E777}" dt="2019-02-07T23:27:50.915" v="42" actId="2696"/>
        <pc:sldMkLst>
          <pc:docMk/>
          <pc:sldMk cId="1400849001" sldId="410"/>
        </pc:sldMkLst>
      </pc:sldChg>
      <pc:sldChg chg="modSp">
        <pc:chgData name="Lanza, Philip" userId="8b140b07-5c4b-4f38-b244-971bee86ad89" providerId="ADAL" clId="{C62D4CAB-0F3B-4605-B0F3-E7AD1B26E777}" dt="2019-02-07T23:24:33.755" v="3" actId="27636"/>
        <pc:sldMkLst>
          <pc:docMk/>
          <pc:sldMk cId="1758030112" sldId="411"/>
        </pc:sldMkLst>
        <pc:spChg chg="mod">
          <ac:chgData name="Lanza, Philip" userId="8b140b07-5c4b-4f38-b244-971bee86ad89" providerId="ADAL" clId="{C62D4CAB-0F3B-4605-B0F3-E7AD1B26E777}" dt="2019-02-07T23:24:33.755" v="3" actId="27636"/>
          <ac:spMkLst>
            <pc:docMk/>
            <pc:sldMk cId="1758030112" sldId="411"/>
            <ac:spMk id="3" creationId="{00000000-0000-0000-0000-000000000000}"/>
          </ac:spMkLst>
        </pc:spChg>
      </pc:sldChg>
      <pc:sldChg chg="add">
        <pc:chgData name="Lanza, Philip" userId="8b140b07-5c4b-4f38-b244-971bee86ad89" providerId="ADAL" clId="{C62D4CAB-0F3B-4605-B0F3-E7AD1B26E777}" dt="2019-02-07T23:24:33.614" v="0"/>
        <pc:sldMkLst>
          <pc:docMk/>
          <pc:sldMk cId="2302561511" sldId="413"/>
        </pc:sldMkLst>
      </pc:sldChg>
      <pc:sldChg chg="add">
        <pc:chgData name="Lanza, Philip" userId="8b140b07-5c4b-4f38-b244-971bee86ad89" providerId="ADAL" clId="{C62D4CAB-0F3B-4605-B0F3-E7AD1B26E777}" dt="2019-02-07T23:24:46.332" v="5"/>
        <pc:sldMkLst>
          <pc:docMk/>
          <pc:sldMk cId="1676649128" sldId="414"/>
        </pc:sldMkLst>
      </pc:sldChg>
      <pc:sldChg chg="add">
        <pc:chgData name="Lanza, Philip" userId="8b140b07-5c4b-4f38-b244-971bee86ad89" providerId="ADAL" clId="{C62D4CAB-0F3B-4605-B0F3-E7AD1B26E777}" dt="2019-02-07T23:25:01.089" v="7"/>
        <pc:sldMkLst>
          <pc:docMk/>
          <pc:sldMk cId="237109509" sldId="415"/>
        </pc:sldMkLst>
      </pc:sldChg>
      <pc:sldChg chg="add">
        <pc:chgData name="Lanza, Philip" userId="8b140b07-5c4b-4f38-b244-971bee86ad89" providerId="ADAL" clId="{C62D4CAB-0F3B-4605-B0F3-E7AD1B26E777}" dt="2019-02-07T23:26:35.813" v="29"/>
        <pc:sldMkLst>
          <pc:docMk/>
          <pc:sldMk cId="4062979897" sldId="416"/>
        </pc:sldMkLst>
      </pc:sldChg>
      <pc:sldChg chg="add">
        <pc:chgData name="Lanza, Philip" userId="8b140b07-5c4b-4f38-b244-971bee86ad89" providerId="ADAL" clId="{C62D4CAB-0F3B-4605-B0F3-E7AD1B26E777}" dt="2019-02-07T23:27:34.778" v="39"/>
        <pc:sldMkLst>
          <pc:docMk/>
          <pc:sldMk cId="2415753820" sldId="417"/>
        </pc:sldMkLst>
      </pc:sldChg>
      <pc:sldChg chg="add">
        <pc:chgData name="Lanza, Philip" userId="8b140b07-5c4b-4f38-b244-971bee86ad89" providerId="ADAL" clId="{C62D4CAB-0F3B-4605-B0F3-E7AD1B26E777}" dt="2019-02-07T23:27:48.459" v="41"/>
        <pc:sldMkLst>
          <pc:docMk/>
          <pc:sldMk cId="701275560" sldId="41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21</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Reaction, Revolution, and Romanticism, 1815–1850</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21 Outline</a:t>
            </a:r>
          </a:p>
        </p:txBody>
      </p:sp>
      <p:sp>
        <p:nvSpPr>
          <p:cNvPr id="3" name="Content Placeholder 2"/>
          <p:cNvSpPr>
            <a:spLocks noGrp="1"/>
          </p:cNvSpPr>
          <p:nvPr>
            <p:ph idx="1"/>
          </p:nvPr>
        </p:nvSpPr>
        <p:spPr>
          <a:xfrm>
            <a:off x="228600" y="1066800"/>
            <a:ext cx="7315200" cy="5029200"/>
          </a:xfrm>
        </p:spPr>
        <p:txBody>
          <a:bodyPr>
            <a:normAutofit/>
          </a:bodyPr>
          <a:lstStyle/>
          <a:p>
            <a:pPr marL="0" indent="0">
              <a:spcBef>
                <a:spcPts val="1200"/>
              </a:spcBef>
              <a:spcAft>
                <a:spcPts val="600"/>
              </a:spcAft>
              <a:buNone/>
            </a:pPr>
            <a:r>
              <a:rPr lang="en-US" dirty="0"/>
              <a:t>21-1 The Conservative Order, 1815</a:t>
            </a:r>
            <a:r>
              <a:rPr lang="en-US" dirty="0">
                <a:latin typeface="Calibri" panose="020F0502020204030204" pitchFamily="34" charset="0"/>
                <a:cs typeface="Calibri" panose="020F0502020204030204" pitchFamily="34" charset="0"/>
              </a:rPr>
              <a:t>–</a:t>
            </a:r>
            <a:r>
              <a:rPr lang="en-US" dirty="0"/>
              <a:t>1850</a:t>
            </a:r>
          </a:p>
          <a:p>
            <a:pPr marL="0" indent="0">
              <a:spcBef>
                <a:spcPts val="1200"/>
              </a:spcBef>
              <a:spcAft>
                <a:spcPts val="600"/>
              </a:spcAft>
              <a:buNone/>
            </a:pPr>
            <a:r>
              <a:rPr lang="en-US" dirty="0"/>
              <a:t>21-2 The Ideologies of Change</a:t>
            </a:r>
          </a:p>
          <a:p>
            <a:pPr marL="0" indent="0">
              <a:spcBef>
                <a:spcPts val="1200"/>
              </a:spcBef>
              <a:spcAft>
                <a:spcPts val="600"/>
              </a:spcAft>
              <a:buNone/>
            </a:pPr>
            <a:r>
              <a:rPr lang="en-US" dirty="0"/>
              <a:t>21-3 Revolution and Reform, 1830</a:t>
            </a:r>
            <a:r>
              <a:rPr lang="en-US" dirty="0">
                <a:latin typeface="Calibri" panose="020F0502020204030204" pitchFamily="34" charset="0"/>
                <a:cs typeface="Calibri" panose="020F0502020204030204" pitchFamily="34" charset="0"/>
              </a:rPr>
              <a:t>–</a:t>
            </a:r>
            <a:r>
              <a:rPr lang="en-US" dirty="0"/>
              <a:t>1850</a:t>
            </a:r>
          </a:p>
          <a:p>
            <a:pPr marL="914400" indent="-914400">
              <a:spcBef>
                <a:spcPts val="1200"/>
              </a:spcBef>
              <a:spcAft>
                <a:spcPts val="600"/>
              </a:spcAft>
              <a:buNone/>
            </a:pPr>
            <a:r>
              <a:rPr lang="en-US" dirty="0"/>
              <a:t>21-4 Culture in an Age of Reaction and Revolution: The Mood of Romanticism</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21-1 The Conservative Order, 1815</a:t>
            </a:r>
            <a:r>
              <a:rPr lang="en-US" dirty="0">
                <a:latin typeface="Calibri" panose="020F0502020204030204" pitchFamily="34" charset="0"/>
                <a:cs typeface="Calibri" panose="020F0502020204030204" pitchFamily="34" charset="0"/>
              </a:rPr>
              <a:t>–</a:t>
            </a:r>
            <a:r>
              <a:rPr lang="en-US" dirty="0"/>
              <a:t>1830</a:t>
            </a:r>
            <a:br>
              <a:rPr lang="en-US" dirty="0"/>
            </a:br>
            <a:r>
              <a:rPr lang="en-US" dirty="0"/>
              <a:t>(1 of 4)</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goals of the Congress of Vienna and the Concert of Europe, and how successful were they in achieving those goals? </a:t>
            </a:r>
          </a:p>
          <a:p>
            <a:pPr marL="57150"/>
            <a:r>
              <a:rPr lang="en-US" sz="2800" dirty="0"/>
              <a:t>The Congress of Vienna</a:t>
            </a:r>
          </a:p>
          <a:p>
            <a:pPr marL="514350" lvl="1"/>
            <a:r>
              <a:rPr lang="en-US" sz="2600" dirty="0"/>
              <a:t>Leadership: </a:t>
            </a:r>
            <a:r>
              <a:rPr lang="en-US" sz="2600" dirty="0" err="1"/>
              <a:t>Klemens</a:t>
            </a:r>
            <a:r>
              <a:rPr lang="en-US" sz="2600" dirty="0"/>
              <a:t> von Metternich</a:t>
            </a:r>
          </a:p>
          <a:p>
            <a:pPr marL="914400" lvl="2"/>
            <a:r>
              <a:rPr lang="en-US" sz="2400" b="1" dirty="0"/>
              <a:t>Principle of legitimacy</a:t>
            </a:r>
            <a:r>
              <a:rPr lang="en-US" sz="2400" dirty="0"/>
              <a:t> </a:t>
            </a:r>
            <a:r>
              <a:rPr lang="en-US" sz="2400" dirty="0">
                <a:latin typeface="Calibri" panose="020F0502020204030204" pitchFamily="34" charset="0"/>
                <a:cs typeface="Calibri" panose="020F0502020204030204" pitchFamily="34" charset="0"/>
              </a:rPr>
              <a:t>–</a:t>
            </a:r>
            <a:r>
              <a:rPr lang="en-US" sz="2400" dirty="0"/>
              <a:t> legitimate monarchs to preserve traditional institutions</a:t>
            </a:r>
            <a:endParaRPr lang="en-US" sz="2400" b="1" dirty="0"/>
          </a:p>
          <a:p>
            <a:pPr marL="514350" lvl="1"/>
            <a:r>
              <a:rPr lang="en-US" sz="2600" b="1" dirty="0"/>
              <a:t>Balance of power</a:t>
            </a:r>
            <a:r>
              <a:rPr lang="en-US" sz="2600" dirty="0"/>
              <a:t> – no single country able to dominate Europe</a:t>
            </a:r>
            <a:endParaRPr lang="en-US" altLang="en-US" sz="2600" b="1" dirty="0"/>
          </a:p>
        </p:txBody>
      </p:sp>
    </p:spTree>
    <p:extLst>
      <p:ext uri="{BB962C8B-B14F-4D97-AF65-F5344CB8AC3E}">
        <p14:creationId xmlns:p14="http://schemas.microsoft.com/office/powerpoint/2010/main" val="193124267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21-1 The Conservative Order, 1815</a:t>
            </a:r>
            <a:r>
              <a:rPr lang="en-US" dirty="0">
                <a:latin typeface="Calibri" panose="020F0502020204030204" pitchFamily="34" charset="0"/>
                <a:cs typeface="Calibri" panose="020F0502020204030204" pitchFamily="34" charset="0"/>
              </a:rPr>
              <a:t>–</a:t>
            </a:r>
            <a:r>
              <a:rPr lang="en-US" dirty="0"/>
              <a:t>1830</a:t>
            </a:r>
            <a:br>
              <a:rPr lang="en-US" dirty="0"/>
            </a:br>
            <a:r>
              <a:rPr lang="en-US" dirty="0"/>
              <a:t>(2 of 4)</a:t>
            </a:r>
          </a:p>
        </p:txBody>
      </p:sp>
      <p:sp>
        <p:nvSpPr>
          <p:cNvPr id="3" name="Content Placeholder 2"/>
          <p:cNvSpPr>
            <a:spLocks noGrp="1"/>
          </p:cNvSpPr>
          <p:nvPr>
            <p:ph idx="1"/>
          </p:nvPr>
        </p:nvSpPr>
        <p:spPr/>
        <p:txBody>
          <a:bodyPr>
            <a:normAutofit/>
          </a:bodyPr>
          <a:lstStyle/>
          <a:p>
            <a:r>
              <a:rPr lang="en-US" altLang="en-US" dirty="0"/>
              <a:t>Conservative domination</a:t>
            </a:r>
          </a:p>
          <a:p>
            <a:pPr lvl="1"/>
            <a:r>
              <a:rPr lang="en-US" b="1" dirty="0"/>
              <a:t>Ideology</a:t>
            </a:r>
            <a:r>
              <a:rPr lang="en-US" dirty="0"/>
              <a:t> known as </a:t>
            </a:r>
            <a:r>
              <a:rPr lang="en-US" b="1" dirty="0"/>
              <a:t>conservatism </a:t>
            </a:r>
          </a:p>
          <a:p>
            <a:pPr lvl="2"/>
            <a:r>
              <a:rPr lang="en-US" dirty="0"/>
              <a:t>Origins in 1790 with Edmund Burke’s </a:t>
            </a:r>
            <a:r>
              <a:rPr lang="en-US" i="1" dirty="0"/>
              <a:t>Reflections on the Revolution in France</a:t>
            </a:r>
          </a:p>
          <a:p>
            <a:pPr lvl="1"/>
            <a:r>
              <a:rPr lang="en-US" altLang="en-US" dirty="0"/>
              <a:t>The Concert of Europe</a:t>
            </a:r>
          </a:p>
          <a:p>
            <a:pPr lvl="2"/>
            <a:r>
              <a:rPr lang="en-US" altLang="en-US" dirty="0"/>
              <a:t>Formation of the Quintuple Alliance and adoption of the </a:t>
            </a:r>
            <a:r>
              <a:rPr lang="en-US" b="1" dirty="0"/>
              <a:t>principle of intervention</a:t>
            </a:r>
          </a:p>
          <a:p>
            <a:pPr lvl="1"/>
            <a:r>
              <a:rPr lang="en-US" altLang="en-US" dirty="0"/>
              <a:t>The revolt of Latin America	</a:t>
            </a:r>
          </a:p>
          <a:p>
            <a:pPr lvl="2"/>
            <a:r>
              <a:rPr lang="en-US" dirty="0" err="1"/>
              <a:t>Simón</a:t>
            </a:r>
            <a:r>
              <a:rPr lang="en-US" dirty="0"/>
              <a:t> Bolívar liberated Colombia and Venezuela</a:t>
            </a:r>
          </a:p>
          <a:p>
            <a:pPr lvl="2"/>
            <a:r>
              <a:rPr lang="en-US" altLang="en-US" dirty="0"/>
              <a:t>José de San Martín liberated Argentina, Chile, and Peru</a:t>
            </a:r>
          </a:p>
          <a:p>
            <a:pPr lvl="1"/>
            <a:r>
              <a:rPr lang="en-US" altLang="en-US" dirty="0"/>
              <a:t>The Greek revolt</a:t>
            </a:r>
          </a:p>
          <a:p>
            <a:pPr lvl="2"/>
            <a:r>
              <a:rPr lang="en-US" altLang="en-US" dirty="0"/>
              <a:t>The only successful revolution in Europe</a:t>
            </a:r>
          </a:p>
        </p:txBody>
      </p:sp>
    </p:spTree>
    <p:extLst>
      <p:ext uri="{BB962C8B-B14F-4D97-AF65-F5344CB8AC3E}">
        <p14:creationId xmlns:p14="http://schemas.microsoft.com/office/powerpoint/2010/main" val="384990865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21-1 The Conservative Order, 1815</a:t>
            </a:r>
            <a:r>
              <a:rPr lang="en-US" dirty="0">
                <a:latin typeface="Calibri" panose="020F0502020204030204" pitchFamily="34" charset="0"/>
                <a:cs typeface="Calibri" panose="020F0502020204030204" pitchFamily="34" charset="0"/>
              </a:rPr>
              <a:t>–</a:t>
            </a:r>
            <a:r>
              <a:rPr lang="en-US" dirty="0"/>
              <a:t>1830</a:t>
            </a:r>
            <a:br>
              <a:rPr lang="en-US" dirty="0"/>
            </a:br>
            <a:r>
              <a:rPr lang="en-US" dirty="0"/>
              <a:t>(3 of 4)</a:t>
            </a:r>
          </a:p>
        </p:txBody>
      </p:sp>
      <p:sp>
        <p:nvSpPr>
          <p:cNvPr id="3" name="Content Placeholder 2"/>
          <p:cNvSpPr>
            <a:spLocks noGrp="1"/>
          </p:cNvSpPr>
          <p:nvPr>
            <p:ph idx="1"/>
          </p:nvPr>
        </p:nvSpPr>
        <p:spPr/>
        <p:txBody>
          <a:bodyPr>
            <a:normAutofit/>
          </a:bodyPr>
          <a:lstStyle/>
          <a:p>
            <a:r>
              <a:rPr lang="en-US" altLang="en-US" dirty="0"/>
              <a:t>Conservatives in the European states</a:t>
            </a:r>
          </a:p>
          <a:p>
            <a:pPr lvl="1"/>
            <a:r>
              <a:rPr lang="en-US" altLang="en-US" dirty="0"/>
              <a:t>Great Britain</a:t>
            </a:r>
          </a:p>
          <a:p>
            <a:pPr lvl="2"/>
            <a:r>
              <a:rPr lang="en-US" altLang="en-US" dirty="0"/>
              <a:t>Tory domination of government until 1830</a:t>
            </a:r>
          </a:p>
          <a:p>
            <a:pPr lvl="2"/>
            <a:r>
              <a:rPr lang="en-US" altLang="en-US" dirty="0"/>
              <a:t>Corn Law of 1815 imposed high tariffs</a:t>
            </a:r>
          </a:p>
          <a:p>
            <a:pPr lvl="2"/>
            <a:r>
              <a:rPr lang="en-US" altLang="en-US" dirty="0"/>
              <a:t>Mass protests in 1819 led to restrictions</a:t>
            </a:r>
          </a:p>
          <a:p>
            <a:pPr lvl="1"/>
            <a:r>
              <a:rPr lang="en-US" altLang="en-US" dirty="0"/>
              <a:t>Restoration in France</a:t>
            </a:r>
          </a:p>
          <a:p>
            <a:pPr lvl="2"/>
            <a:r>
              <a:rPr lang="en-US" altLang="en-US" dirty="0"/>
              <a:t>Bourbon family restored to throne in 1814</a:t>
            </a:r>
          </a:p>
          <a:p>
            <a:pPr lvl="2"/>
            <a:r>
              <a:rPr lang="en-US" altLang="en-US" dirty="0"/>
              <a:t>Louis XVIII accepted Napoleon’s Civil Code</a:t>
            </a:r>
          </a:p>
          <a:p>
            <a:pPr lvl="2"/>
            <a:r>
              <a:rPr lang="en-US" altLang="en-US" dirty="0"/>
              <a:t>Public outrage at Charles X’s attempt to restore the old regime</a:t>
            </a:r>
          </a:p>
        </p:txBody>
      </p:sp>
    </p:spTree>
    <p:extLst>
      <p:ext uri="{BB962C8B-B14F-4D97-AF65-F5344CB8AC3E}">
        <p14:creationId xmlns:p14="http://schemas.microsoft.com/office/powerpoint/2010/main" val="52837778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21-1 The Conservative Order, 1815</a:t>
            </a:r>
            <a:r>
              <a:rPr lang="en-US" dirty="0">
                <a:latin typeface="Calibri" panose="020F0502020204030204" pitchFamily="34" charset="0"/>
                <a:cs typeface="Calibri" panose="020F0502020204030204" pitchFamily="34" charset="0"/>
              </a:rPr>
              <a:t>–</a:t>
            </a:r>
            <a:r>
              <a:rPr lang="en-US" dirty="0"/>
              <a:t>1830</a:t>
            </a:r>
            <a:br>
              <a:rPr lang="en-US" dirty="0"/>
            </a:br>
            <a:r>
              <a:rPr lang="en-US" dirty="0"/>
              <a:t>(4 of 4)</a:t>
            </a:r>
          </a:p>
        </p:txBody>
      </p:sp>
      <p:sp>
        <p:nvSpPr>
          <p:cNvPr id="3" name="Content Placeholder 2"/>
          <p:cNvSpPr>
            <a:spLocks noGrp="1"/>
          </p:cNvSpPr>
          <p:nvPr>
            <p:ph idx="1"/>
          </p:nvPr>
        </p:nvSpPr>
        <p:spPr/>
        <p:txBody>
          <a:bodyPr>
            <a:normAutofit/>
          </a:bodyPr>
          <a:lstStyle/>
          <a:p>
            <a:r>
              <a:rPr lang="en-US" altLang="en-US" dirty="0"/>
              <a:t>Conservatives in the European states</a:t>
            </a:r>
          </a:p>
          <a:p>
            <a:pPr lvl="1"/>
            <a:r>
              <a:rPr lang="en-US" altLang="en-US" dirty="0"/>
              <a:t>The Italian states</a:t>
            </a:r>
          </a:p>
          <a:p>
            <a:pPr lvl="2"/>
            <a:r>
              <a:rPr lang="en-US" altLang="en-US" dirty="0"/>
              <a:t>Nine kingdoms largely under Austria’s thumb</a:t>
            </a:r>
          </a:p>
          <a:p>
            <a:pPr lvl="2"/>
            <a:r>
              <a:rPr lang="en-US" altLang="en-US" dirty="0"/>
              <a:t>Reactionary governments eager to smother any liberal or nationalist sentiment</a:t>
            </a:r>
          </a:p>
          <a:p>
            <a:pPr lvl="1"/>
            <a:r>
              <a:rPr lang="en-US" altLang="en-US" dirty="0"/>
              <a:t>Repression in Central Europe</a:t>
            </a:r>
          </a:p>
          <a:p>
            <a:pPr lvl="2"/>
            <a:r>
              <a:rPr lang="en-US" dirty="0"/>
              <a:t>Metternich managed to repress nationalist forces and hold empire together</a:t>
            </a:r>
          </a:p>
          <a:p>
            <a:pPr lvl="1"/>
            <a:r>
              <a:rPr lang="en-US" altLang="en-US" dirty="0"/>
              <a:t>Russia: autocracy of the tsars</a:t>
            </a:r>
          </a:p>
          <a:p>
            <a:pPr lvl="2"/>
            <a:r>
              <a:rPr lang="en-US" altLang="en-US" dirty="0"/>
              <a:t>Alexander I, initially willing to make reforms, became reactionary after Napoleon’s defeat</a:t>
            </a:r>
          </a:p>
          <a:p>
            <a:pPr lvl="2"/>
            <a:r>
              <a:rPr lang="en-US" altLang="en-US" dirty="0"/>
              <a:t>Nicholas I, known as the Policeman of Europe</a:t>
            </a:r>
          </a:p>
        </p:txBody>
      </p:sp>
    </p:spTree>
    <p:extLst>
      <p:ext uri="{BB962C8B-B14F-4D97-AF65-F5344CB8AC3E}">
        <p14:creationId xmlns:p14="http://schemas.microsoft.com/office/powerpoint/2010/main" val="368070495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21.1 A Gathering of Statesmen at the Congress of Vienna</a:t>
            </a:r>
            <a:r>
              <a:rPr lang="en-US" sz="2000" dirty="0"/>
              <a:t>. In 1814 statesmen gathered at Vienna to arrange a final peace settlement after almost a decade of war. </a:t>
            </a:r>
          </a:p>
        </p:txBody>
      </p:sp>
      <p:pic>
        <p:nvPicPr>
          <p:cNvPr id="1026" name="Picture 2" descr="Reaction  Revolution  and Romanticism  1815–1850"/>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24000" y="1219200"/>
            <a:ext cx="6016159"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56151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93057"/>
          </a:xfrm>
        </p:spPr>
        <p:txBody>
          <a:bodyPr>
            <a:noAutofit/>
          </a:bodyPr>
          <a:lstStyle/>
          <a:p>
            <a:r>
              <a:rPr lang="en-US" sz="2000" b="1" dirty="0"/>
              <a:t>21.2 A Liberator of South America. </a:t>
            </a:r>
            <a:r>
              <a:rPr lang="en-US" sz="2000" dirty="0"/>
              <a:t>José de San </a:t>
            </a:r>
            <a:r>
              <a:rPr lang="en-US" sz="2000" dirty="0" err="1"/>
              <a:t>Martín</a:t>
            </a:r>
            <a:r>
              <a:rPr lang="en-US" sz="2000" dirty="0"/>
              <a:t> of Argentina was hailed as one of the leaders of the Latin American independence movement. </a:t>
            </a:r>
          </a:p>
        </p:txBody>
      </p:sp>
      <p:pic>
        <p:nvPicPr>
          <p:cNvPr id="2050" name="Picture 2" descr="José de San Martín of Argentina was hailed as one of the leaders of the Latin American independence movement. In this portrait by Theodore Géricault (zhay-rih-KOH), a French Romantic artist, San Martin is shown leading his troops at the Battle of Chacabuco in Chile in 1817. His forces liberated Argentina, Chile, and Peru from Spanish authorit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39412" y="1066800"/>
            <a:ext cx="4366188" cy="4985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64912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957943"/>
          </a:xfrm>
        </p:spPr>
        <p:txBody>
          <a:bodyPr>
            <a:noAutofit/>
          </a:bodyPr>
          <a:lstStyle/>
          <a:p>
            <a:r>
              <a:rPr lang="en-US" sz="2000" b="1" dirty="0"/>
              <a:t>21.3 </a:t>
            </a:r>
            <a:r>
              <a:rPr lang="en-US" sz="2000" b="1" dirty="0" err="1"/>
              <a:t>Peterloo</a:t>
            </a:r>
            <a:r>
              <a:rPr lang="en-US" sz="2000" b="1" dirty="0"/>
              <a:t> Massacre. </a:t>
            </a:r>
            <a:r>
              <a:rPr lang="en-US" sz="2000" dirty="0"/>
              <a:t>This colored etching depicts the massacre in 1819 in St. Peter’s Field in Manchester when protesters gathered to call for parliamentary reforms. </a:t>
            </a:r>
          </a:p>
        </p:txBody>
      </p:sp>
      <p:pic>
        <p:nvPicPr>
          <p:cNvPr id="3074" name="Picture 2" descr="This colored etching depicts the massacre on August 16, 1819, in St. Peter’s Field in Manchester. The gathering was organized by the Manchester Patriotic Union Society, a group that had called for parliamentary reforms and the end of the Corn Laws. Over 60,000 people had gathered in the field. Soldiers forced their way toward the speakers by cutting their way through the crowds with their sabers, killing eleven and wounding many women and childre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990600" y="1413890"/>
            <a:ext cx="7200687" cy="4682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0950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21.1 Europe After the Congress of Vienna, 1815</a:t>
            </a:r>
          </a:p>
        </p:txBody>
      </p:sp>
      <p:pic>
        <p:nvPicPr>
          <p:cNvPr id="4098" name="Picture 2" descr="A map shows the European territories post Congress of Vienna  1815. Western Europe was divided between Great Britain  Netherland  France  Spain and Portugal. Eastern Europe included mainly the Russian Empire  and to its south lay the Ottoman Empire. In the north  the map shows the Kingdom of Norway and Sweden. In the south  there was the Kingdom of the two Sicilies and above it lay the Papal states. The Central Europe had many divisions. However  a number of these territories were united as the Germanic Confederation. The Confederation included a portion of Prussia  Venetia (a portion of Austrian Empire)  and Saxony. The Danube River runs in the Confederation passing through Vienna. The key cities of the Confederation include Vienna  Laibach  and Berlin. To the east of the Confederation were the rest of Prussia and Austrian Empire  and the Kingdom of Poland. Switzerland was to the east of France and west of Venetia. To the south of Switzerland  Piedmont along with the island of Sardinia formed the Kingdom of Sardinia. The island of Corsica belonged to the French. And the islands of Crete and Cyprus belonged to the Ottoman Empi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36879" y="762000"/>
            <a:ext cx="8249921"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39649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76085"/>
          </a:xfrm>
        </p:spPr>
        <p:txBody>
          <a:bodyPr>
            <a:noAutofit/>
          </a:bodyPr>
          <a:lstStyle/>
          <a:p>
            <a:r>
              <a:rPr lang="en-US" dirty="0"/>
              <a:t>Map 21.2 Latin America in the First Half of the</a:t>
            </a:r>
            <a:br>
              <a:rPr lang="en-US" dirty="0"/>
            </a:br>
            <a:r>
              <a:rPr lang="en-US" dirty="0"/>
              <a:t>Nineteenth Century</a:t>
            </a:r>
          </a:p>
        </p:txBody>
      </p:sp>
      <p:pic>
        <p:nvPicPr>
          <p:cNvPr id="5122" name="Picture 2" descr="A map shows Latin America in the nineteenth century. Latin America was bounded by Atlantic Ocean on the east and Pacific Ocean on the west. To its north is the Caribbean Sea. Brazil occupied the central and eastern part of the land and amounted to nearly half of it. To the west of Brazil  lay Colombia  Peru  and Bolivia. Brazil had Uruguay and Paraguay to its South. The southern part of the land was primarily Argentina  and the West Coast was all Chile. The British Guiana  Dutch Guiana  French Guiana and Venezuela were in the northernmost part of the land. Ecuador was to the west of Colombia and Peru. The land extending to the northwest of Colombia and a few islands in the Caribbean Sea were part of Latin America and are shown in a zoomed in view of the map. To the northwest of Colombia lay Costa Rica  and to the west of Costa Rica lay Nicaragua. Mosquito Coast lay to the North East of Nicaragua. El Salvador and Honduras were to the west of Nicaragua. Mexico was on the extreme left part of the land. Between Mexico and Honduras lay British Honduras and Guatemala. Three islands in the Caribbean Sea are shown in the map. One of them was Cuba and another was Jamaica. The third island was split into the Dominican Republic and Haiti. The key cities of Latin America were the following: Caracas of Venezuela  Bogota of Colombia  Quito of Ecuador  Lima of Peru  La Paz of Bolivia  Santiago of Chile  Buenos Aires of Argentina  Montevideo of Uruguay  Asuncion of Paraguay  and Rio de Janeiro of Brazi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820929" y="976086"/>
            <a:ext cx="5742247" cy="5119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731708"/>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21.4 Italy, 1815</a:t>
            </a:r>
          </a:p>
        </p:txBody>
      </p:sp>
      <p:pic>
        <p:nvPicPr>
          <p:cNvPr id="6146" name="Picture 2" descr="A map shows Italy in 1815. It included Lombardy  Venetia  Parma  Romagna  Modena  Tuscany  the Papal States  Rome  the Kingdom of Sardinia and the Kingdom of Two Sicili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62200" y="762000"/>
            <a:ext cx="4385128" cy="5296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42347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21-2 The Ideologies of change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the main tenets of conservatism, liberalism, nationalism, and utopian socialism, and what role did each ideology play in Europe in the first half of the nineteenth century? </a:t>
            </a:r>
          </a:p>
          <a:p>
            <a:r>
              <a:rPr lang="en-US" altLang="en-US" b="1" dirty="0"/>
              <a:t>Liberalism</a:t>
            </a:r>
          </a:p>
          <a:p>
            <a:pPr lvl="1"/>
            <a:r>
              <a:rPr lang="en-US" altLang="en-US" dirty="0"/>
              <a:t>Economic liberalism</a:t>
            </a:r>
          </a:p>
          <a:p>
            <a:pPr lvl="2"/>
            <a:r>
              <a:rPr lang="en-US" i="1" dirty="0"/>
              <a:t>Laissez faire</a:t>
            </a:r>
            <a:r>
              <a:rPr lang="en-US" dirty="0"/>
              <a:t>: state should not interrupt natural economic forces</a:t>
            </a:r>
            <a:endParaRPr lang="en-US" i="1" dirty="0"/>
          </a:p>
          <a:p>
            <a:pPr lvl="2"/>
            <a:r>
              <a:rPr lang="en-US" dirty="0"/>
              <a:t>Primary functions of government: defense of country, protection of individual, and maintenance of public works  </a:t>
            </a:r>
            <a:endParaRPr lang="en-US" altLang="en-US" dirty="0"/>
          </a:p>
          <a:p>
            <a:pPr lvl="1"/>
            <a:r>
              <a:rPr lang="en-US" altLang="en-US" dirty="0"/>
              <a:t>Political liberalism</a:t>
            </a:r>
          </a:p>
          <a:p>
            <a:pPr lvl="2"/>
            <a:r>
              <a:rPr lang="en-US" altLang="en-US" dirty="0"/>
              <a:t>Civil liberties: basic rights of all people</a:t>
            </a:r>
          </a:p>
          <a:p>
            <a:pPr lvl="2"/>
            <a:r>
              <a:rPr lang="en-US" b="1" dirty="0"/>
              <a:t>Ministerial responsibility </a:t>
            </a:r>
            <a:r>
              <a:rPr lang="en-US" dirty="0"/>
              <a:t>to legislature, not king</a:t>
            </a:r>
          </a:p>
          <a:p>
            <a:pPr lvl="2"/>
            <a:r>
              <a:rPr lang="en-US" altLang="en-US" dirty="0"/>
              <a:t>John Stuart Mill: </a:t>
            </a:r>
            <a:r>
              <a:rPr lang="en-US" altLang="en-US" i="1" dirty="0"/>
              <a:t>On Liberty</a:t>
            </a:r>
            <a:r>
              <a:rPr lang="en-US" altLang="en-US" dirty="0"/>
              <a:t>; women’s rights</a:t>
            </a:r>
            <a:endParaRPr lang="en-US" altLang="en-US" i="1" dirty="0"/>
          </a:p>
        </p:txBody>
      </p:sp>
    </p:spTree>
    <p:extLst>
      <p:ext uri="{BB962C8B-B14F-4D97-AF65-F5344CB8AC3E}">
        <p14:creationId xmlns:p14="http://schemas.microsoft.com/office/powerpoint/2010/main" val="167955096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21-2 The Ideologies of change (2 of 2)</a:t>
            </a:r>
          </a:p>
        </p:txBody>
      </p:sp>
      <p:sp>
        <p:nvSpPr>
          <p:cNvPr id="3" name="Content Placeholder 2"/>
          <p:cNvSpPr>
            <a:spLocks noGrp="1"/>
          </p:cNvSpPr>
          <p:nvPr>
            <p:ph idx="1"/>
          </p:nvPr>
        </p:nvSpPr>
        <p:spPr/>
        <p:txBody>
          <a:bodyPr>
            <a:normAutofit/>
          </a:bodyPr>
          <a:lstStyle/>
          <a:p>
            <a:r>
              <a:rPr lang="en-US" altLang="en-US" dirty="0"/>
              <a:t>Nationalism</a:t>
            </a:r>
          </a:p>
          <a:p>
            <a:pPr lvl="1"/>
            <a:r>
              <a:rPr lang="en-US" altLang="en-US" dirty="0"/>
              <a:t>Awareness of being part of community with common institutions, historical traditions, language, and customs</a:t>
            </a:r>
          </a:p>
          <a:p>
            <a:pPr lvl="2"/>
            <a:r>
              <a:rPr lang="en-US" altLang="en-US" dirty="0"/>
              <a:t>Became a force for change during French Revolution</a:t>
            </a:r>
          </a:p>
          <a:p>
            <a:pPr lvl="1"/>
            <a:r>
              <a:rPr lang="en-US" altLang="en-US" dirty="0"/>
              <a:t>Threatened to upset the existing political order</a:t>
            </a:r>
          </a:p>
          <a:p>
            <a:pPr lvl="1"/>
            <a:r>
              <a:rPr lang="en-US" altLang="en-US" dirty="0"/>
              <a:t>Nationalism and liberalism became strong allies</a:t>
            </a:r>
          </a:p>
          <a:p>
            <a:r>
              <a:rPr lang="en-US" altLang="en-US" dirty="0"/>
              <a:t>Early </a:t>
            </a:r>
            <a:r>
              <a:rPr lang="en-US" altLang="en-US" b="1" dirty="0"/>
              <a:t>socialism</a:t>
            </a:r>
          </a:p>
          <a:p>
            <a:pPr lvl="1"/>
            <a:r>
              <a:rPr lang="en-US" altLang="en-US" dirty="0"/>
              <a:t>Largely a product of political theorists or </a:t>
            </a:r>
            <a:r>
              <a:rPr lang="en-US" altLang="en-US" b="1" dirty="0"/>
              <a:t>utopian socialists </a:t>
            </a:r>
            <a:r>
              <a:rPr lang="en-US" altLang="en-US" dirty="0"/>
              <a:t>who believed human cooperation was superior to competition</a:t>
            </a:r>
          </a:p>
          <a:p>
            <a:pPr lvl="2"/>
            <a:r>
              <a:rPr lang="en-US" altLang="en-US" dirty="0"/>
              <a:t>Robert Owen’s New Lanark and New Harmony</a:t>
            </a:r>
          </a:p>
        </p:txBody>
      </p:sp>
    </p:spTree>
    <p:extLst>
      <p:ext uri="{BB962C8B-B14F-4D97-AF65-F5344CB8AC3E}">
        <p14:creationId xmlns:p14="http://schemas.microsoft.com/office/powerpoint/2010/main" val="309172704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73670" cy="914400"/>
          </a:xfrm>
        </p:spPr>
        <p:txBody>
          <a:bodyPr>
            <a:noAutofit/>
          </a:bodyPr>
          <a:lstStyle/>
          <a:p>
            <a:r>
              <a:rPr lang="en-US" sz="2000" b="1" dirty="0"/>
              <a:t>21.4 Children at New Lanark</a:t>
            </a:r>
            <a:r>
              <a:rPr lang="en-US" sz="2000" dirty="0"/>
              <a:t>. In this illustration, children of factory workers at Robert Owen’s model industrial community in Scotland are shown dancing the quadrille. </a:t>
            </a:r>
          </a:p>
        </p:txBody>
      </p:sp>
      <p:pic>
        <p:nvPicPr>
          <p:cNvPr id="7170" name="Picture 2" descr="Robert Owen created an early experiment in utopian socialism by establishing a model industrial community at New Lanark, Scotland. In this illustration, the children of factory workers are shown dancing the quadrill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13131" y="1582057"/>
            <a:ext cx="8117739" cy="369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97989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010400" cy="992414"/>
          </a:xfrm>
        </p:spPr>
        <p:txBody>
          <a:bodyPr>
            <a:noAutofit/>
          </a:bodyPr>
          <a:lstStyle/>
          <a:p>
            <a:r>
              <a:rPr lang="en-US" dirty="0"/>
              <a:t>Map 21.5 The Distribution of Languages in Nineteenth-Century Europe</a:t>
            </a:r>
          </a:p>
        </p:txBody>
      </p:sp>
      <p:pic>
        <p:nvPicPr>
          <p:cNvPr id="8194" name="Picture 2" descr="A map shows the distribution of languages in nineteenth century Europe. The Slavic languages that were spread across Europe are as follows: Albanian  Serbian  Bulgarian  Croatian  Slovenian  Czech-Slovakian  Polish  Ukrainian  White Russian  and Great Russian. Greek was the Hellenic language of Europe  spoken in Greece and a few portions of Western part of Turkey and the entire Crete Island. Germanic languages that were spread across Europe are as follows: English  Flemish  Dutch  German  Lithuanian  Danish  Norwegian and Swedish. Latin languages that were spread across Europe are as follows: Portuguese  Spanish  Catalan  Provencal  French  Walloon  Italian and Romanian. Celtic languages that were spread across Europe are as follows: Gallic  Welsh  Cornish and Breton. Latvian was the Baltic language spoken in the Latvia. Non-Indo European languages that were spread across are as follows: Basque  Finnish  Estonian  Hungarian and Turkish."/>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52600" y="1068615"/>
            <a:ext cx="5712339" cy="502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88436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21-3 Revolution and Reform, 1830</a:t>
            </a:r>
            <a:r>
              <a:rPr lang="en-US" dirty="0">
                <a:latin typeface="Calibri" panose="020F0502020204030204" pitchFamily="34" charset="0"/>
                <a:cs typeface="Calibri" panose="020F0502020204030204" pitchFamily="34" charset="0"/>
              </a:rPr>
              <a:t>–</a:t>
            </a:r>
            <a:r>
              <a:rPr lang="en-US" dirty="0"/>
              <a:t>1850</a:t>
            </a:r>
            <a:br>
              <a:rPr lang="en-US" dirty="0"/>
            </a:br>
            <a:r>
              <a:rPr lang="en-US" dirty="0"/>
              <a:t>(1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forces for change were present in France and Great Britain between 1830 and 1848, and how did each nation respond? What were the causes of the revolutions of 1848, and why did the revolutions fail? </a:t>
            </a:r>
          </a:p>
          <a:p>
            <a:r>
              <a:rPr lang="en-US" altLang="en-US" dirty="0"/>
              <a:t>The Revolutions of 1830</a:t>
            </a:r>
          </a:p>
          <a:p>
            <a:pPr lvl="1"/>
            <a:r>
              <a:rPr lang="en-US" altLang="en-US" dirty="0"/>
              <a:t>July Revolution in France and Louis-Philippe’s </a:t>
            </a:r>
            <a:r>
              <a:rPr lang="en-US" altLang="en-US" dirty="0" err="1"/>
              <a:t>bourgois</a:t>
            </a:r>
            <a:r>
              <a:rPr lang="en-US" altLang="en-US" dirty="0"/>
              <a:t> monarchy</a:t>
            </a:r>
          </a:p>
          <a:p>
            <a:pPr lvl="1"/>
            <a:r>
              <a:rPr lang="en-US" altLang="en-US" dirty="0"/>
              <a:t>Belgian independence from the Dutch</a:t>
            </a:r>
          </a:p>
          <a:p>
            <a:pPr lvl="1"/>
            <a:r>
              <a:rPr lang="en-US" altLang="en-US" dirty="0"/>
              <a:t>Unsuccessful uprisings in Poland and Italy</a:t>
            </a:r>
          </a:p>
          <a:p>
            <a:pPr lvl="1"/>
            <a:r>
              <a:rPr lang="en-US" altLang="en-US" dirty="0"/>
              <a:t>The coming to power of the Whigs</a:t>
            </a:r>
          </a:p>
          <a:p>
            <a:pPr lvl="2"/>
            <a:r>
              <a:rPr lang="en-US" altLang="en-US" dirty="0"/>
              <a:t>British Reform Act of 1832: concessions avoided revolution</a:t>
            </a:r>
          </a:p>
        </p:txBody>
      </p:sp>
    </p:spTree>
    <p:extLst>
      <p:ext uri="{BB962C8B-B14F-4D97-AF65-F5344CB8AC3E}">
        <p14:creationId xmlns:p14="http://schemas.microsoft.com/office/powerpoint/2010/main" val="169476712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21-3 Revolution and Reform, 1830</a:t>
            </a:r>
            <a:r>
              <a:rPr lang="en-US" dirty="0">
                <a:latin typeface="Calibri" panose="020F0502020204030204" pitchFamily="34" charset="0"/>
                <a:cs typeface="Calibri" panose="020F0502020204030204" pitchFamily="34" charset="0"/>
              </a:rPr>
              <a:t>–</a:t>
            </a:r>
            <a:r>
              <a:rPr lang="en-US" dirty="0"/>
              <a:t>1850</a:t>
            </a:r>
            <a:br>
              <a:rPr lang="en-US" dirty="0"/>
            </a:br>
            <a:r>
              <a:rPr lang="en-US" dirty="0"/>
              <a:t>(2 of 4)</a:t>
            </a:r>
          </a:p>
        </p:txBody>
      </p:sp>
      <p:sp>
        <p:nvSpPr>
          <p:cNvPr id="3" name="Content Placeholder 2"/>
          <p:cNvSpPr>
            <a:spLocks noGrp="1"/>
          </p:cNvSpPr>
          <p:nvPr>
            <p:ph idx="1"/>
          </p:nvPr>
        </p:nvSpPr>
        <p:spPr/>
        <p:txBody>
          <a:bodyPr>
            <a:normAutofit/>
          </a:bodyPr>
          <a:lstStyle/>
          <a:p>
            <a:r>
              <a:rPr lang="en-US" altLang="en-US" dirty="0"/>
              <a:t>The Revolutions of 1848</a:t>
            </a:r>
          </a:p>
          <a:p>
            <a:pPr lvl="1"/>
            <a:r>
              <a:rPr lang="en-US" altLang="en-US" dirty="0"/>
              <a:t>Another French Revolution</a:t>
            </a:r>
          </a:p>
          <a:p>
            <a:pPr lvl="2"/>
            <a:r>
              <a:rPr lang="en-US" altLang="en-US" dirty="0"/>
              <a:t>Industrial and agricultural depression led to hardship and unemployment</a:t>
            </a:r>
          </a:p>
          <a:p>
            <a:pPr lvl="2"/>
            <a:r>
              <a:rPr lang="en-US" altLang="en-US" dirty="0"/>
              <a:t>Monarchy overthrown on February 24, 1848</a:t>
            </a:r>
          </a:p>
          <a:p>
            <a:pPr lvl="2"/>
            <a:r>
              <a:rPr lang="en-US" altLang="en-US" dirty="0"/>
              <a:t>Provisional government called for a new constitution and established national workshops</a:t>
            </a:r>
          </a:p>
          <a:p>
            <a:pPr lvl="2"/>
            <a:r>
              <a:rPr lang="en-US" altLang="en-US" dirty="0"/>
              <a:t>Failure of working class revolt</a:t>
            </a:r>
          </a:p>
          <a:p>
            <a:pPr lvl="2"/>
            <a:r>
              <a:rPr lang="en-US" altLang="en-US" dirty="0"/>
              <a:t>Second Republic established in November 1848</a:t>
            </a:r>
          </a:p>
          <a:p>
            <a:pPr lvl="1"/>
            <a:r>
              <a:rPr lang="en-US" altLang="en-US" dirty="0"/>
              <a:t>Revolution in the Germanic states</a:t>
            </a:r>
          </a:p>
          <a:p>
            <a:pPr lvl="2"/>
            <a:r>
              <a:rPr lang="en-US" dirty="0"/>
              <a:t>Prussia’s Frederick William IV made liberal reforms</a:t>
            </a:r>
          </a:p>
          <a:p>
            <a:pPr lvl="2"/>
            <a:r>
              <a:rPr lang="en-US" altLang="en-US" dirty="0"/>
              <a:t>Frankfurt Assembly failed to achieve united Germany</a:t>
            </a:r>
          </a:p>
        </p:txBody>
      </p:sp>
    </p:spTree>
    <p:extLst>
      <p:ext uri="{BB962C8B-B14F-4D97-AF65-F5344CB8AC3E}">
        <p14:creationId xmlns:p14="http://schemas.microsoft.com/office/powerpoint/2010/main" val="187965093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21-3 Revolution and Reform, 1830</a:t>
            </a:r>
            <a:r>
              <a:rPr lang="en-US" dirty="0">
                <a:latin typeface="Calibri" panose="020F0502020204030204" pitchFamily="34" charset="0"/>
                <a:cs typeface="Calibri" panose="020F0502020204030204" pitchFamily="34" charset="0"/>
              </a:rPr>
              <a:t>–</a:t>
            </a:r>
            <a:r>
              <a:rPr lang="en-US" dirty="0"/>
              <a:t>1850</a:t>
            </a:r>
            <a:br>
              <a:rPr lang="en-US" dirty="0"/>
            </a:br>
            <a:r>
              <a:rPr lang="en-US" dirty="0"/>
              <a:t>(3 of 4)</a:t>
            </a:r>
          </a:p>
        </p:txBody>
      </p:sp>
      <p:sp>
        <p:nvSpPr>
          <p:cNvPr id="3" name="Content Placeholder 2"/>
          <p:cNvSpPr>
            <a:spLocks noGrp="1"/>
          </p:cNvSpPr>
          <p:nvPr>
            <p:ph idx="1"/>
          </p:nvPr>
        </p:nvSpPr>
        <p:spPr/>
        <p:txBody>
          <a:bodyPr>
            <a:normAutofit lnSpcReduction="10000"/>
          </a:bodyPr>
          <a:lstStyle/>
          <a:p>
            <a:r>
              <a:rPr lang="en-US" altLang="en-US" dirty="0"/>
              <a:t>The Revolutions of 1848</a:t>
            </a:r>
          </a:p>
          <a:p>
            <a:pPr lvl="1"/>
            <a:r>
              <a:rPr lang="en-US" altLang="en-US" dirty="0"/>
              <a:t>Upheaval in the Austrian empire</a:t>
            </a:r>
          </a:p>
          <a:p>
            <a:pPr lvl="2"/>
            <a:r>
              <a:rPr lang="en-US" altLang="en-US" dirty="0"/>
              <a:t>Hungarian liberals agitated for commonwealth status </a:t>
            </a:r>
          </a:p>
          <a:p>
            <a:pPr lvl="2"/>
            <a:r>
              <a:rPr lang="en-US" dirty="0"/>
              <a:t>Emperor Ferdinand I made concessions but moved to reestablish firm control</a:t>
            </a:r>
          </a:p>
          <a:p>
            <a:pPr lvl="2"/>
            <a:r>
              <a:rPr lang="en-US" dirty="0"/>
              <a:t>Francis Joseph I crushed Hungarian revolution with aid of Nicholas I</a:t>
            </a:r>
          </a:p>
          <a:p>
            <a:pPr lvl="1"/>
            <a:r>
              <a:rPr lang="en-US" altLang="en-US" dirty="0"/>
              <a:t>Revolts in the Italian states</a:t>
            </a:r>
          </a:p>
          <a:p>
            <a:pPr lvl="2"/>
            <a:r>
              <a:rPr lang="en-US" altLang="en-US" dirty="0"/>
              <a:t>Sicily, Lombardy, Venetia, and Piedmont all revolt</a:t>
            </a:r>
          </a:p>
          <a:p>
            <a:pPr lvl="2"/>
            <a:r>
              <a:rPr lang="en-US" altLang="en-US" dirty="0"/>
              <a:t>Only Piedmont kept its liberal constitution</a:t>
            </a:r>
          </a:p>
          <a:p>
            <a:r>
              <a:rPr lang="en-US" altLang="en-US" dirty="0"/>
              <a:t>The failures of 1848</a:t>
            </a:r>
          </a:p>
          <a:p>
            <a:pPr lvl="1"/>
            <a:r>
              <a:rPr lang="en-US" dirty="0"/>
              <a:t>Failure of revolutionaries to remain united led to reestablishment of old regimes</a:t>
            </a:r>
            <a:endParaRPr lang="en-US" altLang="en-US" dirty="0"/>
          </a:p>
        </p:txBody>
      </p:sp>
    </p:spTree>
    <p:extLst>
      <p:ext uri="{BB962C8B-B14F-4D97-AF65-F5344CB8AC3E}">
        <p14:creationId xmlns:p14="http://schemas.microsoft.com/office/powerpoint/2010/main" val="3336140769"/>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21-3 Revolution and Reform, 1830</a:t>
            </a:r>
            <a:r>
              <a:rPr lang="en-US" dirty="0">
                <a:latin typeface="Calibri" panose="020F0502020204030204" pitchFamily="34" charset="0"/>
                <a:cs typeface="Calibri" panose="020F0502020204030204" pitchFamily="34" charset="0"/>
              </a:rPr>
              <a:t>–</a:t>
            </a:r>
            <a:r>
              <a:rPr lang="en-US" dirty="0"/>
              <a:t>1850</a:t>
            </a:r>
            <a:br>
              <a:rPr lang="en-US" dirty="0"/>
            </a:br>
            <a:r>
              <a:rPr lang="en-US" dirty="0"/>
              <a:t>(4 of 4)</a:t>
            </a:r>
          </a:p>
        </p:txBody>
      </p:sp>
      <p:sp>
        <p:nvSpPr>
          <p:cNvPr id="3" name="Content Placeholder 2"/>
          <p:cNvSpPr>
            <a:spLocks noGrp="1"/>
          </p:cNvSpPr>
          <p:nvPr>
            <p:ph idx="1"/>
          </p:nvPr>
        </p:nvSpPr>
        <p:spPr/>
        <p:txBody>
          <a:bodyPr>
            <a:normAutofit/>
          </a:bodyPr>
          <a:lstStyle/>
          <a:p>
            <a:r>
              <a:rPr lang="en-US" altLang="en-US" dirty="0"/>
              <a:t>The maturing of the United States</a:t>
            </a:r>
          </a:p>
          <a:p>
            <a:pPr lvl="1"/>
            <a:r>
              <a:rPr lang="en-US" dirty="0"/>
              <a:t>Bitter conflict erupted between the Federalists and the Republicans</a:t>
            </a:r>
          </a:p>
          <a:p>
            <a:pPr lvl="1"/>
            <a:r>
              <a:rPr lang="en-US" altLang="en-US" dirty="0"/>
              <a:t>John Marshall and the Supreme Court </a:t>
            </a:r>
          </a:p>
          <a:p>
            <a:pPr lvl="2"/>
            <a:r>
              <a:rPr lang="en-US" dirty="0"/>
              <a:t>Asserted right to overrule an act of Congress if found to be in violation of Constitution</a:t>
            </a:r>
          </a:p>
          <a:p>
            <a:pPr lvl="1"/>
            <a:r>
              <a:rPr lang="en-US" altLang="en-US" dirty="0"/>
              <a:t>Election of Andrew Jackson in 1828 opened new era in American politics </a:t>
            </a:r>
          </a:p>
          <a:p>
            <a:pPr lvl="2"/>
            <a:r>
              <a:rPr lang="en-US" altLang="en-US" dirty="0"/>
              <a:t>Suffrage for all adult white males by end of presidency</a:t>
            </a:r>
          </a:p>
        </p:txBody>
      </p:sp>
    </p:spTree>
    <p:extLst>
      <p:ext uri="{BB962C8B-B14F-4D97-AF65-F5344CB8AC3E}">
        <p14:creationId xmlns:p14="http://schemas.microsoft.com/office/powerpoint/2010/main" val="378436972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Reaction, Reform, and Revolution: The European States, 1815</a:t>
            </a:r>
            <a:r>
              <a:rPr lang="en-US" dirty="0">
                <a:latin typeface="Calibri" panose="020F0502020204030204" pitchFamily="34" charset="0"/>
                <a:cs typeface="Calibri" panose="020F0502020204030204" pitchFamily="34" charset="0"/>
              </a:rPr>
              <a:t>–</a:t>
            </a:r>
            <a:r>
              <a:rPr lang="en-US" dirty="0"/>
              <a:t>1850</a:t>
            </a:r>
          </a:p>
        </p:txBody>
      </p:sp>
      <p:pic>
        <p:nvPicPr>
          <p:cNvPr id="9218" name="Picture 2" descr="Chronology: Reaction, Reform, and Revolution: The European States, 1815–1850"/>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957488"/>
            <a:ext cx="1901371" cy="5139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500229"/>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671580"/>
          </a:xfrm>
        </p:spPr>
        <p:txBody>
          <a:bodyPr>
            <a:noAutofit/>
          </a:bodyPr>
          <a:lstStyle/>
          <a:p>
            <a:r>
              <a:rPr lang="en-US" sz="2000" b="1" dirty="0"/>
              <a:t>21.5 The Revolution of 1830</a:t>
            </a:r>
            <a:r>
              <a:rPr lang="en-US" sz="2000" dirty="0"/>
              <a:t>. In this painting Louis-Philippe is seen riding to city hall, preceded by a man holding the French revolutionary tricolor flag. </a:t>
            </a:r>
          </a:p>
        </p:txBody>
      </p:sp>
      <p:pic>
        <p:nvPicPr>
          <p:cNvPr id="10242" name="Picture 2" descr="In 1830, the forces of change began to undo the conservative domination of Europe. In France, the reactionary Charles X was overthrown and replaced by the constitutional monarch Louis-Philippe, a liberal and former revolutionary soldier. In this painting by Gustave Wappers, Louis-Philippe is seen riding to the Hôtel de Ville, the city hall, preceded by a man holding the French revolutionary tricolor flag, which had not been seen in France since 181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15768" y="1066800"/>
            <a:ext cx="6632832" cy="498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75382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21-4 Culture in an age of reaction and revolution: the mood of romanticism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characteristics of Romanticism, and how were they reflected in literature, art, and music? </a:t>
            </a:r>
          </a:p>
          <a:p>
            <a:r>
              <a:rPr lang="en-US" altLang="en-US" dirty="0"/>
              <a:t>The characteristics of </a:t>
            </a:r>
            <a:r>
              <a:rPr lang="en-US" altLang="en-US" b="1" dirty="0"/>
              <a:t>Romanticism</a:t>
            </a:r>
          </a:p>
          <a:p>
            <a:pPr lvl="1"/>
            <a:r>
              <a:rPr lang="en-US" altLang="en-US" b="1" dirty="0"/>
              <a:t>Individualism</a:t>
            </a:r>
            <a:r>
              <a:rPr lang="en-US" altLang="en-US" dirty="0"/>
              <a:t> and sentiment: Goethe</a:t>
            </a:r>
          </a:p>
          <a:p>
            <a:pPr lvl="1"/>
            <a:r>
              <a:rPr lang="en-US" altLang="en-US" dirty="0"/>
              <a:t>Passionate interest in past</a:t>
            </a:r>
          </a:p>
          <a:p>
            <a:pPr lvl="2"/>
            <a:r>
              <a:rPr lang="en-US" altLang="en-US" dirty="0"/>
              <a:t>Grimm brothers, Anderson, Scott</a:t>
            </a:r>
          </a:p>
          <a:p>
            <a:pPr lvl="1"/>
            <a:r>
              <a:rPr lang="en-US" dirty="0"/>
              <a:t>An attraction in the bizarre and unusual: </a:t>
            </a:r>
            <a:r>
              <a:rPr lang="en-US" b="1" dirty="0"/>
              <a:t>Gothic literature</a:t>
            </a:r>
          </a:p>
          <a:p>
            <a:pPr lvl="2"/>
            <a:r>
              <a:rPr lang="en-US" dirty="0"/>
              <a:t>Poe and Shelley</a:t>
            </a:r>
          </a:p>
        </p:txBody>
      </p:sp>
    </p:spTree>
    <p:extLst>
      <p:ext uri="{BB962C8B-B14F-4D97-AF65-F5344CB8AC3E}">
        <p14:creationId xmlns:p14="http://schemas.microsoft.com/office/powerpoint/2010/main" val="429053457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21-4 Culture in an age of reaction and revolution: the mood of romanticism (2 of 2)</a:t>
            </a:r>
          </a:p>
        </p:txBody>
      </p:sp>
      <p:sp>
        <p:nvSpPr>
          <p:cNvPr id="3" name="Content Placeholder 2"/>
          <p:cNvSpPr>
            <a:spLocks noGrp="1"/>
          </p:cNvSpPr>
          <p:nvPr>
            <p:ph idx="1"/>
          </p:nvPr>
        </p:nvSpPr>
        <p:spPr/>
        <p:txBody>
          <a:bodyPr>
            <a:normAutofit fontScale="92500"/>
          </a:bodyPr>
          <a:lstStyle/>
          <a:p>
            <a:r>
              <a:rPr lang="en-US" altLang="en-US" dirty="0"/>
              <a:t>Romantic poets and the love of nature</a:t>
            </a:r>
          </a:p>
          <a:p>
            <a:pPr lvl="1"/>
            <a:r>
              <a:rPr lang="en-US" altLang="en-US" dirty="0"/>
              <a:t>Poetry as direct expression of one’s soul</a:t>
            </a:r>
          </a:p>
          <a:p>
            <a:pPr lvl="1"/>
            <a:r>
              <a:rPr lang="en-US" dirty="0"/>
              <a:t>Shelley’s </a:t>
            </a:r>
            <a:r>
              <a:rPr lang="en-US" i="1" dirty="0"/>
              <a:t>Prometheus Unbound</a:t>
            </a:r>
          </a:p>
          <a:p>
            <a:pPr lvl="1"/>
            <a:r>
              <a:rPr lang="en-US" dirty="0"/>
              <a:t>Byron’s </a:t>
            </a:r>
            <a:r>
              <a:rPr lang="en-US" i="1" dirty="0"/>
              <a:t>Childe Harold’s Pilgrimage</a:t>
            </a:r>
          </a:p>
          <a:p>
            <a:pPr lvl="1"/>
            <a:r>
              <a:rPr lang="en-US" dirty="0"/>
              <a:t>Wordsworth’s view of nature as alive and sacred led to </a:t>
            </a:r>
            <a:r>
              <a:rPr lang="en-US" b="1" dirty="0"/>
              <a:t>pantheism</a:t>
            </a:r>
            <a:endParaRPr lang="en-US" dirty="0"/>
          </a:p>
          <a:p>
            <a:r>
              <a:rPr lang="en-US" dirty="0"/>
              <a:t>Romanticism in art</a:t>
            </a:r>
          </a:p>
          <a:p>
            <a:pPr lvl="1"/>
            <a:r>
              <a:rPr lang="en-US" dirty="0"/>
              <a:t>Romantics abandoned classical restraint for warmth, emotion, and movement</a:t>
            </a:r>
          </a:p>
          <a:p>
            <a:pPr lvl="1"/>
            <a:r>
              <a:rPr lang="en-US" dirty="0"/>
              <a:t>Friedrich and Delacroix</a:t>
            </a:r>
            <a:endParaRPr lang="en-US" altLang="en-US" dirty="0"/>
          </a:p>
          <a:p>
            <a:r>
              <a:rPr lang="en-US" altLang="en-US" dirty="0"/>
              <a:t>Romanticism in music</a:t>
            </a:r>
          </a:p>
          <a:p>
            <a:pPr lvl="1"/>
            <a:r>
              <a:rPr lang="en-US" dirty="0"/>
              <a:t>Beethoven bridged gap between Classical and Romantic periods of music</a:t>
            </a:r>
          </a:p>
        </p:txBody>
      </p:sp>
    </p:spTree>
    <p:extLst>
      <p:ext uri="{BB962C8B-B14F-4D97-AF65-F5344CB8AC3E}">
        <p14:creationId xmlns:p14="http://schemas.microsoft.com/office/powerpoint/2010/main" val="249384453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038600" cy="1981200"/>
          </a:xfrm>
        </p:spPr>
        <p:txBody>
          <a:bodyPr>
            <a:noAutofit/>
          </a:bodyPr>
          <a:lstStyle/>
          <a:p>
            <a:r>
              <a:rPr lang="en-US" sz="2000" b="1" dirty="0"/>
              <a:t>21.6 Caspar David Friedrich, </a:t>
            </a:r>
            <a:r>
              <a:rPr lang="en-US" sz="2000" b="1" i="1" dirty="0"/>
              <a:t>The Wanderer Above the Sea of Fog</a:t>
            </a:r>
            <a:r>
              <a:rPr lang="en-US" sz="2000" dirty="0"/>
              <a:t>. Overwhelmed by the all-pervasive presence of nature, the figure expresses the human longing for infinity. </a:t>
            </a:r>
          </a:p>
        </p:txBody>
      </p:sp>
      <p:pic>
        <p:nvPicPr>
          <p:cNvPr id="11266" name="Picture 2" descr="The German artist Caspar David Friedrich sought to express in painting his own mystical view of nature. “The divine is everywhere,” he once wrote, “even in a grain of sand.” In this painting, a solitary wanderer is shown from the back gazing at mountains covered in fog. Overwhelmed by the all-pervasive presence of nature, the figure expresses the human longing for infinit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352472" y="228600"/>
            <a:ext cx="4639128" cy="5691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27556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21 Summary</a:t>
            </a:r>
          </a:p>
        </p:txBody>
      </p:sp>
      <p:sp>
        <p:nvSpPr>
          <p:cNvPr id="3" name="Content Placeholder 2"/>
          <p:cNvSpPr>
            <a:spLocks noGrp="1"/>
          </p:cNvSpPr>
          <p:nvPr>
            <p:ph idx="1"/>
          </p:nvPr>
        </p:nvSpPr>
        <p:spPr/>
        <p:txBody>
          <a:bodyPr>
            <a:normAutofit/>
          </a:bodyPr>
          <a:lstStyle/>
          <a:p>
            <a:r>
              <a:rPr lang="en-US" dirty="0"/>
              <a:t>After the Congress of Vienna, the great powers attempted to ensure the durability of the new conservative order by intervening to uphold conservative governments. </a:t>
            </a:r>
          </a:p>
          <a:p>
            <a:r>
              <a:rPr lang="en-US" dirty="0"/>
              <a:t>The status quo was threatened in the 1820s and 1830s by liberalism and nationalism.</a:t>
            </a:r>
          </a:p>
          <a:p>
            <a:r>
              <a:rPr lang="en-US" dirty="0"/>
              <a:t>The continuing force of revolution led to upheavals in 1848, but they failed to bring radical change.</a:t>
            </a:r>
          </a:p>
          <a:p>
            <a:r>
              <a:rPr lang="en-US" dirty="0"/>
              <a:t>Efforts at reform had a cultural side as well in the movement of Romanticism, which served as a reaction against the Enlightenment’s emphasis on reason and focused instead of nature and emotion. </a:t>
            </a:r>
          </a:p>
        </p:txBody>
      </p:sp>
    </p:spTree>
    <p:extLst>
      <p:ext uri="{BB962C8B-B14F-4D97-AF65-F5344CB8AC3E}">
        <p14:creationId xmlns:p14="http://schemas.microsoft.com/office/powerpoint/2010/main" val="1758030112"/>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21 Timeline</a:t>
            </a:r>
          </a:p>
        </p:txBody>
      </p:sp>
      <p:pic>
        <p:nvPicPr>
          <p:cNvPr id="12290"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80033" y="1888672"/>
            <a:ext cx="7983934" cy="3080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610675"/>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22650</TotalTime>
  <Words>1283</Words>
  <Application>Microsoft Office PowerPoint</Application>
  <PresentationFormat>On-screen Show (4:3)</PresentationFormat>
  <Paragraphs>165</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21 Outline</vt:lpstr>
      <vt:lpstr>21-1 The Conservative Order, 1815–1830 (1 of 4)</vt:lpstr>
      <vt:lpstr>21-1 The Conservative Order, 1815–1830 (2 of 4)</vt:lpstr>
      <vt:lpstr>21-1 The Conservative Order, 1815–1830 (3 of 4)</vt:lpstr>
      <vt:lpstr>21-1 The Conservative Order, 1815–1830 (4 of 4)</vt:lpstr>
      <vt:lpstr>21.1 A Gathering of Statesmen at the Congress of Vienna. In 1814 statesmen gathered at Vienna to arrange a final peace settlement after almost a decade of war. </vt:lpstr>
      <vt:lpstr>21.2 A Liberator of South America. José de San Martín of Argentina was hailed as one of the leaders of the Latin American independence movement. </vt:lpstr>
      <vt:lpstr>21.3 Peterloo Massacre. This colored etching depicts the massacre in 1819 in St. Peter’s Field in Manchester when protesters gathered to call for parliamentary reforms. </vt:lpstr>
      <vt:lpstr>Map 21.1 Europe After the Congress of Vienna, 1815</vt:lpstr>
      <vt:lpstr>Map 21.2 Latin America in the First Half of the Nineteenth Century</vt:lpstr>
      <vt:lpstr>Map 21.4 Italy, 1815</vt:lpstr>
      <vt:lpstr>21-2 The Ideologies of change (1 of 2)</vt:lpstr>
      <vt:lpstr>21-2 The Ideologies of change (2 of 2)</vt:lpstr>
      <vt:lpstr>21.4 Children at New Lanark. In this illustration, children of factory workers at Robert Owen’s model industrial community in Scotland are shown dancing the quadrille. </vt:lpstr>
      <vt:lpstr>Map 21.5 The Distribution of Languages in Nineteenth-Century Europe</vt:lpstr>
      <vt:lpstr>21-3 Revolution and Reform, 1830–1850 (1 of 4)</vt:lpstr>
      <vt:lpstr>21-3 Revolution and Reform, 1830–1850 (2 of 4)</vt:lpstr>
      <vt:lpstr>21-3 Revolution and Reform, 1830–1850 (3 of 4)</vt:lpstr>
      <vt:lpstr>21-3 Revolution and Reform, 1830–1850 (4 of 4)</vt:lpstr>
      <vt:lpstr>Chronology: Reaction, Reform, and Revolution: The European States, 1815–1850</vt:lpstr>
      <vt:lpstr>21.5 The Revolution of 1830. In this painting Louis-Philippe is seen riding to city hall, preceded by a man holding the French revolutionary tricolor flag. </vt:lpstr>
      <vt:lpstr>21-4 Culture in an age of reaction and revolution: the mood of romanticism (1 of 2)</vt:lpstr>
      <vt:lpstr>21-4 Culture in an age of reaction and revolution: the mood of romanticism (2 of 2)</vt:lpstr>
      <vt:lpstr>21.6 Caspar David Friedrich, The Wanderer Above the Sea of Fog. Overwhelmed by the all-pervasive presence of nature, the figure expresses the human longing for infinity. </vt:lpstr>
      <vt:lpstr>Chapter 21 Summary</vt:lpstr>
      <vt:lpstr>Chapter 21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455</cp:revision>
  <dcterms:created xsi:type="dcterms:W3CDTF">2015-10-15T14:46:28Z</dcterms:created>
  <dcterms:modified xsi:type="dcterms:W3CDTF">2019-02-07T23:27:54Z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