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6"/>
  </p:notesMasterIdLst>
  <p:handoutMasterIdLst>
    <p:handoutMasterId r:id="rId27"/>
  </p:handoutMasterIdLst>
  <p:sldIdLst>
    <p:sldId id="295" r:id="rId2"/>
    <p:sldId id="297" r:id="rId3"/>
    <p:sldId id="389" r:id="rId4"/>
    <p:sldId id="390" r:id="rId5"/>
    <p:sldId id="391" r:id="rId6"/>
    <p:sldId id="392" r:id="rId7"/>
    <p:sldId id="411" r:id="rId8"/>
    <p:sldId id="412" r:id="rId9"/>
    <p:sldId id="413" r:id="rId10"/>
    <p:sldId id="395" r:id="rId11"/>
    <p:sldId id="396" r:id="rId12"/>
    <p:sldId id="397" r:id="rId13"/>
    <p:sldId id="398" r:id="rId14"/>
    <p:sldId id="414" r:id="rId15"/>
    <p:sldId id="400" r:id="rId16"/>
    <p:sldId id="401" r:id="rId17"/>
    <p:sldId id="402" r:id="rId18"/>
    <p:sldId id="403" r:id="rId19"/>
    <p:sldId id="404" r:id="rId20"/>
    <p:sldId id="415" r:id="rId21"/>
    <p:sldId id="416" r:id="rId22"/>
    <p:sldId id="407" r:id="rId23"/>
    <p:sldId id="408" r:id="rId24"/>
    <p:sldId id="409" r:id="rId25"/>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27" autoAdjust="0"/>
    <p:restoredTop sz="93314" autoAdjust="0"/>
  </p:normalViewPr>
  <p:slideViewPr>
    <p:cSldViewPr>
      <p:cViewPr varScale="1">
        <p:scale>
          <a:sx n="59" d="100"/>
          <a:sy n="59" d="100"/>
        </p:scale>
        <p:origin x="116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8F49B4B5-D361-41E2-A245-1F1D2B08FD50}"/>
    <pc:docChg chg="custSel addSld delSld modSld">
      <pc:chgData name="Lanza, Philip" userId="8b140b07-5c4b-4f38-b244-971bee86ad89" providerId="ADAL" clId="{8F49B4B5-D361-41E2-A245-1F1D2B08FD50}" dt="2019-02-07T20:17:51.099" v="29" actId="2696"/>
      <pc:docMkLst>
        <pc:docMk/>
      </pc:docMkLst>
      <pc:sldChg chg="del">
        <pc:chgData name="Lanza, Philip" userId="8b140b07-5c4b-4f38-b244-971bee86ad89" providerId="ADAL" clId="{8F49B4B5-D361-41E2-A245-1F1D2B08FD50}" dt="2019-02-07T20:15:45.641" v="6" actId="2696"/>
        <pc:sldMkLst>
          <pc:docMk/>
          <pc:sldMk cId="2655796651" sldId="388"/>
        </pc:sldMkLst>
      </pc:sldChg>
      <pc:sldChg chg="modSp">
        <pc:chgData name="Lanza, Philip" userId="8b140b07-5c4b-4f38-b244-971bee86ad89" providerId="ADAL" clId="{8F49B4B5-D361-41E2-A245-1F1D2B08FD50}" dt="2019-02-07T20:15:42.891" v="5" actId="27636"/>
        <pc:sldMkLst>
          <pc:docMk/>
          <pc:sldMk cId="3298747374" sldId="391"/>
        </pc:sldMkLst>
        <pc:spChg chg="mod">
          <ac:chgData name="Lanza, Philip" userId="8b140b07-5c4b-4f38-b244-971bee86ad89" providerId="ADAL" clId="{8F49B4B5-D361-41E2-A245-1F1D2B08FD50}" dt="2019-02-07T20:15:42.891" v="5" actId="27636"/>
          <ac:spMkLst>
            <pc:docMk/>
            <pc:sldMk cId="3298747374" sldId="391"/>
            <ac:spMk id="3" creationId="{00000000-0000-0000-0000-000000000000}"/>
          </ac:spMkLst>
        </pc:spChg>
      </pc:sldChg>
      <pc:sldChg chg="del">
        <pc:chgData name="Lanza, Philip" userId="8b140b07-5c4b-4f38-b244-971bee86ad89" providerId="ADAL" clId="{8F49B4B5-D361-41E2-A245-1F1D2B08FD50}" dt="2019-02-07T20:15:55.377" v="8" actId="2696"/>
        <pc:sldMkLst>
          <pc:docMk/>
          <pc:sldMk cId="4090737538" sldId="393"/>
        </pc:sldMkLst>
      </pc:sldChg>
      <pc:sldChg chg="del">
        <pc:chgData name="Lanza, Philip" userId="8b140b07-5c4b-4f38-b244-971bee86ad89" providerId="ADAL" clId="{8F49B4B5-D361-41E2-A245-1F1D2B08FD50}" dt="2019-02-07T20:16:07.520" v="10" actId="2696"/>
        <pc:sldMkLst>
          <pc:docMk/>
          <pc:sldMk cId="48094879" sldId="394"/>
        </pc:sldMkLst>
      </pc:sldChg>
      <pc:sldChg chg="modSp">
        <pc:chgData name="Lanza, Philip" userId="8b140b07-5c4b-4f38-b244-971bee86ad89" providerId="ADAL" clId="{8F49B4B5-D361-41E2-A245-1F1D2B08FD50}" dt="2019-02-07T20:16:23.287" v="14" actId="14100"/>
        <pc:sldMkLst>
          <pc:docMk/>
          <pc:sldMk cId="6260566" sldId="395"/>
        </pc:sldMkLst>
        <pc:spChg chg="mod">
          <ac:chgData name="Lanza, Philip" userId="8b140b07-5c4b-4f38-b244-971bee86ad89" providerId="ADAL" clId="{8F49B4B5-D361-41E2-A245-1F1D2B08FD50}" dt="2019-02-07T20:16:16.692" v="12" actId="14100"/>
          <ac:spMkLst>
            <pc:docMk/>
            <pc:sldMk cId="6260566" sldId="395"/>
            <ac:spMk id="2" creationId="{00000000-0000-0000-0000-000000000000}"/>
          </ac:spMkLst>
        </pc:spChg>
        <pc:picChg chg="mod">
          <ac:chgData name="Lanza, Philip" userId="8b140b07-5c4b-4f38-b244-971bee86ad89" providerId="ADAL" clId="{8F49B4B5-D361-41E2-A245-1F1D2B08FD50}" dt="2019-02-07T20:16:23.287" v="14" actId="14100"/>
          <ac:picMkLst>
            <pc:docMk/>
            <pc:sldMk cId="6260566" sldId="395"/>
            <ac:picMk id="4098" creationId="{00000000-0000-0000-0000-000000000000}"/>
          </ac:picMkLst>
        </pc:picChg>
      </pc:sldChg>
      <pc:sldChg chg="del">
        <pc:chgData name="Lanza, Philip" userId="8b140b07-5c4b-4f38-b244-971bee86ad89" providerId="ADAL" clId="{8F49B4B5-D361-41E2-A245-1F1D2B08FD50}" dt="2019-02-07T20:16:44.915" v="16" actId="2696"/>
        <pc:sldMkLst>
          <pc:docMk/>
          <pc:sldMk cId="290340157" sldId="399"/>
        </pc:sldMkLst>
      </pc:sldChg>
      <pc:sldChg chg="modSp">
        <pc:chgData name="Lanza, Philip" userId="8b140b07-5c4b-4f38-b244-971bee86ad89" providerId="ADAL" clId="{8F49B4B5-D361-41E2-A245-1F1D2B08FD50}" dt="2019-02-07T20:17:04.861" v="23" actId="1035"/>
        <pc:sldMkLst>
          <pc:docMk/>
          <pc:sldMk cId="530687842" sldId="400"/>
        </pc:sldMkLst>
        <pc:spChg chg="mod">
          <ac:chgData name="Lanza, Philip" userId="8b140b07-5c4b-4f38-b244-971bee86ad89" providerId="ADAL" clId="{8F49B4B5-D361-41E2-A245-1F1D2B08FD50}" dt="2019-02-07T20:16:56.399" v="18" actId="14100"/>
          <ac:spMkLst>
            <pc:docMk/>
            <pc:sldMk cId="530687842" sldId="400"/>
            <ac:spMk id="2" creationId="{00000000-0000-0000-0000-000000000000}"/>
          </ac:spMkLst>
        </pc:spChg>
        <pc:picChg chg="mod">
          <ac:chgData name="Lanza, Philip" userId="8b140b07-5c4b-4f38-b244-971bee86ad89" providerId="ADAL" clId="{8F49B4B5-D361-41E2-A245-1F1D2B08FD50}" dt="2019-02-07T20:17:04.861" v="23" actId="1035"/>
          <ac:picMkLst>
            <pc:docMk/>
            <pc:sldMk cId="530687842" sldId="400"/>
            <ac:picMk id="6146" creationId="{00000000-0000-0000-0000-000000000000}"/>
          </ac:picMkLst>
        </pc:picChg>
      </pc:sldChg>
      <pc:sldChg chg="modSp">
        <pc:chgData name="Lanza, Philip" userId="8b140b07-5c4b-4f38-b244-971bee86ad89" providerId="ADAL" clId="{8F49B4B5-D361-41E2-A245-1F1D2B08FD50}" dt="2019-02-07T20:15:42.812" v="1" actId="27636"/>
        <pc:sldMkLst>
          <pc:docMk/>
          <pc:sldMk cId="805840799" sldId="401"/>
        </pc:sldMkLst>
        <pc:spChg chg="mod">
          <ac:chgData name="Lanza, Philip" userId="8b140b07-5c4b-4f38-b244-971bee86ad89" providerId="ADAL" clId="{8F49B4B5-D361-41E2-A245-1F1D2B08FD50}" dt="2019-02-07T20:15:42.812" v="1" actId="27636"/>
          <ac:spMkLst>
            <pc:docMk/>
            <pc:sldMk cId="805840799" sldId="401"/>
            <ac:spMk id="3" creationId="{00000000-0000-0000-0000-000000000000}"/>
          </ac:spMkLst>
        </pc:spChg>
      </pc:sldChg>
      <pc:sldChg chg="modSp">
        <pc:chgData name="Lanza, Philip" userId="8b140b07-5c4b-4f38-b244-971bee86ad89" providerId="ADAL" clId="{8F49B4B5-D361-41E2-A245-1F1D2B08FD50}" dt="2019-02-07T20:15:42.828" v="2" actId="27636"/>
        <pc:sldMkLst>
          <pc:docMk/>
          <pc:sldMk cId="1994905154" sldId="403"/>
        </pc:sldMkLst>
        <pc:spChg chg="mod">
          <ac:chgData name="Lanza, Philip" userId="8b140b07-5c4b-4f38-b244-971bee86ad89" providerId="ADAL" clId="{8F49B4B5-D361-41E2-A245-1F1D2B08FD50}" dt="2019-02-07T20:15:42.828" v="2" actId="27636"/>
          <ac:spMkLst>
            <pc:docMk/>
            <pc:sldMk cId="1994905154" sldId="403"/>
            <ac:spMk id="3" creationId="{00000000-0000-0000-0000-000000000000}"/>
          </ac:spMkLst>
        </pc:spChg>
      </pc:sldChg>
      <pc:sldChg chg="modSp">
        <pc:chgData name="Lanza, Philip" userId="8b140b07-5c4b-4f38-b244-971bee86ad89" providerId="ADAL" clId="{8F49B4B5-D361-41E2-A245-1F1D2B08FD50}" dt="2019-02-07T20:15:42.844" v="3" actId="27636"/>
        <pc:sldMkLst>
          <pc:docMk/>
          <pc:sldMk cId="2198119370" sldId="404"/>
        </pc:sldMkLst>
        <pc:spChg chg="mod">
          <ac:chgData name="Lanza, Philip" userId="8b140b07-5c4b-4f38-b244-971bee86ad89" providerId="ADAL" clId="{8F49B4B5-D361-41E2-A245-1F1D2B08FD50}" dt="2019-02-07T20:15:42.844" v="3" actId="27636"/>
          <ac:spMkLst>
            <pc:docMk/>
            <pc:sldMk cId="2198119370" sldId="404"/>
            <ac:spMk id="3" creationId="{00000000-0000-0000-0000-000000000000}"/>
          </ac:spMkLst>
        </pc:spChg>
      </pc:sldChg>
      <pc:sldChg chg="del">
        <pc:chgData name="Lanza, Philip" userId="8b140b07-5c4b-4f38-b244-971bee86ad89" providerId="ADAL" clId="{8F49B4B5-D361-41E2-A245-1F1D2B08FD50}" dt="2019-02-07T20:17:23.878" v="25" actId="2696"/>
        <pc:sldMkLst>
          <pc:docMk/>
          <pc:sldMk cId="2418564232" sldId="405"/>
        </pc:sldMkLst>
      </pc:sldChg>
      <pc:sldChg chg="del">
        <pc:chgData name="Lanza, Philip" userId="8b140b07-5c4b-4f38-b244-971bee86ad89" providerId="ADAL" clId="{8F49B4B5-D361-41E2-A245-1F1D2B08FD50}" dt="2019-02-07T20:17:40.473" v="27" actId="2696"/>
        <pc:sldMkLst>
          <pc:docMk/>
          <pc:sldMk cId="523319008" sldId="406"/>
        </pc:sldMkLst>
      </pc:sldChg>
      <pc:sldChg chg="add">
        <pc:chgData name="Lanza, Philip" userId="8b140b07-5c4b-4f38-b244-971bee86ad89" providerId="ADAL" clId="{8F49B4B5-D361-41E2-A245-1F1D2B08FD50}" dt="2019-02-07T20:17:47.974" v="28"/>
        <pc:sldMkLst>
          <pc:docMk/>
          <pc:sldMk cId="3763567976" sldId="407"/>
        </pc:sldMkLst>
      </pc:sldChg>
      <pc:sldChg chg="modSp">
        <pc:chgData name="Lanza, Philip" userId="8b140b07-5c4b-4f38-b244-971bee86ad89" providerId="ADAL" clId="{8F49B4B5-D361-41E2-A245-1F1D2B08FD50}" dt="2019-02-07T20:15:42.859" v="4" actId="27636"/>
        <pc:sldMkLst>
          <pc:docMk/>
          <pc:sldMk cId="3883775055" sldId="408"/>
        </pc:sldMkLst>
        <pc:spChg chg="mod">
          <ac:chgData name="Lanza, Philip" userId="8b140b07-5c4b-4f38-b244-971bee86ad89" providerId="ADAL" clId="{8F49B4B5-D361-41E2-A245-1F1D2B08FD50}" dt="2019-02-07T20:15:42.859" v="4" actId="27636"/>
          <ac:spMkLst>
            <pc:docMk/>
            <pc:sldMk cId="3883775055" sldId="408"/>
            <ac:spMk id="3" creationId="{00000000-0000-0000-0000-000000000000}"/>
          </ac:spMkLst>
        </pc:spChg>
      </pc:sldChg>
      <pc:sldChg chg="del">
        <pc:chgData name="Lanza, Philip" userId="8b140b07-5c4b-4f38-b244-971bee86ad89" providerId="ADAL" clId="{8F49B4B5-D361-41E2-A245-1F1D2B08FD50}" dt="2019-02-07T20:17:51.099" v="29" actId="2696"/>
        <pc:sldMkLst>
          <pc:docMk/>
          <pc:sldMk cId="2804250301" sldId="410"/>
        </pc:sldMkLst>
      </pc:sldChg>
      <pc:sldChg chg="add">
        <pc:chgData name="Lanza, Philip" userId="8b140b07-5c4b-4f38-b244-971bee86ad89" providerId="ADAL" clId="{8F49B4B5-D361-41E2-A245-1F1D2B08FD50}" dt="2019-02-07T20:15:42.734" v="0"/>
        <pc:sldMkLst>
          <pc:docMk/>
          <pc:sldMk cId="1619479048" sldId="411"/>
        </pc:sldMkLst>
      </pc:sldChg>
      <pc:sldChg chg="add">
        <pc:chgData name="Lanza, Philip" userId="8b140b07-5c4b-4f38-b244-971bee86ad89" providerId="ADAL" clId="{8F49B4B5-D361-41E2-A245-1F1D2B08FD50}" dt="2019-02-07T20:15:52.774" v="7"/>
        <pc:sldMkLst>
          <pc:docMk/>
          <pc:sldMk cId="2225271408" sldId="412"/>
        </pc:sldMkLst>
      </pc:sldChg>
      <pc:sldChg chg="add">
        <pc:chgData name="Lanza, Philip" userId="8b140b07-5c4b-4f38-b244-971bee86ad89" providerId="ADAL" clId="{8F49B4B5-D361-41E2-A245-1F1D2B08FD50}" dt="2019-02-07T20:16:04.754" v="9"/>
        <pc:sldMkLst>
          <pc:docMk/>
          <pc:sldMk cId="2322701720" sldId="413"/>
        </pc:sldMkLst>
      </pc:sldChg>
      <pc:sldChg chg="add">
        <pc:chgData name="Lanza, Philip" userId="8b140b07-5c4b-4f38-b244-971bee86ad89" providerId="ADAL" clId="{8F49B4B5-D361-41E2-A245-1F1D2B08FD50}" dt="2019-02-07T20:16:42.165" v="15"/>
        <pc:sldMkLst>
          <pc:docMk/>
          <pc:sldMk cId="3658655424" sldId="414"/>
        </pc:sldMkLst>
      </pc:sldChg>
      <pc:sldChg chg="add">
        <pc:chgData name="Lanza, Philip" userId="8b140b07-5c4b-4f38-b244-971bee86ad89" providerId="ADAL" clId="{8F49B4B5-D361-41E2-A245-1F1D2B08FD50}" dt="2019-02-07T20:17:20.784" v="24"/>
        <pc:sldMkLst>
          <pc:docMk/>
          <pc:sldMk cId="1107061403" sldId="415"/>
        </pc:sldMkLst>
      </pc:sldChg>
      <pc:sldChg chg="add">
        <pc:chgData name="Lanza, Philip" userId="8b140b07-5c4b-4f38-b244-971bee86ad89" providerId="ADAL" clId="{8F49B4B5-D361-41E2-A245-1F1D2B08FD50}" dt="2019-02-07T20:17:36.301" v="26"/>
        <pc:sldMkLst>
          <pc:docMk/>
          <pc:sldMk cId="1341573781" sldId="41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572000" y="1783080"/>
            <a:ext cx="4117848"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20</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Industrial Revolution and Its Impact on European Society</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20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dirty="0"/>
              <a:t>20-1 The Industrial Revolution in Great Britain</a:t>
            </a:r>
          </a:p>
          <a:p>
            <a:pPr marL="0" indent="0">
              <a:spcBef>
                <a:spcPts val="1200"/>
              </a:spcBef>
              <a:spcAft>
                <a:spcPts val="600"/>
              </a:spcAft>
              <a:buNone/>
            </a:pPr>
            <a:r>
              <a:rPr lang="en-US" dirty="0"/>
              <a:t>20-2 The Spread of Industrialization</a:t>
            </a:r>
          </a:p>
          <a:p>
            <a:pPr marL="0" indent="0">
              <a:spcBef>
                <a:spcPts val="1200"/>
              </a:spcBef>
              <a:spcAft>
                <a:spcPts val="600"/>
              </a:spcAft>
              <a:buNone/>
            </a:pPr>
            <a:r>
              <a:rPr lang="en-US" dirty="0"/>
              <a:t>20-3 The Social Impact of the Industrial Revolution</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The Industrial Revolution in Great Britain (1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Why did the Industrial Revolution occur first in Great Britain, and why did it happen when it did? What were the basic features of the new industrial system created by the Industrial Revolution? </a:t>
            </a:r>
          </a:p>
          <a:p>
            <a:r>
              <a:rPr lang="en-US" dirty="0"/>
              <a:t>Origins of the Industrial Revolution</a:t>
            </a:r>
          </a:p>
          <a:p>
            <a:pPr lvl="1"/>
            <a:r>
              <a:rPr lang="en-US" dirty="0"/>
              <a:t>Advantageous conditions in Britain</a:t>
            </a:r>
          </a:p>
          <a:p>
            <a:pPr lvl="2"/>
            <a:r>
              <a:rPr lang="en-US" dirty="0"/>
              <a:t>The </a:t>
            </a:r>
            <a:r>
              <a:rPr lang="en-US" b="1" dirty="0"/>
              <a:t>agricultural revolution</a:t>
            </a:r>
            <a:r>
              <a:rPr lang="en-US" dirty="0"/>
              <a:t> and increased food production</a:t>
            </a:r>
            <a:endParaRPr lang="en-US" b="1" dirty="0"/>
          </a:p>
          <a:p>
            <a:pPr lvl="2"/>
            <a:r>
              <a:rPr lang="en-US" dirty="0"/>
              <a:t>Substantial labor pool</a:t>
            </a:r>
          </a:p>
          <a:p>
            <a:pPr lvl="2"/>
            <a:r>
              <a:rPr lang="en-US" dirty="0"/>
              <a:t>Ready supply of </a:t>
            </a:r>
            <a:r>
              <a:rPr lang="en-US" b="1" dirty="0"/>
              <a:t>capital </a:t>
            </a:r>
            <a:r>
              <a:rPr lang="en-US" dirty="0"/>
              <a:t>for investment in new industrial machines</a:t>
            </a:r>
          </a:p>
          <a:p>
            <a:pPr lvl="2"/>
            <a:r>
              <a:rPr lang="en-US" dirty="0"/>
              <a:t>Ample mineral resources</a:t>
            </a:r>
          </a:p>
          <a:p>
            <a:pPr lvl="2"/>
            <a:r>
              <a:rPr lang="en-US" dirty="0"/>
              <a:t>Ability to export goods</a:t>
            </a:r>
            <a:endParaRPr lang="en-US" altLang="en-US" dirty="0"/>
          </a:p>
        </p:txBody>
      </p:sp>
    </p:spTree>
    <p:extLst>
      <p:ext uri="{BB962C8B-B14F-4D97-AF65-F5344CB8AC3E}">
        <p14:creationId xmlns:p14="http://schemas.microsoft.com/office/powerpoint/2010/main" val="22135818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The Industrial Revolution in Great Britain (2 of 4)</a:t>
            </a:r>
          </a:p>
        </p:txBody>
      </p:sp>
      <p:sp>
        <p:nvSpPr>
          <p:cNvPr id="3" name="Content Placeholder 2"/>
          <p:cNvSpPr>
            <a:spLocks noGrp="1"/>
          </p:cNvSpPr>
          <p:nvPr>
            <p:ph idx="1"/>
          </p:nvPr>
        </p:nvSpPr>
        <p:spPr/>
        <p:txBody>
          <a:bodyPr>
            <a:normAutofit/>
          </a:bodyPr>
          <a:lstStyle/>
          <a:p>
            <a:pPr>
              <a:spcBef>
                <a:spcPts val="1200"/>
              </a:spcBef>
              <a:spcAft>
                <a:spcPts val="600"/>
              </a:spcAft>
            </a:pPr>
            <a:r>
              <a:rPr lang="en-US" dirty="0"/>
              <a:t>Technological changes and new forms of industrial organization</a:t>
            </a:r>
          </a:p>
          <a:p>
            <a:pPr lvl="1">
              <a:spcBef>
                <a:spcPts val="1200"/>
              </a:spcBef>
              <a:spcAft>
                <a:spcPts val="600"/>
              </a:spcAft>
            </a:pPr>
            <a:r>
              <a:rPr lang="en-US" dirty="0"/>
              <a:t>The cotton industry</a:t>
            </a:r>
          </a:p>
          <a:p>
            <a:pPr lvl="2">
              <a:spcBef>
                <a:spcPts val="1200"/>
              </a:spcBef>
              <a:spcAft>
                <a:spcPts val="600"/>
              </a:spcAft>
            </a:pPr>
            <a:r>
              <a:rPr lang="en-US" dirty="0"/>
              <a:t>Flying shuttle, spinning jenny, and power loom transform cotton industry</a:t>
            </a:r>
          </a:p>
          <a:p>
            <a:pPr lvl="1">
              <a:spcBef>
                <a:spcPts val="1200"/>
              </a:spcBef>
              <a:spcAft>
                <a:spcPts val="600"/>
              </a:spcAft>
            </a:pPr>
            <a:r>
              <a:rPr lang="en-US" dirty="0"/>
              <a:t>The steam engine</a:t>
            </a:r>
          </a:p>
          <a:p>
            <a:pPr lvl="2">
              <a:spcBef>
                <a:spcPts val="1200"/>
              </a:spcBef>
              <a:spcAft>
                <a:spcPts val="600"/>
              </a:spcAft>
            </a:pPr>
            <a:r>
              <a:rPr lang="en-US" dirty="0"/>
              <a:t>Invented in the 1760s by James Watt and later improved by rotary engine </a:t>
            </a:r>
          </a:p>
          <a:p>
            <a:pPr lvl="2">
              <a:spcBef>
                <a:spcPts val="1200"/>
              </a:spcBef>
              <a:spcAft>
                <a:spcPts val="600"/>
              </a:spcAft>
            </a:pPr>
            <a:r>
              <a:rPr lang="en-US" dirty="0"/>
              <a:t>Boosted productivity exponentially</a:t>
            </a:r>
          </a:p>
          <a:p>
            <a:pPr lvl="2">
              <a:spcBef>
                <a:spcPts val="1200"/>
              </a:spcBef>
              <a:spcAft>
                <a:spcPts val="600"/>
              </a:spcAft>
            </a:pPr>
            <a:r>
              <a:rPr lang="en-US" dirty="0"/>
              <a:t>Led to expansion of coal industry</a:t>
            </a:r>
          </a:p>
        </p:txBody>
      </p:sp>
    </p:spTree>
    <p:extLst>
      <p:ext uri="{BB962C8B-B14F-4D97-AF65-F5344CB8AC3E}">
        <p14:creationId xmlns:p14="http://schemas.microsoft.com/office/powerpoint/2010/main" val="105375196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The Industrial Revolution in Great Britain (3 of 4)</a:t>
            </a:r>
          </a:p>
        </p:txBody>
      </p:sp>
      <p:sp>
        <p:nvSpPr>
          <p:cNvPr id="3" name="Content Placeholder 2"/>
          <p:cNvSpPr>
            <a:spLocks noGrp="1"/>
          </p:cNvSpPr>
          <p:nvPr>
            <p:ph idx="1"/>
          </p:nvPr>
        </p:nvSpPr>
        <p:spPr/>
        <p:txBody>
          <a:bodyPr>
            <a:normAutofit/>
          </a:bodyPr>
          <a:lstStyle/>
          <a:p>
            <a:r>
              <a:rPr lang="en-US" dirty="0"/>
              <a:t>Technological changes and new forms of industrial organization</a:t>
            </a:r>
          </a:p>
          <a:p>
            <a:pPr lvl="1"/>
            <a:r>
              <a:rPr lang="en-US" dirty="0"/>
              <a:t>The iron industry</a:t>
            </a:r>
          </a:p>
          <a:p>
            <a:pPr lvl="2"/>
            <a:r>
              <a:rPr lang="en-US" dirty="0" err="1"/>
              <a:t>Puddling</a:t>
            </a:r>
            <a:r>
              <a:rPr lang="en-US" dirty="0"/>
              <a:t> removed impurities from </a:t>
            </a:r>
            <a:r>
              <a:rPr lang="en-US" b="1" dirty="0"/>
              <a:t>pig iron </a:t>
            </a:r>
            <a:r>
              <a:rPr lang="en-US" dirty="0"/>
              <a:t>producing </a:t>
            </a:r>
            <a:r>
              <a:rPr lang="en-US" b="1" dirty="0"/>
              <a:t>wrought iron</a:t>
            </a:r>
          </a:p>
          <a:p>
            <a:pPr lvl="2"/>
            <a:r>
              <a:rPr lang="en-US" dirty="0"/>
              <a:t>Exponential increase of iron production</a:t>
            </a:r>
          </a:p>
          <a:p>
            <a:pPr lvl="1"/>
            <a:r>
              <a:rPr lang="en-US" dirty="0"/>
              <a:t>A revolution in transportation</a:t>
            </a:r>
          </a:p>
          <a:p>
            <a:pPr lvl="2"/>
            <a:r>
              <a:rPr lang="en-US" dirty="0"/>
              <a:t>Richard Trevithick pioneered the steam locomotive, 1804</a:t>
            </a:r>
          </a:p>
          <a:p>
            <a:pPr lvl="2"/>
            <a:r>
              <a:rPr lang="en-US" dirty="0"/>
              <a:t>George Stephenson’s </a:t>
            </a:r>
            <a:r>
              <a:rPr lang="en-US" i="1" dirty="0"/>
              <a:t>Rocket </a:t>
            </a:r>
            <a:r>
              <a:rPr lang="en-US" dirty="0"/>
              <a:t>appeared on first public railway line</a:t>
            </a:r>
          </a:p>
          <a:p>
            <a:pPr lvl="2"/>
            <a:r>
              <a:rPr lang="en-US" dirty="0"/>
              <a:t>Railroads created new jobs and engineering innovations</a:t>
            </a:r>
          </a:p>
          <a:p>
            <a:pPr lvl="2"/>
            <a:r>
              <a:rPr lang="en-US" dirty="0"/>
              <a:t>The impact on industry: creating a fundamental break with the traditional European economy</a:t>
            </a:r>
          </a:p>
        </p:txBody>
      </p:sp>
    </p:spTree>
    <p:extLst>
      <p:ext uri="{BB962C8B-B14F-4D97-AF65-F5344CB8AC3E}">
        <p14:creationId xmlns:p14="http://schemas.microsoft.com/office/powerpoint/2010/main" val="329874737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The Industrial Revolution in Great Britain (4 of 4)</a:t>
            </a:r>
          </a:p>
        </p:txBody>
      </p:sp>
      <p:sp>
        <p:nvSpPr>
          <p:cNvPr id="3" name="Content Placeholder 2"/>
          <p:cNvSpPr>
            <a:spLocks noGrp="1"/>
          </p:cNvSpPr>
          <p:nvPr>
            <p:ph idx="1"/>
          </p:nvPr>
        </p:nvSpPr>
        <p:spPr/>
        <p:txBody>
          <a:bodyPr>
            <a:normAutofit lnSpcReduction="10000"/>
          </a:bodyPr>
          <a:lstStyle/>
          <a:p>
            <a:r>
              <a:rPr lang="en-US" dirty="0"/>
              <a:t>Technological changes and new forms of industrial organization</a:t>
            </a:r>
          </a:p>
          <a:p>
            <a:pPr lvl="1"/>
            <a:r>
              <a:rPr lang="en-US" dirty="0"/>
              <a:t>The industrial factory</a:t>
            </a:r>
          </a:p>
          <a:p>
            <a:pPr lvl="2"/>
            <a:r>
              <a:rPr lang="en-US" dirty="0"/>
              <a:t>Organized labor for the new machines</a:t>
            </a:r>
          </a:p>
          <a:p>
            <a:pPr lvl="2"/>
            <a:r>
              <a:rPr lang="en-US" dirty="0"/>
              <a:t>Factory owners forced to create time-work discipline with regular, unvarying hours and regulations</a:t>
            </a:r>
          </a:p>
          <a:p>
            <a:pPr lvl="2"/>
            <a:r>
              <a:rPr lang="en-US" dirty="0"/>
              <a:t>Fines and dismissal for adult workers; punishment, including beatings, for children</a:t>
            </a:r>
          </a:p>
          <a:p>
            <a:r>
              <a:rPr lang="en-US" dirty="0"/>
              <a:t>The Great Exhibition: Britain in 1851</a:t>
            </a:r>
          </a:p>
          <a:p>
            <a:pPr lvl="1"/>
            <a:r>
              <a:rPr lang="en-US" dirty="0"/>
              <a:t>First world industrial fair at the Crystal Palace</a:t>
            </a:r>
          </a:p>
          <a:p>
            <a:pPr lvl="2"/>
            <a:r>
              <a:rPr lang="en-US" dirty="0"/>
              <a:t>Palace made entirely of glass and iron covering 19 acres</a:t>
            </a:r>
          </a:p>
          <a:p>
            <a:pPr lvl="2"/>
            <a:r>
              <a:rPr lang="en-US" dirty="0"/>
              <a:t>Six million visitors in six months</a:t>
            </a:r>
          </a:p>
          <a:p>
            <a:pPr lvl="2"/>
            <a:r>
              <a:rPr lang="en-US" dirty="0"/>
              <a:t>Great Britain: the world’s first and richest industrial nation</a:t>
            </a:r>
            <a:endParaRPr lang="en-US" altLang="en-US" dirty="0"/>
          </a:p>
        </p:txBody>
      </p:sp>
    </p:spTree>
    <p:extLst>
      <p:ext uri="{BB962C8B-B14F-4D97-AF65-F5344CB8AC3E}">
        <p14:creationId xmlns:p14="http://schemas.microsoft.com/office/powerpoint/2010/main" val="40845549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20.2 Railroad Line from Liverpool to Manchester</a:t>
            </a:r>
            <a:r>
              <a:rPr lang="en-US" sz="2000" dirty="0"/>
              <a:t>. The railroad line from Liverpool to Manchester, which opened in 1830, relied on steam locomotives. </a:t>
            </a:r>
          </a:p>
        </p:txBody>
      </p:sp>
      <p:pic>
        <p:nvPicPr>
          <p:cNvPr id="1027" name="Picture 2" descr="The railroad line from Liverpool to Manchester, opened in 1830, relied on steam locomotives. As is evident in this illustration, carrying passengers was the railroad’s main business. First-class passengers rode in covered cars; second- and third-class passengers, in open car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85053" y="1828800"/>
            <a:ext cx="8301747" cy="265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47904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20.3 A British Textile Factory. </a:t>
            </a:r>
            <a:r>
              <a:rPr lang="en-US" sz="2000" dirty="0"/>
              <a:t>The factory changed the relationship between workers and employers, with workers coerced into putting in a standard workday. </a:t>
            </a:r>
          </a:p>
        </p:txBody>
      </p:sp>
      <p:pic>
        <p:nvPicPr>
          <p:cNvPr id="2050" name="Picture 2" descr="The development of the factory changed the relationship between workers and employers as workers were encouraged to adjust to a new system of discipline that forced them to work regular hours under close supervision. This 1835 illustration shows women and men working in a British textile facto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27530" y="1447801"/>
            <a:ext cx="790687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27140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2000" b="1" dirty="0"/>
              <a:t>20.4a The Great Exhibition of 1851. </a:t>
            </a:r>
            <a:r>
              <a:rPr lang="en-US" sz="2000" dirty="0"/>
              <a:t>More than 100,000 exhibits were housed in the Crystal Palace, a giant structure of cast iron and glass, shown here. </a:t>
            </a:r>
          </a:p>
        </p:txBody>
      </p:sp>
      <p:pic>
        <p:nvPicPr>
          <p:cNvPr id="3074" name="Picture 2" descr="The Great Exhibition of 1851 was a symbol of the success of Great Britain, which had become the world’s first industrial nation and its richest. More than 100,000 exhibits were housed in the Crystal Palace, a giant structure of cast iron and glass. This painting shows the front of the palace and some of its numerous visitors. "/>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9600" y="1295400"/>
            <a:ext cx="8140208" cy="4653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70172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79291"/>
          </a:xfrm>
        </p:spPr>
        <p:txBody>
          <a:bodyPr>
            <a:noAutofit/>
          </a:bodyPr>
          <a:lstStyle/>
          <a:p>
            <a:r>
              <a:rPr lang="en-US" dirty="0"/>
              <a:t>Map 20.1 The Industrial Revolution in Britain by 1850</a:t>
            </a:r>
          </a:p>
        </p:txBody>
      </p:sp>
      <p:pic>
        <p:nvPicPr>
          <p:cNvPr id="4098" name="Picture 2" descr="A map shows Britain and locates the following: Exposed coalfields: eastern borders of Scotland  regions in northern England  and southern borders of Wales. Industrial areas: southern Scotland (Cotton and woolen textiles  Machinery  Iron); Sheffield (Iron and Hardware); Birmingham (Iron  Machinery  Pottery); London (Machinery and Consumer goods); southern Wales (Iron); south western tip of England (Tin and copper mining). Principal railroads ran through south western tip of England  Wales  Scotland  and England. Cities with over 100 000 people: Newcastle-upon-Tyne  Leeds  Manchester  Birmingham  and London. Towns with over 20 000 people: south western and south eastern tip of England  Bristol  southern Scotland  Birmingham  and Newcastle-upon-Tyn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048001" y="690181"/>
            <a:ext cx="3048000" cy="5477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056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The Spread of Industrialization</a:t>
            </a:r>
            <a:br>
              <a:rPr lang="en-US" dirty="0"/>
            </a:br>
            <a:r>
              <a:rPr lang="en-US" dirty="0"/>
              <a:t>(1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How did the Industrial Revolution spread from Great Britain to the European continent and the United States, and how did industrialization in those areas differ from industrialization in Britain? </a:t>
            </a:r>
          </a:p>
          <a:p>
            <a:r>
              <a:rPr lang="en-US" altLang="en-US" dirty="0"/>
              <a:t>Industrialization on the continent</a:t>
            </a:r>
          </a:p>
          <a:p>
            <a:pPr lvl="1"/>
            <a:r>
              <a:rPr lang="en-US" altLang="en-US" dirty="0"/>
              <a:t>Proceeded after 1815, with borrowing of British techniques and practices</a:t>
            </a:r>
          </a:p>
          <a:p>
            <a:pPr lvl="2"/>
            <a:r>
              <a:rPr lang="en-US" altLang="en-US" dirty="0"/>
              <a:t>British prohibitions against movement of experts and exports of machines were ineffective</a:t>
            </a:r>
          </a:p>
          <a:p>
            <a:pPr lvl="2"/>
            <a:r>
              <a:rPr lang="en-US" altLang="en-US" dirty="0"/>
              <a:t>Wide range of technical schools established</a:t>
            </a:r>
          </a:p>
          <a:p>
            <a:pPr lvl="1"/>
            <a:r>
              <a:rPr lang="en-US" altLang="en-US" dirty="0"/>
              <a:t>Government support of industrialization</a:t>
            </a:r>
          </a:p>
          <a:p>
            <a:pPr lvl="2"/>
            <a:r>
              <a:rPr lang="en-US" altLang="en-US" dirty="0"/>
              <a:t>Bore costs of building roads, canals, and iron rails</a:t>
            </a:r>
          </a:p>
        </p:txBody>
      </p:sp>
    </p:spTree>
    <p:extLst>
      <p:ext uri="{BB962C8B-B14F-4D97-AF65-F5344CB8AC3E}">
        <p14:creationId xmlns:p14="http://schemas.microsoft.com/office/powerpoint/2010/main" val="32965691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The Spread of Industrialization</a:t>
            </a:r>
            <a:br>
              <a:rPr lang="en-US" dirty="0"/>
            </a:br>
            <a:r>
              <a:rPr lang="en-US" dirty="0"/>
              <a:t>(2 of 3)</a:t>
            </a:r>
          </a:p>
        </p:txBody>
      </p:sp>
      <p:sp>
        <p:nvSpPr>
          <p:cNvPr id="3" name="Content Placeholder 2"/>
          <p:cNvSpPr>
            <a:spLocks noGrp="1"/>
          </p:cNvSpPr>
          <p:nvPr>
            <p:ph idx="1"/>
          </p:nvPr>
        </p:nvSpPr>
        <p:spPr/>
        <p:txBody>
          <a:bodyPr>
            <a:normAutofit/>
          </a:bodyPr>
          <a:lstStyle/>
          <a:p>
            <a:r>
              <a:rPr lang="en-US" altLang="en-US" dirty="0"/>
              <a:t>Centers of continental industrialization</a:t>
            </a:r>
          </a:p>
          <a:p>
            <a:pPr lvl="1"/>
            <a:r>
              <a:rPr lang="en-US" altLang="en-US" dirty="0"/>
              <a:t>Belgium, France, and the German States</a:t>
            </a:r>
          </a:p>
          <a:p>
            <a:pPr lvl="2"/>
            <a:r>
              <a:rPr lang="en-US" altLang="en-US" dirty="0"/>
              <a:t>Cotton dispersed through many regions</a:t>
            </a:r>
          </a:p>
          <a:p>
            <a:pPr lvl="2"/>
            <a:r>
              <a:rPr lang="en-US" altLang="en-US" dirty="0"/>
              <a:t>Heavy industry before 1850 was a mix of old and new</a:t>
            </a:r>
          </a:p>
          <a:p>
            <a:r>
              <a:rPr lang="en-US" altLang="en-US" dirty="0"/>
              <a:t>The Industrial Revolution in the United States</a:t>
            </a:r>
          </a:p>
          <a:p>
            <a:pPr lvl="1"/>
            <a:r>
              <a:rPr lang="en-US" altLang="en-US" dirty="0"/>
              <a:t>1800</a:t>
            </a:r>
            <a:r>
              <a:rPr lang="en-US" dirty="0"/>
              <a:t>–</a:t>
            </a:r>
            <a:r>
              <a:rPr lang="en-US" altLang="en-US" dirty="0"/>
              <a:t>1860: United States population grows from 5 million to 60 million</a:t>
            </a:r>
          </a:p>
          <a:p>
            <a:pPr lvl="1"/>
            <a:r>
              <a:rPr lang="en-US" altLang="en-US" dirty="0"/>
              <a:t>Steamboats and railroad turned the United States into a single massive market</a:t>
            </a:r>
          </a:p>
          <a:p>
            <a:pPr lvl="1"/>
            <a:r>
              <a:rPr lang="en-US" altLang="en-US" dirty="0"/>
              <a:t>European immigration began</a:t>
            </a:r>
          </a:p>
          <a:p>
            <a:pPr lvl="2"/>
            <a:r>
              <a:rPr lang="en-US" altLang="en-US" dirty="0"/>
              <a:t>Immigrants replaced women and children in the workplace</a:t>
            </a:r>
          </a:p>
        </p:txBody>
      </p:sp>
    </p:spTree>
    <p:extLst>
      <p:ext uri="{BB962C8B-B14F-4D97-AF65-F5344CB8AC3E}">
        <p14:creationId xmlns:p14="http://schemas.microsoft.com/office/powerpoint/2010/main" val="181493791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The Spread of Industrialization</a:t>
            </a:r>
            <a:br>
              <a:rPr lang="en-US" dirty="0"/>
            </a:br>
            <a:r>
              <a:rPr lang="en-US" dirty="0"/>
              <a:t>(3 of 3)</a:t>
            </a:r>
          </a:p>
        </p:txBody>
      </p:sp>
      <p:sp>
        <p:nvSpPr>
          <p:cNvPr id="3" name="Content Placeholder 2"/>
          <p:cNvSpPr>
            <a:spLocks noGrp="1"/>
          </p:cNvSpPr>
          <p:nvPr>
            <p:ph idx="1"/>
          </p:nvPr>
        </p:nvSpPr>
        <p:spPr/>
        <p:txBody>
          <a:bodyPr>
            <a:normAutofit/>
          </a:bodyPr>
          <a:lstStyle/>
          <a:p>
            <a:r>
              <a:rPr lang="en-US" altLang="en-US" dirty="0"/>
              <a:t>Limiting the spread of industrialization</a:t>
            </a:r>
          </a:p>
          <a:p>
            <a:pPr lvl="1"/>
            <a:r>
              <a:rPr lang="en-US" altLang="en-US" dirty="0"/>
              <a:t>The example of India</a:t>
            </a:r>
          </a:p>
          <a:p>
            <a:pPr lvl="2"/>
            <a:r>
              <a:rPr lang="en-US" altLang="en-US" dirty="0"/>
              <a:t>Eighteenth century: largest exporter of handmade cotton cloth</a:t>
            </a:r>
          </a:p>
          <a:p>
            <a:pPr lvl="2"/>
            <a:r>
              <a:rPr lang="en-US" altLang="en-US" dirty="0"/>
              <a:t>Nineteenth century: control by </a:t>
            </a:r>
            <a:r>
              <a:rPr lang="en-US" dirty="0"/>
              <a:t>British East India Company saw import of factory-made British textiles and out-of-work artisans in India</a:t>
            </a:r>
            <a:endParaRPr lang="en-US" altLang="en-US" dirty="0"/>
          </a:p>
        </p:txBody>
      </p:sp>
    </p:spTree>
    <p:extLst>
      <p:ext uri="{BB962C8B-B14F-4D97-AF65-F5344CB8AC3E}">
        <p14:creationId xmlns:p14="http://schemas.microsoft.com/office/powerpoint/2010/main" val="232156282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90600"/>
          </a:xfrm>
        </p:spPr>
        <p:txBody>
          <a:bodyPr>
            <a:noAutofit/>
          </a:bodyPr>
          <a:lstStyle/>
          <a:p>
            <a:r>
              <a:rPr lang="en-US" sz="2000" b="1" dirty="0"/>
              <a:t>20.5 British Ships in Calcutta</a:t>
            </a:r>
            <a:r>
              <a:rPr lang="en-US" sz="2000" dirty="0"/>
              <a:t>. The British increased their trade and development in eighteenth-century India but thwarted the spread of the Industrial Revolution there. </a:t>
            </a:r>
          </a:p>
        </p:txBody>
      </p:sp>
      <p:pic>
        <p:nvPicPr>
          <p:cNvPr id="5122" name="Picture 2" descr="By the second half of the nineteenth century, the British had increased their trade and development in India. Shown here in this 1865 photograph are British clipper ships at the port of Calcutta, Ind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89928" y="1375229"/>
            <a:ext cx="7996872" cy="4644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655424"/>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03316"/>
          </a:xfrm>
        </p:spPr>
        <p:txBody>
          <a:bodyPr>
            <a:noAutofit/>
          </a:bodyPr>
          <a:lstStyle/>
          <a:p>
            <a:r>
              <a:rPr lang="en-US" dirty="0"/>
              <a:t>Map 20.2 The Industrialization of Europe by 1850</a:t>
            </a:r>
          </a:p>
        </p:txBody>
      </p:sp>
      <p:pic>
        <p:nvPicPr>
          <p:cNvPr id="6146" name="Picture 2" descr="A map of Western Europe shows Industrialization by 1850 and locates the following: Manufacturing and industrial areas: regions in Great Britain  Belgium  Netherlands  Saxony  and Switzerland; No peasant emancipation before 1848: Portugal  Spain  Italy  Ottoman Empire  Austria-Hungary  and Russia; Railways: Great Britain  Belgium  Netherlands  Saxony  Poland  and Austria; Banks: London  Paris  Brussels  Amsterdam  Munich  Hamburg  Berlin  Vienna; Textile: Great Britain  Belgium  Netherlands  Saxony  and Poland; Silk industries: southern France  northern Italy  and Switzerland; Coal mining: Great Britain and Belgium; Iron industry: Great Britain  northern Spain  Hungary  Saxony  Poland  Sweden  Serbia  and Saint Petersburg; Major cities in 1820: Glasgow  London  Amsterdam  Paris  Marseilles  Milan  Genoa  Hamburg  Berlin  Cologne  Vienna  Venice  Rome  Oslo  Copenhagen  Stockholm  Copenhagen  and Saint Petersburg; Major cities in 1850: Edinburgh  Leeds  Sheffield  Birmingham  Bristol  Brussels  Turin  Bordeaux  Munich  Prague  Florence  Buda  Breslau  and Warsaw."/>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95400" y="838200"/>
            <a:ext cx="6435271" cy="527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68784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The Social Impact of the Industrial Revolution (1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effects did the Industrial Revolution have on urban life, social classes, family life, and standards of living? What were working conditions like in the early decades of the Industrial Revolution, and what efforts were made to improve them? </a:t>
            </a:r>
          </a:p>
          <a:p>
            <a:r>
              <a:rPr lang="en-US" altLang="en-US" dirty="0"/>
              <a:t>Population growth</a:t>
            </a:r>
          </a:p>
          <a:p>
            <a:pPr lvl="1"/>
            <a:r>
              <a:rPr lang="en-US" altLang="en-US" dirty="0"/>
              <a:t>European population nearly doubled between 1750 and 1850</a:t>
            </a:r>
          </a:p>
          <a:p>
            <a:pPr lvl="2"/>
            <a:r>
              <a:rPr lang="en-US" altLang="en-US" dirty="0"/>
              <a:t>Better nutrition and fewer premature deaths</a:t>
            </a:r>
          </a:p>
          <a:p>
            <a:pPr lvl="1"/>
            <a:r>
              <a:rPr lang="en-US" altLang="en-US" dirty="0"/>
              <a:t>The Great Hunger</a:t>
            </a:r>
          </a:p>
          <a:p>
            <a:pPr lvl="2"/>
            <a:r>
              <a:rPr lang="en-US" altLang="en-US" dirty="0"/>
              <a:t>Fungus blighted potato crop in Ireland in 1845 causing famine</a:t>
            </a:r>
          </a:p>
          <a:p>
            <a:pPr lvl="2"/>
            <a:r>
              <a:rPr lang="en-US" altLang="en-US" dirty="0"/>
              <a:t>More than one million Irish died from starvation and disease</a:t>
            </a:r>
          </a:p>
        </p:txBody>
      </p:sp>
    </p:spTree>
    <p:extLst>
      <p:ext uri="{BB962C8B-B14F-4D97-AF65-F5344CB8AC3E}">
        <p14:creationId xmlns:p14="http://schemas.microsoft.com/office/powerpoint/2010/main" val="805840799"/>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The Social Impact of the Industrial Revolution (2 of 4)</a:t>
            </a:r>
          </a:p>
        </p:txBody>
      </p:sp>
      <p:sp>
        <p:nvSpPr>
          <p:cNvPr id="3" name="Content Placeholder 2"/>
          <p:cNvSpPr>
            <a:spLocks noGrp="1"/>
          </p:cNvSpPr>
          <p:nvPr>
            <p:ph idx="1"/>
          </p:nvPr>
        </p:nvSpPr>
        <p:spPr/>
        <p:txBody>
          <a:bodyPr>
            <a:normAutofit/>
          </a:bodyPr>
          <a:lstStyle/>
          <a:p>
            <a:r>
              <a:rPr lang="en-US" altLang="en-US" dirty="0"/>
              <a:t>The growth of cities</a:t>
            </a:r>
          </a:p>
          <a:p>
            <a:pPr lvl="1"/>
            <a:r>
              <a:rPr lang="en-US" altLang="en-US" dirty="0"/>
              <a:t>Urban living conditions in the early industrial era</a:t>
            </a:r>
          </a:p>
          <a:p>
            <a:pPr lvl="2"/>
            <a:r>
              <a:rPr lang="en-US" altLang="en-US" dirty="0"/>
              <a:t>Rapid urbanization intensified problems</a:t>
            </a:r>
          </a:p>
          <a:p>
            <a:pPr lvl="2"/>
            <a:r>
              <a:rPr lang="en-US" altLang="en-US" dirty="0"/>
              <a:t>Wealthy lived in suburbs or outer ring of the cities; inner ring had row houses for artisans and lower middle class; center had row houses for industrial workers</a:t>
            </a:r>
          </a:p>
          <a:p>
            <a:pPr lvl="2"/>
            <a:r>
              <a:rPr lang="en-US" altLang="en-US" dirty="0"/>
              <a:t>Overcrowding and sanitation issues</a:t>
            </a:r>
          </a:p>
          <a:p>
            <a:pPr lvl="1"/>
            <a:r>
              <a:rPr lang="en-US" altLang="en-US" dirty="0"/>
              <a:t>Urban reformers</a:t>
            </a:r>
          </a:p>
          <a:p>
            <a:pPr lvl="2"/>
            <a:r>
              <a:rPr lang="en-US" dirty="0"/>
              <a:t>Edwin Chadwick advocated for a system of modern sanitary reforms consisting of efficient sewers and piped water supply</a:t>
            </a:r>
          </a:p>
          <a:p>
            <a:pPr lvl="2"/>
            <a:r>
              <a:rPr lang="en-US" dirty="0"/>
              <a:t>Public Health Act creates National Board of Health</a:t>
            </a:r>
            <a:endParaRPr lang="en-US" altLang="en-US" dirty="0"/>
          </a:p>
        </p:txBody>
      </p:sp>
    </p:spTree>
    <p:extLst>
      <p:ext uri="{BB962C8B-B14F-4D97-AF65-F5344CB8AC3E}">
        <p14:creationId xmlns:p14="http://schemas.microsoft.com/office/powerpoint/2010/main" val="3341436852"/>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The Social Impact of the Industrial Revolution (3 of 4)</a:t>
            </a:r>
          </a:p>
        </p:txBody>
      </p:sp>
      <p:sp>
        <p:nvSpPr>
          <p:cNvPr id="3" name="Content Placeholder 2"/>
          <p:cNvSpPr>
            <a:spLocks noGrp="1"/>
          </p:cNvSpPr>
          <p:nvPr>
            <p:ph idx="1"/>
          </p:nvPr>
        </p:nvSpPr>
        <p:spPr/>
        <p:txBody>
          <a:bodyPr>
            <a:normAutofit lnSpcReduction="10000"/>
          </a:bodyPr>
          <a:lstStyle/>
          <a:p>
            <a:r>
              <a:rPr lang="en-US" altLang="en-US" dirty="0"/>
              <a:t>New social classes: the industrial middle class</a:t>
            </a:r>
          </a:p>
          <a:p>
            <a:pPr lvl="1"/>
            <a:r>
              <a:rPr lang="en-US" dirty="0"/>
              <a:t>Constructed factories, purchased machines, and figured out where markets were</a:t>
            </a:r>
          </a:p>
          <a:p>
            <a:pPr lvl="2"/>
            <a:r>
              <a:rPr lang="en-US" dirty="0"/>
              <a:t>Traditional entrepreneurs replaced by new business aristocracy</a:t>
            </a:r>
          </a:p>
          <a:p>
            <a:pPr lvl="2"/>
            <a:r>
              <a:rPr lang="en-US" dirty="0"/>
              <a:t>Resourceful, resolute, visionary, ambitious, and often greedy</a:t>
            </a:r>
          </a:p>
          <a:p>
            <a:r>
              <a:rPr lang="en-US" altLang="en-US" dirty="0"/>
              <a:t>New social classes: workers in the industrial age</a:t>
            </a:r>
          </a:p>
          <a:p>
            <a:pPr lvl="1"/>
            <a:r>
              <a:rPr lang="en-US" altLang="en-US" dirty="0"/>
              <a:t>Working conditions for the industrial working class</a:t>
            </a:r>
          </a:p>
          <a:p>
            <a:pPr lvl="2"/>
            <a:r>
              <a:rPr lang="en-US" altLang="en-US" dirty="0"/>
              <a:t>12- to 16-hour days, six days a week, without employment security or minimum wage</a:t>
            </a:r>
          </a:p>
          <a:p>
            <a:pPr lvl="2"/>
            <a:r>
              <a:rPr lang="en-US" altLang="en-US" dirty="0"/>
              <a:t>Cotton mills and coal mines: worst conditions, with women and children exploited</a:t>
            </a:r>
          </a:p>
          <a:p>
            <a:pPr lvl="1"/>
            <a:r>
              <a:rPr lang="en-US" dirty="0"/>
              <a:t>Did industrialization bring an improved standard of living?</a:t>
            </a:r>
          </a:p>
          <a:p>
            <a:pPr lvl="2"/>
            <a:r>
              <a:rPr lang="en-US" dirty="0"/>
              <a:t>Widened gap between rich and poor</a:t>
            </a:r>
          </a:p>
        </p:txBody>
      </p:sp>
    </p:spTree>
    <p:extLst>
      <p:ext uri="{BB962C8B-B14F-4D97-AF65-F5344CB8AC3E}">
        <p14:creationId xmlns:p14="http://schemas.microsoft.com/office/powerpoint/2010/main" val="1994905154"/>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The Social Impact of the Industrial Revolution (4 of 4)</a:t>
            </a:r>
          </a:p>
        </p:txBody>
      </p:sp>
      <p:sp>
        <p:nvSpPr>
          <p:cNvPr id="3" name="Content Placeholder 2"/>
          <p:cNvSpPr>
            <a:spLocks noGrp="1"/>
          </p:cNvSpPr>
          <p:nvPr>
            <p:ph idx="1"/>
          </p:nvPr>
        </p:nvSpPr>
        <p:spPr/>
        <p:txBody>
          <a:bodyPr>
            <a:normAutofit/>
          </a:bodyPr>
          <a:lstStyle/>
          <a:p>
            <a:r>
              <a:rPr lang="en-US" altLang="en-US" dirty="0"/>
              <a:t>Efforts at change: the workers</a:t>
            </a:r>
          </a:p>
          <a:p>
            <a:pPr lvl="1"/>
            <a:r>
              <a:rPr lang="en-US" b="1" dirty="0"/>
              <a:t>Trade unions </a:t>
            </a:r>
            <a:r>
              <a:rPr lang="en-US" dirty="0"/>
              <a:t>formed by cotton spinners, ironworkers, coal miners, and shipwrights</a:t>
            </a:r>
            <a:endParaRPr lang="en-US" altLang="en-US" dirty="0"/>
          </a:p>
          <a:p>
            <a:pPr lvl="1"/>
            <a:r>
              <a:rPr lang="en-US" altLang="en-US" dirty="0"/>
              <a:t>Luddites</a:t>
            </a:r>
          </a:p>
          <a:p>
            <a:pPr lvl="2"/>
            <a:r>
              <a:rPr lang="en-US" dirty="0"/>
              <a:t>Skilled craftsmen in the Midlands and northern England who in 1812 physically attacked machines</a:t>
            </a:r>
            <a:endParaRPr lang="en-US" altLang="en-US" dirty="0"/>
          </a:p>
          <a:p>
            <a:pPr lvl="1"/>
            <a:r>
              <a:rPr lang="en-US" altLang="en-US" dirty="0"/>
              <a:t>Chartism</a:t>
            </a:r>
          </a:p>
          <a:p>
            <a:pPr lvl="2"/>
            <a:r>
              <a:rPr lang="en-US" dirty="0"/>
              <a:t>People’s Charter aimed to achieve political democracy</a:t>
            </a:r>
          </a:p>
          <a:p>
            <a:pPr lvl="2"/>
            <a:r>
              <a:rPr lang="en-US" altLang="en-US" dirty="0"/>
              <a:t>National petitions rejected by Parliament but organized millions</a:t>
            </a:r>
          </a:p>
          <a:p>
            <a:r>
              <a:rPr lang="en-US" altLang="en-US" dirty="0"/>
              <a:t>Efforts at change: reformers and government</a:t>
            </a:r>
          </a:p>
          <a:p>
            <a:pPr lvl="1"/>
            <a:r>
              <a:rPr lang="en-US" altLang="en-US" dirty="0"/>
              <a:t>Success during the reform-minded 1830s and 1840s</a:t>
            </a:r>
          </a:p>
          <a:p>
            <a:pPr lvl="2"/>
            <a:r>
              <a:rPr lang="en-US" altLang="en-US" dirty="0"/>
              <a:t>The Factory Act, the Coal Mines Act, and the Ten Hours Act</a:t>
            </a:r>
          </a:p>
        </p:txBody>
      </p:sp>
    </p:spTree>
    <p:extLst>
      <p:ext uri="{BB962C8B-B14F-4D97-AF65-F5344CB8AC3E}">
        <p14:creationId xmlns:p14="http://schemas.microsoft.com/office/powerpoint/2010/main" val="219811937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20.6a Living Conditions of London’s Poor</a:t>
            </a:r>
            <a:r>
              <a:rPr lang="en-US" sz="2000" dirty="0"/>
              <a:t>. This image from 1872 by French illustrator </a:t>
            </a:r>
            <a:r>
              <a:rPr lang="en-US" sz="2000" dirty="0" err="1"/>
              <a:t>Gustave</a:t>
            </a:r>
            <a:r>
              <a:rPr lang="en-US" sz="2000" dirty="0"/>
              <a:t> Doré shows a London slum district overshadowed by rail viaducts. </a:t>
            </a:r>
          </a:p>
        </p:txBody>
      </p:sp>
      <p:pic>
        <p:nvPicPr>
          <p:cNvPr id="7170" name="Picture 2" descr="Drawing of a nineteenth-century London slum district overshadowed by rail viaduct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00415" y="1295400"/>
            <a:ext cx="6143171" cy="479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706140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20.7 Women and Children in the Mines</a:t>
            </a:r>
            <a:r>
              <a:rPr lang="en-US" sz="2000" dirty="0"/>
              <a:t>. Women and children were often employed in the factories and mines of the early nineteenth century. </a:t>
            </a:r>
          </a:p>
        </p:txBody>
      </p:sp>
      <p:pic>
        <p:nvPicPr>
          <p:cNvPr id="8194" name="Picture 2" descr="Women and children were often employed in the factories and mines of the early nineteenth century. This illustration shows a woman and boy in a coal mine struggling to draw and push a barrel filled with coal. In 1842, the Coal Mines Act forbade the use of boys younger than ten and women in the min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920708" y="1066800"/>
            <a:ext cx="7308892"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573781"/>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114800" cy="1600200"/>
          </a:xfrm>
        </p:spPr>
        <p:txBody>
          <a:bodyPr>
            <a:noAutofit/>
          </a:bodyPr>
          <a:lstStyle/>
          <a:p>
            <a:r>
              <a:rPr lang="en-US" sz="2000" b="1" dirty="0"/>
              <a:t>20.8 A Trade Union Membership Card</a:t>
            </a:r>
            <a:r>
              <a:rPr lang="en-US" sz="2000" dirty="0"/>
              <a:t>. Skilled workers  formed trade unions in an attempt to gain higher wages, better working conditions, and special benefits. </a:t>
            </a:r>
          </a:p>
        </p:txBody>
      </p:sp>
      <p:pic>
        <p:nvPicPr>
          <p:cNvPr id="9218" name="Picture 2" descr="Skilled workers in a number of new industries formed trade unions in an attempt to gain higher wages, better working conditions, and special benefits. The scenes at the bottom of this membership card for the Associated Shipwrights Society illustrate some of the medical and social benefits it provided for its member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029200" y="304800"/>
            <a:ext cx="3886470" cy="580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56797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20 Summary</a:t>
            </a:r>
          </a:p>
        </p:txBody>
      </p:sp>
      <p:sp>
        <p:nvSpPr>
          <p:cNvPr id="3" name="Content Placeholder 2"/>
          <p:cNvSpPr>
            <a:spLocks noGrp="1"/>
          </p:cNvSpPr>
          <p:nvPr>
            <p:ph idx="1"/>
          </p:nvPr>
        </p:nvSpPr>
        <p:spPr/>
        <p:txBody>
          <a:bodyPr>
            <a:normAutofit/>
          </a:bodyPr>
          <a:lstStyle/>
          <a:p>
            <a:r>
              <a:rPr lang="en-US" dirty="0"/>
              <a:t>The Industrial Revolution, one of the major forces of change in the nineteenth century, began in Britain, which possessed domestic advantages and access to overseas markets.</a:t>
            </a:r>
          </a:p>
          <a:p>
            <a:r>
              <a:rPr lang="en-US" dirty="0"/>
              <a:t>The Great Exhibition of 1851 in London showed the world the achievements of Britain’s Industrial Revolution. </a:t>
            </a:r>
          </a:p>
          <a:p>
            <a:r>
              <a:rPr lang="en-US" dirty="0"/>
              <a:t>By 1860, industrialization had spread to the continent and the United States, while in the non-Western world, industrial development was much slower.</a:t>
            </a:r>
          </a:p>
          <a:p>
            <a:r>
              <a:rPr lang="en-US" dirty="0"/>
              <a:t> The Industrial Revolution also transformed the social world of Europe, and the creation of an industrial proletariat produced a whole new force for change. </a:t>
            </a:r>
          </a:p>
        </p:txBody>
      </p:sp>
    </p:spTree>
    <p:extLst>
      <p:ext uri="{BB962C8B-B14F-4D97-AF65-F5344CB8AC3E}">
        <p14:creationId xmlns:p14="http://schemas.microsoft.com/office/powerpoint/2010/main" val="388377505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20 Timeline</a:t>
            </a:r>
          </a:p>
        </p:txBody>
      </p:sp>
      <p:pic>
        <p:nvPicPr>
          <p:cNvPr id="1024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4488" y="1699986"/>
            <a:ext cx="8275025" cy="345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717858"/>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22571</TotalTime>
  <Words>1306</Words>
  <Application>Microsoft Office PowerPoint</Application>
  <PresentationFormat>On-screen Show (4:3)</PresentationFormat>
  <Paragraphs>147</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20 Outline</vt:lpstr>
      <vt:lpstr>20-1 The Industrial Revolution in Great Britain (1 of 4)</vt:lpstr>
      <vt:lpstr>20-1 The Industrial Revolution in Great Britain (2 of 4)</vt:lpstr>
      <vt:lpstr>20-1 The Industrial Revolution in Great Britain (3 of 4)</vt:lpstr>
      <vt:lpstr>20-1 The Industrial Revolution in Great Britain (4 of 4)</vt:lpstr>
      <vt:lpstr>20.2 Railroad Line from Liverpool to Manchester. The railroad line from Liverpool to Manchester, which opened in 1830, relied on steam locomotives. </vt:lpstr>
      <vt:lpstr>20.3 A British Textile Factory. The factory changed the relationship between workers and employers, with workers coerced into putting in a standard workday. </vt:lpstr>
      <vt:lpstr>20.4a The Great Exhibition of 1851. More than 100,000 exhibits were housed in the Crystal Palace, a giant structure of cast iron and glass, shown here. </vt:lpstr>
      <vt:lpstr>Map 20.1 The Industrial Revolution in Britain by 1850</vt:lpstr>
      <vt:lpstr>20-2 The Spread of Industrialization (1 of 3)</vt:lpstr>
      <vt:lpstr>20-2 The Spread of Industrialization (2 of 3)</vt:lpstr>
      <vt:lpstr>20-2 The Spread of Industrialization (3 of 3)</vt:lpstr>
      <vt:lpstr>20.5 British Ships in Calcutta. The British increased their trade and development in eighteenth-century India but thwarted the spread of the Industrial Revolution there. </vt:lpstr>
      <vt:lpstr>Map 20.2 The Industrialization of Europe by 1850</vt:lpstr>
      <vt:lpstr>20-3 The Social Impact of the Industrial Revolution (1 of 4)</vt:lpstr>
      <vt:lpstr>20-3 The Social Impact of the Industrial Revolution (2 of 4)</vt:lpstr>
      <vt:lpstr>20-3 The Social Impact of the Industrial Revolution (3 of 4)</vt:lpstr>
      <vt:lpstr>20-3 The Social Impact of the Industrial Revolution (4 of 4)</vt:lpstr>
      <vt:lpstr>20.6a Living Conditions of London’s Poor. This image from 1872 by French illustrator Gustave Doré shows a London slum district overshadowed by rail viaducts. </vt:lpstr>
      <vt:lpstr>20.7 Women and Children in the Mines. Women and children were often employed in the factories and mines of the early nineteenth century. </vt:lpstr>
      <vt:lpstr>20.8 A Trade Union Membership Card. Skilled workers  formed trade unions in an attempt to gain higher wages, better working conditions, and special benefits. </vt:lpstr>
      <vt:lpstr>Chapter 20 Summary</vt:lpstr>
      <vt:lpstr>Chapter 20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452</cp:revision>
  <dcterms:created xsi:type="dcterms:W3CDTF">2015-10-15T14:46:28Z</dcterms:created>
  <dcterms:modified xsi:type="dcterms:W3CDTF">2019-02-07T20:19:37Z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