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4"/>
  </p:notesMasterIdLst>
  <p:handoutMasterIdLst>
    <p:handoutMasterId r:id="rId35"/>
  </p:handoutMasterIdLst>
  <p:sldIdLst>
    <p:sldId id="295" r:id="rId2"/>
    <p:sldId id="297" r:id="rId3"/>
    <p:sldId id="389" r:id="rId4"/>
    <p:sldId id="390" r:id="rId5"/>
    <p:sldId id="388" r:id="rId6"/>
    <p:sldId id="391" r:id="rId7"/>
    <p:sldId id="392" r:id="rId8"/>
    <p:sldId id="418" r:id="rId9"/>
    <p:sldId id="394" r:id="rId10"/>
    <p:sldId id="395" r:id="rId11"/>
    <p:sldId id="396" r:id="rId12"/>
    <p:sldId id="397" r:id="rId13"/>
    <p:sldId id="398" r:id="rId14"/>
    <p:sldId id="399" r:id="rId15"/>
    <p:sldId id="400" r:id="rId16"/>
    <p:sldId id="401" r:id="rId17"/>
    <p:sldId id="402" r:id="rId18"/>
    <p:sldId id="419" r:id="rId19"/>
    <p:sldId id="420" r:id="rId20"/>
    <p:sldId id="421" r:id="rId21"/>
    <p:sldId id="422" r:id="rId22"/>
    <p:sldId id="407" r:id="rId23"/>
    <p:sldId id="408" r:id="rId24"/>
    <p:sldId id="409" r:id="rId25"/>
    <p:sldId id="410" r:id="rId26"/>
    <p:sldId id="411" r:id="rId27"/>
    <p:sldId id="412" r:id="rId28"/>
    <p:sldId id="423" r:id="rId29"/>
    <p:sldId id="424" r:id="rId30"/>
    <p:sldId id="415" r:id="rId31"/>
    <p:sldId id="416" r:id="rId32"/>
    <p:sldId id="417" r:id="rId33"/>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61" autoAdjust="0"/>
    <p:restoredTop sz="93314" autoAdjust="0"/>
  </p:normalViewPr>
  <p:slideViewPr>
    <p:cSldViewPr>
      <p:cViewPr varScale="1">
        <p:scale>
          <a:sx n="54" d="100"/>
          <a:sy n="54" d="100"/>
        </p:scale>
        <p:origin x="1152" y="60"/>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9210EE62-0504-41FD-B9F1-2FAAA1991E29}"/>
    <pc:docChg chg="custSel addSld delSld modSld">
      <pc:chgData name="Lanza, Philip" userId="8b140b07-5c4b-4f38-b244-971bee86ad89" providerId="ADAL" clId="{9210EE62-0504-41FD-B9F1-2FAAA1991E29}" dt="2019-02-07T20:08:46.609" v="31" actId="1035"/>
      <pc:docMkLst>
        <pc:docMk/>
      </pc:docMkLst>
      <pc:sldChg chg="modSp">
        <pc:chgData name="Lanza, Philip" userId="8b140b07-5c4b-4f38-b244-971bee86ad89" providerId="ADAL" clId="{9210EE62-0504-41FD-B9F1-2FAAA1991E29}" dt="2019-02-07T20:05:40.662" v="0" actId="255"/>
        <pc:sldMkLst>
          <pc:docMk/>
          <pc:sldMk cId="2655796651" sldId="388"/>
        </pc:sldMkLst>
        <pc:spChg chg="mod">
          <ac:chgData name="Lanza, Philip" userId="8b140b07-5c4b-4f38-b244-971bee86ad89" providerId="ADAL" clId="{9210EE62-0504-41FD-B9F1-2FAAA1991E29}" dt="2019-02-07T20:05:40.662" v="0" actId="255"/>
          <ac:spMkLst>
            <pc:docMk/>
            <pc:sldMk cId="2655796651" sldId="388"/>
            <ac:spMk id="2" creationId="{00000000-0000-0000-0000-000000000000}"/>
          </ac:spMkLst>
        </pc:spChg>
      </pc:sldChg>
      <pc:sldChg chg="modSp">
        <pc:chgData name="Lanza, Philip" userId="8b140b07-5c4b-4f38-b244-971bee86ad89" providerId="ADAL" clId="{9210EE62-0504-41FD-B9F1-2FAAA1991E29}" dt="2019-02-07T20:06:12.525" v="3" actId="27636"/>
        <pc:sldMkLst>
          <pc:docMk/>
          <pc:sldMk cId="1153830360" sldId="391"/>
        </pc:sldMkLst>
        <pc:spChg chg="mod">
          <ac:chgData name="Lanza, Philip" userId="8b140b07-5c4b-4f38-b244-971bee86ad89" providerId="ADAL" clId="{9210EE62-0504-41FD-B9F1-2FAAA1991E29}" dt="2019-02-07T20:06:12.525" v="3" actId="27636"/>
          <ac:spMkLst>
            <pc:docMk/>
            <pc:sldMk cId="1153830360" sldId="391"/>
            <ac:spMk id="2" creationId="{00000000-0000-0000-0000-000000000000}"/>
          </ac:spMkLst>
        </pc:spChg>
      </pc:sldChg>
      <pc:sldChg chg="modSp">
        <pc:chgData name="Lanza, Philip" userId="8b140b07-5c4b-4f38-b244-971bee86ad89" providerId="ADAL" clId="{9210EE62-0504-41FD-B9F1-2FAAA1991E29}" dt="2019-02-07T20:06:12.541" v="4" actId="27636"/>
        <pc:sldMkLst>
          <pc:docMk/>
          <pc:sldMk cId="4233620880" sldId="392"/>
        </pc:sldMkLst>
        <pc:spChg chg="mod">
          <ac:chgData name="Lanza, Philip" userId="8b140b07-5c4b-4f38-b244-971bee86ad89" providerId="ADAL" clId="{9210EE62-0504-41FD-B9F1-2FAAA1991E29}" dt="2019-02-07T20:06:12.541" v="4" actId="27636"/>
          <ac:spMkLst>
            <pc:docMk/>
            <pc:sldMk cId="4233620880" sldId="392"/>
            <ac:spMk id="2" creationId="{00000000-0000-0000-0000-000000000000}"/>
          </ac:spMkLst>
        </pc:spChg>
      </pc:sldChg>
      <pc:sldChg chg="del">
        <pc:chgData name="Lanza, Philip" userId="8b140b07-5c4b-4f38-b244-971bee86ad89" providerId="ADAL" clId="{9210EE62-0504-41FD-B9F1-2FAAA1991E29}" dt="2019-02-07T20:06:16.377" v="5" actId="2696"/>
        <pc:sldMkLst>
          <pc:docMk/>
          <pc:sldMk cId="1769005426" sldId="393"/>
        </pc:sldMkLst>
      </pc:sldChg>
      <pc:sldChg chg="modSp">
        <pc:chgData name="Lanza, Philip" userId="8b140b07-5c4b-4f38-b244-971bee86ad89" providerId="ADAL" clId="{9210EE62-0504-41FD-B9F1-2FAAA1991E29}" dt="2019-02-07T20:06:12.494" v="2" actId="27636"/>
        <pc:sldMkLst>
          <pc:docMk/>
          <pc:sldMk cId="2630054091" sldId="397"/>
        </pc:sldMkLst>
        <pc:spChg chg="mod">
          <ac:chgData name="Lanza, Philip" userId="8b140b07-5c4b-4f38-b244-971bee86ad89" providerId="ADAL" clId="{9210EE62-0504-41FD-B9F1-2FAAA1991E29}" dt="2019-02-07T20:06:12.494" v="2" actId="27636"/>
          <ac:spMkLst>
            <pc:docMk/>
            <pc:sldMk cId="2630054091" sldId="397"/>
            <ac:spMk id="3" creationId="{00000000-0000-0000-0000-000000000000}"/>
          </ac:spMkLst>
        </pc:spChg>
      </pc:sldChg>
      <pc:sldChg chg="modSp">
        <pc:chgData name="Lanza, Philip" userId="8b140b07-5c4b-4f38-b244-971bee86ad89" providerId="ADAL" clId="{9210EE62-0504-41FD-B9F1-2FAAA1991E29}" dt="2019-02-07T20:06:34.712" v="8" actId="14100"/>
        <pc:sldMkLst>
          <pc:docMk/>
          <pc:sldMk cId="3057419831" sldId="402"/>
        </pc:sldMkLst>
        <pc:spChg chg="mod">
          <ac:chgData name="Lanza, Philip" userId="8b140b07-5c4b-4f38-b244-971bee86ad89" providerId="ADAL" clId="{9210EE62-0504-41FD-B9F1-2FAAA1991E29}" dt="2019-02-07T20:06:28.208" v="6" actId="255"/>
          <ac:spMkLst>
            <pc:docMk/>
            <pc:sldMk cId="3057419831" sldId="402"/>
            <ac:spMk id="2" creationId="{00000000-0000-0000-0000-000000000000}"/>
          </ac:spMkLst>
        </pc:spChg>
        <pc:picChg chg="mod">
          <ac:chgData name="Lanza, Philip" userId="8b140b07-5c4b-4f38-b244-971bee86ad89" providerId="ADAL" clId="{9210EE62-0504-41FD-B9F1-2FAAA1991E29}" dt="2019-02-07T20:06:34.712" v="8" actId="14100"/>
          <ac:picMkLst>
            <pc:docMk/>
            <pc:sldMk cId="3057419831" sldId="402"/>
            <ac:picMk id="3074" creationId="{00000000-0000-0000-0000-000000000000}"/>
          </ac:picMkLst>
        </pc:picChg>
      </pc:sldChg>
      <pc:sldChg chg="del">
        <pc:chgData name="Lanza, Philip" userId="8b140b07-5c4b-4f38-b244-971bee86ad89" providerId="ADAL" clId="{9210EE62-0504-41FD-B9F1-2FAAA1991E29}" dt="2019-02-07T20:06:48.794" v="10" actId="2696"/>
        <pc:sldMkLst>
          <pc:docMk/>
          <pc:sldMk cId="3531163260" sldId="403"/>
        </pc:sldMkLst>
      </pc:sldChg>
      <pc:sldChg chg="del">
        <pc:chgData name="Lanza, Philip" userId="8b140b07-5c4b-4f38-b244-971bee86ad89" providerId="ADAL" clId="{9210EE62-0504-41FD-B9F1-2FAAA1991E29}" dt="2019-02-07T20:06:59.484" v="12" actId="2696"/>
        <pc:sldMkLst>
          <pc:docMk/>
          <pc:sldMk cId="3521428693" sldId="404"/>
        </pc:sldMkLst>
      </pc:sldChg>
      <pc:sldChg chg="del">
        <pc:chgData name="Lanza, Philip" userId="8b140b07-5c4b-4f38-b244-971bee86ad89" providerId="ADAL" clId="{9210EE62-0504-41FD-B9F1-2FAAA1991E29}" dt="2019-02-07T20:07:13.735" v="14" actId="2696"/>
        <pc:sldMkLst>
          <pc:docMk/>
          <pc:sldMk cId="1868733508" sldId="405"/>
        </pc:sldMkLst>
      </pc:sldChg>
      <pc:sldChg chg="del">
        <pc:chgData name="Lanza, Philip" userId="8b140b07-5c4b-4f38-b244-971bee86ad89" providerId="ADAL" clId="{9210EE62-0504-41FD-B9F1-2FAAA1991E29}" dt="2019-02-07T20:07:26.140" v="16" actId="2696"/>
        <pc:sldMkLst>
          <pc:docMk/>
          <pc:sldMk cId="476401659" sldId="406"/>
        </pc:sldMkLst>
      </pc:sldChg>
      <pc:sldChg chg="modSp">
        <pc:chgData name="Lanza, Philip" userId="8b140b07-5c4b-4f38-b244-971bee86ad89" providerId="ADAL" clId="{9210EE62-0504-41FD-B9F1-2FAAA1991E29}" dt="2019-02-07T20:07:42.348" v="21" actId="1076"/>
        <pc:sldMkLst>
          <pc:docMk/>
          <pc:sldMk cId="579756640" sldId="407"/>
        </pc:sldMkLst>
        <pc:spChg chg="mod">
          <ac:chgData name="Lanza, Philip" userId="8b140b07-5c4b-4f38-b244-971bee86ad89" providerId="ADAL" clId="{9210EE62-0504-41FD-B9F1-2FAAA1991E29}" dt="2019-02-07T20:07:41.677" v="20" actId="14100"/>
          <ac:spMkLst>
            <pc:docMk/>
            <pc:sldMk cId="579756640" sldId="407"/>
            <ac:spMk id="2" creationId="{00000000-0000-0000-0000-000000000000}"/>
          </ac:spMkLst>
        </pc:spChg>
        <pc:picChg chg="mod">
          <ac:chgData name="Lanza, Philip" userId="8b140b07-5c4b-4f38-b244-971bee86ad89" providerId="ADAL" clId="{9210EE62-0504-41FD-B9F1-2FAAA1991E29}" dt="2019-02-07T20:07:42.348" v="21" actId="1076"/>
          <ac:picMkLst>
            <pc:docMk/>
            <pc:sldMk cId="579756640" sldId="407"/>
            <ac:picMk id="8194" creationId="{00000000-0000-0000-0000-000000000000}"/>
          </ac:picMkLst>
        </pc:picChg>
      </pc:sldChg>
      <pc:sldChg chg="modSp">
        <pc:chgData name="Lanza, Philip" userId="8b140b07-5c4b-4f38-b244-971bee86ad89" providerId="ADAL" clId="{9210EE62-0504-41FD-B9F1-2FAAA1991E29}" dt="2019-02-07T20:08:00.471" v="23" actId="14100"/>
        <pc:sldMkLst>
          <pc:docMk/>
          <pc:sldMk cId="972289915" sldId="412"/>
        </pc:sldMkLst>
        <pc:spChg chg="mod">
          <ac:chgData name="Lanza, Philip" userId="8b140b07-5c4b-4f38-b244-971bee86ad89" providerId="ADAL" clId="{9210EE62-0504-41FD-B9F1-2FAAA1991E29}" dt="2019-02-07T20:08:00.471" v="23" actId="14100"/>
          <ac:spMkLst>
            <pc:docMk/>
            <pc:sldMk cId="972289915" sldId="412"/>
            <ac:spMk id="2" creationId="{00000000-0000-0000-0000-000000000000}"/>
          </ac:spMkLst>
        </pc:spChg>
      </pc:sldChg>
      <pc:sldChg chg="del">
        <pc:chgData name="Lanza, Philip" userId="8b140b07-5c4b-4f38-b244-971bee86ad89" providerId="ADAL" clId="{9210EE62-0504-41FD-B9F1-2FAAA1991E29}" dt="2019-02-07T20:08:14.866" v="25" actId="2696"/>
        <pc:sldMkLst>
          <pc:docMk/>
          <pc:sldMk cId="3983656204" sldId="413"/>
        </pc:sldMkLst>
      </pc:sldChg>
      <pc:sldChg chg="del">
        <pc:chgData name="Lanza, Philip" userId="8b140b07-5c4b-4f38-b244-971bee86ad89" providerId="ADAL" clId="{9210EE62-0504-41FD-B9F1-2FAAA1991E29}" dt="2019-02-07T20:08:27.136" v="27" actId="2696"/>
        <pc:sldMkLst>
          <pc:docMk/>
          <pc:sldMk cId="1589333065" sldId="414"/>
        </pc:sldMkLst>
      </pc:sldChg>
      <pc:sldChg chg="modSp">
        <pc:chgData name="Lanza, Philip" userId="8b140b07-5c4b-4f38-b244-971bee86ad89" providerId="ADAL" clId="{9210EE62-0504-41FD-B9F1-2FAAA1991E29}" dt="2019-02-07T20:08:46.609" v="31" actId="1035"/>
        <pc:sldMkLst>
          <pc:docMk/>
          <pc:sldMk cId="4040409262" sldId="415"/>
        </pc:sldMkLst>
        <pc:spChg chg="mod">
          <ac:chgData name="Lanza, Philip" userId="8b140b07-5c4b-4f38-b244-971bee86ad89" providerId="ADAL" clId="{9210EE62-0504-41FD-B9F1-2FAAA1991E29}" dt="2019-02-07T20:08:40.562" v="29" actId="14100"/>
          <ac:spMkLst>
            <pc:docMk/>
            <pc:sldMk cId="4040409262" sldId="415"/>
            <ac:spMk id="2" creationId="{00000000-0000-0000-0000-000000000000}"/>
          </ac:spMkLst>
        </pc:spChg>
        <pc:picChg chg="mod">
          <ac:chgData name="Lanza, Philip" userId="8b140b07-5c4b-4f38-b244-971bee86ad89" providerId="ADAL" clId="{9210EE62-0504-41FD-B9F1-2FAAA1991E29}" dt="2019-02-07T20:08:46.609" v="31" actId="1035"/>
          <ac:picMkLst>
            <pc:docMk/>
            <pc:sldMk cId="4040409262" sldId="415"/>
            <ac:picMk id="12290" creationId="{00000000-0000-0000-0000-000000000000}"/>
          </ac:picMkLst>
        </pc:picChg>
      </pc:sldChg>
      <pc:sldChg chg="add">
        <pc:chgData name="Lanza, Philip" userId="8b140b07-5c4b-4f38-b244-971bee86ad89" providerId="ADAL" clId="{9210EE62-0504-41FD-B9F1-2FAAA1991E29}" dt="2019-02-07T20:06:12.431" v="1"/>
        <pc:sldMkLst>
          <pc:docMk/>
          <pc:sldMk cId="3501794294" sldId="418"/>
        </pc:sldMkLst>
      </pc:sldChg>
      <pc:sldChg chg="add">
        <pc:chgData name="Lanza, Philip" userId="8b140b07-5c4b-4f38-b244-971bee86ad89" providerId="ADAL" clId="{9210EE62-0504-41FD-B9F1-2FAAA1991E29}" dt="2019-02-07T20:06:45.059" v="9"/>
        <pc:sldMkLst>
          <pc:docMk/>
          <pc:sldMk cId="4032658210" sldId="419"/>
        </pc:sldMkLst>
      </pc:sldChg>
      <pc:sldChg chg="add">
        <pc:chgData name="Lanza, Philip" userId="8b140b07-5c4b-4f38-b244-971bee86ad89" providerId="ADAL" clId="{9210EE62-0504-41FD-B9F1-2FAAA1991E29}" dt="2019-02-07T20:06:56.093" v="11"/>
        <pc:sldMkLst>
          <pc:docMk/>
          <pc:sldMk cId="3018199310" sldId="420"/>
        </pc:sldMkLst>
      </pc:sldChg>
      <pc:sldChg chg="add">
        <pc:chgData name="Lanza, Philip" userId="8b140b07-5c4b-4f38-b244-971bee86ad89" providerId="ADAL" clId="{9210EE62-0504-41FD-B9F1-2FAAA1991E29}" dt="2019-02-07T20:07:10.594" v="13"/>
        <pc:sldMkLst>
          <pc:docMk/>
          <pc:sldMk cId="3710502202" sldId="421"/>
        </pc:sldMkLst>
      </pc:sldChg>
      <pc:sldChg chg="add">
        <pc:chgData name="Lanza, Philip" userId="8b140b07-5c4b-4f38-b244-971bee86ad89" providerId="ADAL" clId="{9210EE62-0504-41FD-B9F1-2FAAA1991E29}" dt="2019-02-07T20:07:22.811" v="15"/>
        <pc:sldMkLst>
          <pc:docMk/>
          <pc:sldMk cId="3873640873" sldId="422"/>
        </pc:sldMkLst>
      </pc:sldChg>
      <pc:sldChg chg="add">
        <pc:chgData name="Lanza, Philip" userId="8b140b07-5c4b-4f38-b244-971bee86ad89" providerId="ADAL" clId="{9210EE62-0504-41FD-B9F1-2FAAA1991E29}" dt="2019-02-07T20:08:11.177" v="24"/>
        <pc:sldMkLst>
          <pc:docMk/>
          <pc:sldMk cId="1582363472" sldId="423"/>
        </pc:sldMkLst>
      </pc:sldChg>
      <pc:sldChg chg="add">
        <pc:chgData name="Lanza, Philip" userId="8b140b07-5c4b-4f38-b244-971bee86ad89" providerId="ADAL" clId="{9210EE62-0504-41FD-B9F1-2FAAA1991E29}" dt="2019-02-07T20:08:23.150" v="26"/>
        <pc:sldMkLst>
          <pc:docMk/>
          <pc:sldMk cId="2050220043" sldId="42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a:xfrm>
            <a:off x="4572000" y="1783080"/>
            <a:ext cx="4117848" cy="3246120"/>
          </a:xfrm>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19</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A Revolution in Politics: The Era of the French Revolution and Napoleon</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19 Outline</a:t>
            </a:r>
          </a:p>
        </p:txBody>
      </p:sp>
      <p:sp>
        <p:nvSpPr>
          <p:cNvPr id="3" name="Content Placeholder 2"/>
          <p:cNvSpPr>
            <a:spLocks noGrp="1"/>
          </p:cNvSpPr>
          <p:nvPr>
            <p:ph idx="1"/>
          </p:nvPr>
        </p:nvSpPr>
        <p:spPr>
          <a:xfrm>
            <a:off x="228600" y="1066800"/>
            <a:ext cx="7620000" cy="5029200"/>
          </a:xfrm>
        </p:spPr>
        <p:txBody>
          <a:bodyPr>
            <a:normAutofit/>
          </a:bodyPr>
          <a:lstStyle/>
          <a:p>
            <a:pPr marL="1028700" indent="-1028700">
              <a:buNone/>
            </a:pPr>
            <a:r>
              <a:rPr lang="en-US" dirty="0"/>
              <a:t>19-1 The Beginning of the Revolutionary Era: The       American Revolution</a:t>
            </a:r>
          </a:p>
          <a:p>
            <a:pPr marL="0" indent="0">
              <a:buNone/>
            </a:pPr>
            <a:r>
              <a:rPr lang="en-US" dirty="0"/>
              <a:t>19-2 Background to the French Revolution</a:t>
            </a:r>
          </a:p>
          <a:p>
            <a:pPr marL="0" indent="0">
              <a:buNone/>
            </a:pPr>
            <a:r>
              <a:rPr lang="en-US" dirty="0"/>
              <a:t>19-3 The French Revolution</a:t>
            </a:r>
          </a:p>
          <a:p>
            <a:pPr marL="0" indent="0">
              <a:buNone/>
            </a:pPr>
            <a:r>
              <a:rPr lang="en-US" dirty="0"/>
              <a:t>19-4 The Age of Napoleon</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19-1 The Beginning of the Revolutionary era: The American Revolution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causes and results of the American Revolution, and what impact did it have on Europe? </a:t>
            </a:r>
          </a:p>
          <a:p>
            <a:r>
              <a:rPr lang="en-US" dirty="0"/>
              <a:t>Different conceptions of empire spark tensions</a:t>
            </a:r>
          </a:p>
          <a:p>
            <a:pPr lvl="1"/>
            <a:r>
              <a:rPr lang="en-US" dirty="0"/>
              <a:t>Crises during the 1770s</a:t>
            </a:r>
          </a:p>
          <a:p>
            <a:r>
              <a:rPr lang="en-US" dirty="0"/>
              <a:t>The war for independence</a:t>
            </a:r>
          </a:p>
          <a:p>
            <a:pPr lvl="1"/>
            <a:r>
              <a:rPr lang="en-US" altLang="en-US" dirty="0"/>
              <a:t>Civil war, Patriots, and Loyalists</a:t>
            </a:r>
          </a:p>
          <a:p>
            <a:pPr lvl="1"/>
            <a:r>
              <a:rPr lang="en-US" altLang="en-US" dirty="0"/>
              <a:t>The Second Continental Congress and the Continental Army under Washington </a:t>
            </a:r>
          </a:p>
          <a:p>
            <a:pPr lvl="1"/>
            <a:r>
              <a:rPr lang="en-US" altLang="en-US" dirty="0"/>
              <a:t>Aid to the colonists from foreign countries</a:t>
            </a:r>
          </a:p>
        </p:txBody>
      </p:sp>
    </p:spTree>
    <p:extLst>
      <p:ext uri="{BB962C8B-B14F-4D97-AF65-F5344CB8AC3E}">
        <p14:creationId xmlns:p14="http://schemas.microsoft.com/office/powerpoint/2010/main" val="2080056649"/>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19-1 The Beginning of the Revolutionary era: The American Revolution (2 of 2)</a:t>
            </a:r>
          </a:p>
        </p:txBody>
      </p:sp>
      <p:sp>
        <p:nvSpPr>
          <p:cNvPr id="3" name="Content Placeholder 2"/>
          <p:cNvSpPr>
            <a:spLocks noGrp="1"/>
          </p:cNvSpPr>
          <p:nvPr>
            <p:ph idx="1"/>
          </p:nvPr>
        </p:nvSpPr>
        <p:spPr/>
        <p:txBody>
          <a:bodyPr>
            <a:normAutofit/>
          </a:bodyPr>
          <a:lstStyle/>
          <a:p>
            <a:r>
              <a:rPr lang="en-US" altLang="en-US" dirty="0"/>
              <a:t>Forming a new nation</a:t>
            </a:r>
          </a:p>
          <a:p>
            <a:pPr lvl="1"/>
            <a:r>
              <a:rPr lang="en-US" dirty="0"/>
              <a:t>Motivations: fear of concentrated power and concern for own interests</a:t>
            </a:r>
          </a:p>
          <a:p>
            <a:pPr lvl="1"/>
            <a:r>
              <a:rPr lang="en-US" dirty="0"/>
              <a:t>A new model for government</a:t>
            </a:r>
          </a:p>
          <a:p>
            <a:pPr lvl="2"/>
            <a:r>
              <a:rPr lang="en-US" dirty="0"/>
              <a:t>Articles of Confederation, ratified 1781</a:t>
            </a:r>
          </a:p>
          <a:p>
            <a:pPr lvl="2"/>
            <a:r>
              <a:rPr lang="en-US" altLang="en-US" dirty="0"/>
              <a:t>Constitution, approved 1788: executive, legislative, and judicial branches</a:t>
            </a:r>
          </a:p>
          <a:p>
            <a:pPr lvl="2"/>
            <a:r>
              <a:rPr lang="en-US" altLang="en-US" dirty="0"/>
              <a:t>Bill of Rights, ratified 1789: ten amendments, many based on natural rights philosophy of the eighteenth-century philosophes</a:t>
            </a:r>
          </a:p>
        </p:txBody>
      </p:sp>
    </p:spTree>
    <p:extLst>
      <p:ext uri="{BB962C8B-B14F-4D97-AF65-F5344CB8AC3E}">
        <p14:creationId xmlns:p14="http://schemas.microsoft.com/office/powerpoint/2010/main" val="3529573982"/>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Map 19.1 North America, 1763 and 1783</a:t>
            </a:r>
          </a:p>
        </p:txBody>
      </p:sp>
      <p:pic>
        <p:nvPicPr>
          <p:cNvPr id="1026" name="Picture 2" descr="Two maps of North America show the occupation of American land by European Powers from 1763 to 1783. 1763: Russian: occupied north western regions; Spanish: occupied central and southern regions; British: occupied eastern regions. 1783: British and Russian: occupied north western regions; British: occupied north eastern regions; Spanish: occupied central and south western regions; United States: occupied south eastern regions. "/>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65983" y="1631043"/>
            <a:ext cx="8212035" cy="3595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796651"/>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19-2 Background to the French Revolution </a:t>
            </a:r>
            <a:br>
              <a:rPr lang="en-US" dirty="0"/>
            </a:br>
            <a:r>
              <a:rPr lang="en-US" dirty="0"/>
              <a:t>(1 of 2)</a:t>
            </a:r>
          </a:p>
        </p:txBody>
      </p:sp>
      <p:sp>
        <p:nvSpPr>
          <p:cNvPr id="3" name="Content Placeholder 2"/>
          <p:cNvSpPr>
            <a:spLocks noGrp="1"/>
          </p:cNvSpPr>
          <p:nvPr>
            <p:ph idx="1"/>
          </p:nvPr>
        </p:nvSpPr>
        <p:spPr/>
        <p:txBody>
          <a:bodyPr>
            <a:normAutofit fontScale="92500"/>
          </a:bodyPr>
          <a:lstStyle/>
          <a:p>
            <a:pPr marL="0" indent="0">
              <a:buNone/>
            </a:pPr>
            <a:r>
              <a:rPr lang="en-US" b="1" dirty="0"/>
              <a:t>Focus Question: </a:t>
            </a:r>
            <a:r>
              <a:rPr lang="en-US" dirty="0"/>
              <a:t>What were the long-range and immediate causes of the French Revolution? </a:t>
            </a:r>
          </a:p>
          <a:p>
            <a:r>
              <a:rPr lang="en-US" altLang="en-US" dirty="0"/>
              <a:t>Social structure of the old regime</a:t>
            </a:r>
          </a:p>
          <a:p>
            <a:pPr lvl="1"/>
            <a:r>
              <a:rPr lang="en-US" altLang="en-US" dirty="0"/>
              <a:t>The First Estate</a:t>
            </a:r>
          </a:p>
          <a:p>
            <a:pPr lvl="2"/>
            <a:r>
              <a:rPr lang="en-US" altLang="en-US" dirty="0"/>
              <a:t>130,000 clergy owned 10 percent of land</a:t>
            </a:r>
          </a:p>
          <a:p>
            <a:pPr lvl="1"/>
            <a:r>
              <a:rPr lang="en-US" altLang="en-US" dirty="0"/>
              <a:t>The Second Estate</a:t>
            </a:r>
          </a:p>
          <a:p>
            <a:pPr lvl="2"/>
            <a:r>
              <a:rPr lang="en-US" altLang="en-US" dirty="0"/>
              <a:t>No more than 350,000; owned 30 percent of land</a:t>
            </a:r>
          </a:p>
          <a:p>
            <a:pPr lvl="2"/>
            <a:r>
              <a:rPr lang="en-US" altLang="en-US" dirty="0"/>
              <a:t>Held leading positions and sought to expand privileges</a:t>
            </a:r>
          </a:p>
          <a:p>
            <a:pPr lvl="1"/>
            <a:r>
              <a:rPr lang="en-US" altLang="en-US" dirty="0"/>
              <a:t>The Third Estate</a:t>
            </a:r>
          </a:p>
          <a:p>
            <a:pPr lvl="2"/>
            <a:r>
              <a:rPr lang="en-US" dirty="0"/>
              <a:t>Peasants: 75</a:t>
            </a:r>
            <a:r>
              <a:rPr lang="en-US" dirty="0">
                <a:latin typeface="Calibri" panose="020F0502020204030204" pitchFamily="34" charset="0"/>
                <a:cs typeface="Calibri" panose="020F0502020204030204" pitchFamily="34" charset="0"/>
              </a:rPr>
              <a:t>–</a:t>
            </a:r>
            <a:r>
              <a:rPr lang="en-US" dirty="0"/>
              <a:t>80 percent of population; owned 35</a:t>
            </a:r>
            <a:r>
              <a:rPr lang="en-US" dirty="0">
                <a:latin typeface="Calibri" panose="020F0502020204030204" pitchFamily="34" charset="0"/>
                <a:cs typeface="Calibri" panose="020F0502020204030204" pitchFamily="34" charset="0"/>
              </a:rPr>
              <a:t>–</a:t>
            </a:r>
            <a:r>
              <a:rPr lang="en-US" dirty="0"/>
              <a:t>40 percent of land</a:t>
            </a:r>
          </a:p>
          <a:p>
            <a:pPr lvl="2"/>
            <a:r>
              <a:rPr lang="en-US" dirty="0"/>
              <a:t>Bourgeoisie 8 percent of population; owned 20</a:t>
            </a:r>
            <a:r>
              <a:rPr lang="en-US" dirty="0">
                <a:latin typeface="Calibri" panose="020F0502020204030204" pitchFamily="34" charset="0"/>
                <a:cs typeface="Calibri" panose="020F0502020204030204" pitchFamily="34" charset="0"/>
              </a:rPr>
              <a:t>–</a:t>
            </a:r>
            <a:r>
              <a:rPr lang="en-US" dirty="0"/>
              <a:t>25 percent of land</a:t>
            </a:r>
          </a:p>
          <a:p>
            <a:pPr lvl="2"/>
            <a:r>
              <a:rPr lang="en-US" dirty="0"/>
              <a:t>New nobles, opposed the </a:t>
            </a:r>
            <a:r>
              <a:rPr lang="en-US" b="1" dirty="0"/>
              <a:t>old order</a:t>
            </a:r>
          </a:p>
        </p:txBody>
      </p:sp>
    </p:spTree>
    <p:extLst>
      <p:ext uri="{BB962C8B-B14F-4D97-AF65-F5344CB8AC3E}">
        <p14:creationId xmlns:p14="http://schemas.microsoft.com/office/powerpoint/2010/main" val="1153830360"/>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19-2 Background to the French Revolution </a:t>
            </a:r>
            <a:br>
              <a:rPr lang="en-US" dirty="0"/>
            </a:br>
            <a:r>
              <a:rPr lang="en-US" dirty="0"/>
              <a:t>(2 of 2)</a:t>
            </a:r>
          </a:p>
        </p:txBody>
      </p:sp>
      <p:sp>
        <p:nvSpPr>
          <p:cNvPr id="3" name="Content Placeholder 2"/>
          <p:cNvSpPr>
            <a:spLocks noGrp="1"/>
          </p:cNvSpPr>
          <p:nvPr>
            <p:ph idx="1"/>
          </p:nvPr>
        </p:nvSpPr>
        <p:spPr/>
        <p:txBody>
          <a:bodyPr>
            <a:normAutofit/>
          </a:bodyPr>
          <a:lstStyle/>
          <a:p>
            <a:r>
              <a:rPr lang="en-US" altLang="en-US" dirty="0"/>
              <a:t>Other problems facing the French monarchy</a:t>
            </a:r>
          </a:p>
          <a:p>
            <a:pPr lvl="1"/>
            <a:r>
              <a:rPr lang="en-US" altLang="en-US" dirty="0"/>
              <a:t>Inability to deal with new social realities</a:t>
            </a:r>
          </a:p>
          <a:p>
            <a:pPr lvl="1"/>
            <a:r>
              <a:rPr lang="en-US" altLang="en-US" dirty="0"/>
              <a:t>Food shortages, rising prices, and unemployment in cities</a:t>
            </a:r>
          </a:p>
          <a:p>
            <a:pPr lvl="1"/>
            <a:r>
              <a:rPr lang="en-US" altLang="en-US" dirty="0"/>
              <a:t>Number of poor approached one-third of population</a:t>
            </a:r>
          </a:p>
          <a:p>
            <a:pPr lvl="1"/>
            <a:r>
              <a:rPr lang="en-US" altLang="en-US" dirty="0"/>
              <a:t>Debt of nearly four billion </a:t>
            </a:r>
            <a:r>
              <a:rPr lang="en-US" altLang="en-US" dirty="0" err="1"/>
              <a:t>livres</a:t>
            </a:r>
            <a:r>
              <a:rPr lang="en-US" altLang="en-US" dirty="0"/>
              <a:t> (about $40 billion)</a:t>
            </a:r>
          </a:p>
          <a:p>
            <a:pPr lvl="2"/>
            <a:r>
              <a:rPr lang="en-US" altLang="en-US" dirty="0"/>
              <a:t>Required the summoning of the Estates-General</a:t>
            </a:r>
          </a:p>
        </p:txBody>
      </p:sp>
    </p:spTree>
    <p:extLst>
      <p:ext uri="{BB962C8B-B14F-4D97-AF65-F5344CB8AC3E}">
        <p14:creationId xmlns:p14="http://schemas.microsoft.com/office/powerpoint/2010/main" val="4233620880"/>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09600"/>
          </a:xfrm>
        </p:spPr>
        <p:txBody>
          <a:bodyPr>
            <a:noAutofit/>
          </a:bodyPr>
          <a:lstStyle/>
          <a:p>
            <a:r>
              <a:rPr lang="en-US" sz="2000" b="1" dirty="0"/>
              <a:t>19.2 The Three Estates</a:t>
            </a:r>
            <a:r>
              <a:rPr lang="en-US" sz="2000" dirty="0"/>
              <a:t>. This political cartoon reveals a critical view of France’s privileged orders, with a naked common man held in chains and ridden by elites.</a:t>
            </a:r>
          </a:p>
        </p:txBody>
      </p:sp>
      <p:pic>
        <p:nvPicPr>
          <p:cNvPr id="2050" name="Picture 2" descr="This French political cartoon from 1789 reveals a critical view of France’s privileged orders. Shown in the cartoon is a naked common man held in chains and being ridden by an aristocrat, a clergyman, and a judge. The message is clear: most ordinary French people (the Third Estate) are suffering horribly as a result of the privileges of the First and Second Estat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221419" y="990600"/>
            <a:ext cx="4636581" cy="5013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794294"/>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19-3 The French Revolution (1 of 8)</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were the main events of the French Revolution between 1789 and 1799? What role did each of the following play in the French Revolution: lawyers, peasants, women, the clergy, the Jacobins, the sans-culottes, the French revolutionary army, and the Committee of Public Safety? </a:t>
            </a:r>
          </a:p>
          <a:p>
            <a:r>
              <a:rPr lang="en-US" altLang="en-US" dirty="0"/>
              <a:t>Calling the Estates-General</a:t>
            </a:r>
          </a:p>
          <a:p>
            <a:pPr lvl="1"/>
            <a:r>
              <a:rPr lang="en-US" altLang="en-US" dirty="0"/>
              <a:t>Monarchy needed a solution to financial crisis</a:t>
            </a:r>
          </a:p>
          <a:p>
            <a:pPr lvl="2"/>
            <a:r>
              <a:rPr lang="en-US" altLang="en-US" dirty="0"/>
              <a:t>No desire for major reform</a:t>
            </a:r>
          </a:p>
        </p:txBody>
      </p:sp>
    </p:spTree>
    <p:extLst>
      <p:ext uri="{BB962C8B-B14F-4D97-AF65-F5344CB8AC3E}">
        <p14:creationId xmlns:p14="http://schemas.microsoft.com/office/powerpoint/2010/main" val="3788002423"/>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19-3 The French Revolution (2 of 8)</a:t>
            </a:r>
          </a:p>
        </p:txBody>
      </p:sp>
      <p:sp>
        <p:nvSpPr>
          <p:cNvPr id="3" name="Content Placeholder 2"/>
          <p:cNvSpPr>
            <a:spLocks noGrp="1"/>
          </p:cNvSpPr>
          <p:nvPr>
            <p:ph idx="1"/>
          </p:nvPr>
        </p:nvSpPr>
        <p:spPr/>
        <p:txBody>
          <a:bodyPr>
            <a:normAutofit/>
          </a:bodyPr>
          <a:lstStyle/>
          <a:p>
            <a:r>
              <a:rPr lang="en-US" altLang="en-US" dirty="0"/>
              <a:t>From Estates-General to National Assembly</a:t>
            </a:r>
          </a:p>
          <a:p>
            <a:pPr lvl="1"/>
            <a:r>
              <a:rPr lang="en-US" altLang="en-US" dirty="0"/>
              <a:t>Opened on May 5, 1789, at Versailles</a:t>
            </a:r>
          </a:p>
          <a:p>
            <a:pPr lvl="2"/>
            <a:r>
              <a:rPr lang="en-US" altLang="en-US" dirty="0"/>
              <a:t>Divided over voting by order or by head</a:t>
            </a:r>
          </a:p>
          <a:p>
            <a:pPr lvl="1"/>
            <a:r>
              <a:rPr lang="en-US" altLang="en-US" dirty="0"/>
              <a:t>Third Estate voted to constitute as National Assembly</a:t>
            </a:r>
          </a:p>
          <a:p>
            <a:pPr lvl="2"/>
            <a:r>
              <a:rPr lang="en-US" altLang="en-US" dirty="0"/>
              <a:t>Tennis Court Oath produced French constitution</a:t>
            </a:r>
          </a:p>
          <a:p>
            <a:pPr lvl="2"/>
            <a:r>
              <a:rPr lang="en-US" altLang="en-US" dirty="0"/>
              <a:t>Response: king and First Estate threatened to dissolve Estates-General</a:t>
            </a:r>
          </a:p>
          <a:p>
            <a:pPr lvl="2"/>
            <a:r>
              <a:rPr lang="en-US" altLang="en-US" dirty="0"/>
              <a:t>Parisians attacked the Bastille on July 14 </a:t>
            </a:r>
          </a:p>
          <a:p>
            <a:pPr lvl="1"/>
            <a:r>
              <a:rPr lang="en-US" altLang="en-US" dirty="0"/>
              <a:t>Popular revolts in the countryside</a:t>
            </a:r>
          </a:p>
          <a:p>
            <a:pPr lvl="2"/>
            <a:r>
              <a:rPr lang="en-US" altLang="en-US" dirty="0"/>
              <a:t>The Great Fear</a:t>
            </a:r>
          </a:p>
        </p:txBody>
      </p:sp>
    </p:spTree>
    <p:extLst>
      <p:ext uri="{BB962C8B-B14F-4D97-AF65-F5344CB8AC3E}">
        <p14:creationId xmlns:p14="http://schemas.microsoft.com/office/powerpoint/2010/main" val="2341719413"/>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19-3 The French Revolution (3 of 8)</a:t>
            </a:r>
          </a:p>
        </p:txBody>
      </p:sp>
      <p:sp>
        <p:nvSpPr>
          <p:cNvPr id="3" name="Content Placeholder 2"/>
          <p:cNvSpPr>
            <a:spLocks noGrp="1"/>
          </p:cNvSpPr>
          <p:nvPr>
            <p:ph idx="1"/>
          </p:nvPr>
        </p:nvSpPr>
        <p:spPr/>
        <p:txBody>
          <a:bodyPr>
            <a:normAutofit/>
          </a:bodyPr>
          <a:lstStyle/>
          <a:p>
            <a:r>
              <a:rPr lang="en-US" altLang="en-US" dirty="0"/>
              <a:t>Destruction of the Old Regime</a:t>
            </a:r>
          </a:p>
          <a:p>
            <a:pPr lvl="1"/>
            <a:r>
              <a:rPr lang="en-US" altLang="en-US" dirty="0"/>
              <a:t>National Assembly abolishes </a:t>
            </a:r>
            <a:r>
              <a:rPr lang="en-US" dirty="0" err="1"/>
              <a:t>seigneurial</a:t>
            </a:r>
            <a:r>
              <a:rPr lang="en-US" dirty="0"/>
              <a:t> rights and fiscal privileges of nobles, clergy, towns, and provinces (August 4)</a:t>
            </a:r>
          </a:p>
          <a:p>
            <a:pPr lvl="1"/>
            <a:r>
              <a:rPr lang="en-US" dirty="0"/>
              <a:t>Adoption of the Declaration of the Rights of Man and the Citizen </a:t>
            </a:r>
          </a:p>
          <a:p>
            <a:pPr lvl="2"/>
            <a:r>
              <a:rPr lang="en-US" dirty="0"/>
              <a:t>The question of women: Declaration of the Rights of Woman and the Female Citizen, </a:t>
            </a:r>
            <a:r>
              <a:rPr lang="en-US" dirty="0" err="1"/>
              <a:t>Olympe</a:t>
            </a:r>
            <a:r>
              <a:rPr lang="en-US" dirty="0"/>
              <a:t> de Gouges</a:t>
            </a:r>
          </a:p>
          <a:p>
            <a:pPr lvl="1"/>
            <a:r>
              <a:rPr lang="en-US" dirty="0"/>
              <a:t>The women’s march to Versailles and the king’s return to Paris, October </a:t>
            </a:r>
          </a:p>
          <a:p>
            <a:pPr lvl="1"/>
            <a:r>
              <a:rPr lang="en-US" dirty="0"/>
              <a:t>July 1790: Civil Constitution of the Clergy put into effect</a:t>
            </a:r>
          </a:p>
        </p:txBody>
      </p:sp>
    </p:spTree>
    <p:extLst>
      <p:ext uri="{BB962C8B-B14F-4D97-AF65-F5344CB8AC3E}">
        <p14:creationId xmlns:p14="http://schemas.microsoft.com/office/powerpoint/2010/main" val="1753892809"/>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19-3 The French Revolution (4 of 8)</a:t>
            </a:r>
          </a:p>
        </p:txBody>
      </p:sp>
      <p:sp>
        <p:nvSpPr>
          <p:cNvPr id="3" name="Content Placeholder 2"/>
          <p:cNvSpPr>
            <a:spLocks noGrp="1"/>
          </p:cNvSpPr>
          <p:nvPr>
            <p:ph idx="1"/>
          </p:nvPr>
        </p:nvSpPr>
        <p:spPr/>
        <p:txBody>
          <a:bodyPr>
            <a:normAutofit/>
          </a:bodyPr>
          <a:lstStyle/>
          <a:p>
            <a:r>
              <a:rPr lang="en-US" altLang="en-US" dirty="0"/>
              <a:t>Destruction of the Old Regime</a:t>
            </a:r>
          </a:p>
          <a:p>
            <a:pPr lvl="1"/>
            <a:r>
              <a:rPr lang="en-US" altLang="en-US" dirty="0"/>
              <a:t>A new constitution</a:t>
            </a:r>
          </a:p>
          <a:p>
            <a:pPr lvl="2"/>
            <a:r>
              <a:rPr lang="en-US" altLang="en-US" dirty="0"/>
              <a:t>Completed by 1791: established limited constitutional monarchy</a:t>
            </a:r>
          </a:p>
          <a:p>
            <a:pPr lvl="2"/>
            <a:r>
              <a:rPr lang="en-US" altLang="en-US" dirty="0"/>
              <a:t>Legislative Assembly: 745 members chosen by indirect system of election</a:t>
            </a:r>
          </a:p>
          <a:p>
            <a:pPr lvl="1"/>
            <a:r>
              <a:rPr lang="en-US" altLang="en-US" dirty="0"/>
              <a:t>Opposition from within</a:t>
            </a:r>
          </a:p>
          <a:p>
            <a:pPr lvl="2"/>
            <a:r>
              <a:rPr lang="en-US" altLang="en-US" dirty="0"/>
              <a:t>Clergy </a:t>
            </a:r>
            <a:r>
              <a:rPr lang="en-US" dirty="0"/>
              <a:t>angered by Civil Constitution of the Clergy</a:t>
            </a:r>
            <a:endParaRPr lang="en-US" altLang="en-US" dirty="0"/>
          </a:p>
          <a:p>
            <a:pPr lvl="2"/>
            <a:r>
              <a:rPr lang="en-US" dirty="0"/>
              <a:t>Discontent: lower classes hurt by rise in cost of living and peasants angry that dues not abandoned</a:t>
            </a:r>
          </a:p>
          <a:p>
            <a:pPr lvl="2"/>
            <a:r>
              <a:rPr lang="en-US" altLang="en-US" dirty="0"/>
              <a:t>Jacobins and other political clubs offered radical solutions</a:t>
            </a:r>
          </a:p>
          <a:p>
            <a:pPr lvl="1"/>
            <a:r>
              <a:rPr lang="en-US" altLang="en-US" dirty="0"/>
              <a:t>Opposition from abroad</a:t>
            </a:r>
          </a:p>
          <a:p>
            <a:pPr lvl="2"/>
            <a:r>
              <a:rPr lang="en-US" altLang="en-US" dirty="0"/>
              <a:t>Defeat against Austria, scapegoats, and the </a:t>
            </a:r>
            <a:r>
              <a:rPr lang="en-US" altLang="en-US" b="1" dirty="0"/>
              <a:t>sans-</a:t>
            </a:r>
            <a:r>
              <a:rPr lang="en-US" altLang="en-US" b="1" dirty="0" err="1"/>
              <a:t>coulottes</a:t>
            </a:r>
            <a:r>
              <a:rPr lang="en-US" altLang="en-US" dirty="0"/>
              <a:t> </a:t>
            </a:r>
          </a:p>
        </p:txBody>
      </p:sp>
    </p:spTree>
    <p:extLst>
      <p:ext uri="{BB962C8B-B14F-4D97-AF65-F5344CB8AC3E}">
        <p14:creationId xmlns:p14="http://schemas.microsoft.com/office/powerpoint/2010/main" val="2630054091"/>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19-3 The French Revolution (5 of 8)</a:t>
            </a:r>
          </a:p>
        </p:txBody>
      </p:sp>
      <p:sp>
        <p:nvSpPr>
          <p:cNvPr id="3" name="Content Placeholder 2"/>
          <p:cNvSpPr>
            <a:spLocks noGrp="1"/>
          </p:cNvSpPr>
          <p:nvPr>
            <p:ph idx="1"/>
          </p:nvPr>
        </p:nvSpPr>
        <p:spPr/>
        <p:txBody>
          <a:bodyPr>
            <a:normAutofit/>
          </a:bodyPr>
          <a:lstStyle/>
          <a:p>
            <a:r>
              <a:rPr lang="en-US" altLang="en-US" dirty="0"/>
              <a:t>The Radical Revolution</a:t>
            </a:r>
          </a:p>
          <a:p>
            <a:pPr lvl="1"/>
            <a:r>
              <a:rPr lang="en-US" altLang="en-US" dirty="0"/>
              <a:t>The National Convention</a:t>
            </a:r>
          </a:p>
          <a:p>
            <a:pPr lvl="2"/>
            <a:r>
              <a:rPr lang="en-US" altLang="en-US" dirty="0"/>
              <a:t>Monarchy abolished (September 1792)</a:t>
            </a:r>
          </a:p>
          <a:p>
            <a:pPr lvl="2"/>
            <a:r>
              <a:rPr lang="en-US" altLang="en-US" dirty="0"/>
              <a:t>King Louis XVI found guilty of treason (executed: January 21, 1793)</a:t>
            </a:r>
          </a:p>
          <a:p>
            <a:pPr lvl="1"/>
            <a:r>
              <a:rPr lang="en-US" altLang="en-US" dirty="0"/>
              <a:t>Domestic turmoil and foreign crisis</a:t>
            </a:r>
          </a:p>
          <a:p>
            <a:pPr lvl="2"/>
            <a:r>
              <a:rPr lang="en-US" altLang="en-US" dirty="0"/>
              <a:t>Most of Europe poised to invade France</a:t>
            </a:r>
          </a:p>
          <a:p>
            <a:pPr lvl="2"/>
            <a:r>
              <a:rPr lang="en-US" altLang="en-US" dirty="0"/>
              <a:t>Convention gave broad power to </a:t>
            </a:r>
            <a:r>
              <a:rPr lang="en-US" dirty="0"/>
              <a:t>Robespierre and the Committee of Public Safety</a:t>
            </a:r>
          </a:p>
          <a:p>
            <a:pPr lvl="1"/>
            <a:r>
              <a:rPr lang="en-US" altLang="en-US" dirty="0"/>
              <a:t>A </a:t>
            </a:r>
            <a:r>
              <a:rPr lang="en-US" altLang="en-US" b="1" dirty="0"/>
              <a:t>nation in arms</a:t>
            </a:r>
          </a:p>
          <a:p>
            <a:pPr lvl="2"/>
            <a:r>
              <a:rPr lang="en-US" altLang="en-US" dirty="0"/>
              <a:t>Mass mobilization and the creation of modern </a:t>
            </a:r>
            <a:r>
              <a:rPr lang="en-US" altLang="en-US" b="1" dirty="0"/>
              <a:t>nationalism</a:t>
            </a:r>
          </a:p>
        </p:txBody>
      </p:sp>
    </p:spTree>
    <p:extLst>
      <p:ext uri="{BB962C8B-B14F-4D97-AF65-F5344CB8AC3E}">
        <p14:creationId xmlns:p14="http://schemas.microsoft.com/office/powerpoint/2010/main" val="2462276505"/>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19-3 The French Revolution (6 of 8)</a:t>
            </a:r>
          </a:p>
        </p:txBody>
      </p:sp>
      <p:sp>
        <p:nvSpPr>
          <p:cNvPr id="3" name="Content Placeholder 2"/>
          <p:cNvSpPr>
            <a:spLocks noGrp="1"/>
          </p:cNvSpPr>
          <p:nvPr>
            <p:ph idx="1"/>
          </p:nvPr>
        </p:nvSpPr>
        <p:spPr/>
        <p:txBody>
          <a:bodyPr>
            <a:normAutofit/>
          </a:bodyPr>
          <a:lstStyle/>
          <a:p>
            <a:r>
              <a:rPr lang="en-US" altLang="en-US" dirty="0"/>
              <a:t>The Radical Revolution</a:t>
            </a:r>
          </a:p>
          <a:p>
            <a:pPr lvl="1"/>
            <a:r>
              <a:rPr lang="en-US" altLang="en-US" dirty="0"/>
              <a:t>The Committee of Public Safety and the Reign of Terror</a:t>
            </a:r>
          </a:p>
          <a:p>
            <a:pPr lvl="2"/>
            <a:r>
              <a:rPr lang="en-US" altLang="en-US" dirty="0"/>
              <a:t>16,000 killed by guillotine in nine months</a:t>
            </a:r>
          </a:p>
          <a:p>
            <a:pPr lvl="2"/>
            <a:r>
              <a:rPr lang="en-US" altLang="en-US" dirty="0"/>
              <a:t>Total numbers killed closer to 50,000</a:t>
            </a:r>
          </a:p>
          <a:p>
            <a:pPr lvl="2"/>
            <a:r>
              <a:rPr lang="en-US" altLang="en-US" dirty="0"/>
              <a:t>No class prejudice</a:t>
            </a:r>
            <a:r>
              <a:rPr lang="en-US" dirty="0"/>
              <a:t>—</a:t>
            </a:r>
            <a:r>
              <a:rPr lang="en-US" altLang="en-US" dirty="0"/>
              <a:t>noble, clergy, middle class, and peasant opposition all put to death </a:t>
            </a:r>
          </a:p>
          <a:p>
            <a:pPr lvl="2"/>
            <a:r>
              <a:rPr lang="en-US" altLang="en-US" dirty="0"/>
              <a:t>The example of Lyons</a:t>
            </a:r>
          </a:p>
          <a:p>
            <a:pPr lvl="1"/>
            <a:r>
              <a:rPr lang="en-US" altLang="en-US" dirty="0"/>
              <a:t>The “republic of virtue”</a:t>
            </a:r>
          </a:p>
          <a:p>
            <a:pPr lvl="2"/>
            <a:r>
              <a:rPr lang="en-US" altLang="en-US" dirty="0"/>
              <a:t>Attempts at control: the Law of the General Maximum and the policy of de-Christianization</a:t>
            </a:r>
          </a:p>
        </p:txBody>
      </p:sp>
    </p:spTree>
    <p:extLst>
      <p:ext uri="{BB962C8B-B14F-4D97-AF65-F5344CB8AC3E}">
        <p14:creationId xmlns:p14="http://schemas.microsoft.com/office/powerpoint/2010/main" val="3771766106"/>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19-3 The French Revolution (7 of 8)</a:t>
            </a:r>
          </a:p>
        </p:txBody>
      </p:sp>
      <p:sp>
        <p:nvSpPr>
          <p:cNvPr id="3" name="Content Placeholder 2"/>
          <p:cNvSpPr>
            <a:spLocks noGrp="1"/>
          </p:cNvSpPr>
          <p:nvPr>
            <p:ph idx="1"/>
          </p:nvPr>
        </p:nvSpPr>
        <p:spPr/>
        <p:txBody>
          <a:bodyPr>
            <a:normAutofit/>
          </a:bodyPr>
          <a:lstStyle/>
          <a:p>
            <a:r>
              <a:rPr lang="en-US" altLang="en-US" dirty="0"/>
              <a:t>The Radical Revolution</a:t>
            </a:r>
          </a:p>
          <a:p>
            <a:pPr lvl="1"/>
            <a:r>
              <a:rPr lang="en-US" altLang="en-US" dirty="0"/>
              <a:t>Equality and slavery</a:t>
            </a:r>
          </a:p>
          <a:p>
            <a:pPr lvl="2"/>
            <a:r>
              <a:rPr lang="en-US" altLang="en-US" dirty="0"/>
              <a:t>Debate of abolition of slavery</a:t>
            </a:r>
          </a:p>
          <a:p>
            <a:pPr lvl="2"/>
            <a:r>
              <a:rPr lang="en-US" altLang="en-US" dirty="0"/>
              <a:t>Rebellion in Saint-</a:t>
            </a:r>
            <a:r>
              <a:rPr lang="en-US" altLang="en-US" dirty="0" err="1"/>
              <a:t>Domingue</a:t>
            </a:r>
            <a:r>
              <a:rPr lang="en-US" altLang="en-US" dirty="0"/>
              <a:t>: seizure of control Hispaniola by Toussaint </a:t>
            </a:r>
            <a:r>
              <a:rPr lang="en-US" altLang="en-US" dirty="0" err="1"/>
              <a:t>L’Ouverture</a:t>
            </a:r>
            <a:r>
              <a:rPr lang="en-US" altLang="en-US" dirty="0"/>
              <a:t> and the eventual freedom for Haiti</a:t>
            </a:r>
          </a:p>
          <a:p>
            <a:pPr lvl="1"/>
            <a:r>
              <a:rPr lang="en-US" altLang="en-US" dirty="0"/>
              <a:t>The decline of the Committee of Public Safety</a:t>
            </a:r>
          </a:p>
          <a:p>
            <a:pPr lvl="2"/>
            <a:r>
              <a:rPr lang="en-US" altLang="en-US" dirty="0"/>
              <a:t>French victories reduced the justification of the Terror</a:t>
            </a:r>
          </a:p>
          <a:p>
            <a:pPr lvl="2"/>
            <a:r>
              <a:rPr lang="en-US" altLang="en-US" dirty="0"/>
              <a:t>The fall of Robespierre</a:t>
            </a:r>
          </a:p>
          <a:p>
            <a:pPr lvl="2"/>
            <a:r>
              <a:rPr lang="en-US" altLang="en-US" dirty="0"/>
              <a:t>Accomplished creation of a nation in arms and defense against counter-revolutionary forces through bloodshed</a:t>
            </a:r>
          </a:p>
        </p:txBody>
      </p:sp>
    </p:spTree>
    <p:extLst>
      <p:ext uri="{BB962C8B-B14F-4D97-AF65-F5344CB8AC3E}">
        <p14:creationId xmlns:p14="http://schemas.microsoft.com/office/powerpoint/2010/main" val="3313764003"/>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19-3 The French Revolution (8 of 8)</a:t>
            </a:r>
          </a:p>
        </p:txBody>
      </p:sp>
      <p:sp>
        <p:nvSpPr>
          <p:cNvPr id="3" name="Content Placeholder 2"/>
          <p:cNvSpPr>
            <a:spLocks noGrp="1"/>
          </p:cNvSpPr>
          <p:nvPr>
            <p:ph idx="1"/>
          </p:nvPr>
        </p:nvSpPr>
        <p:spPr/>
        <p:txBody>
          <a:bodyPr>
            <a:normAutofit/>
          </a:bodyPr>
          <a:lstStyle/>
          <a:p>
            <a:r>
              <a:rPr lang="en-US" altLang="en-US" dirty="0"/>
              <a:t>Reaction and the Directory</a:t>
            </a:r>
          </a:p>
          <a:p>
            <a:pPr lvl="1"/>
            <a:r>
              <a:rPr lang="en-US" dirty="0" err="1"/>
              <a:t>Thermidorean</a:t>
            </a:r>
            <a:r>
              <a:rPr lang="en-US" dirty="0"/>
              <a:t> Reaction and the abating of the Terror</a:t>
            </a:r>
          </a:p>
          <a:p>
            <a:pPr lvl="2"/>
            <a:r>
              <a:rPr lang="en-US" dirty="0"/>
              <a:t>August 1795: new constitution that reflected conservative republicanism</a:t>
            </a:r>
          </a:p>
          <a:p>
            <a:pPr lvl="1"/>
            <a:r>
              <a:rPr lang="en-US" dirty="0"/>
              <a:t>Assembly with two houses, Council of 500 and Council of Elders </a:t>
            </a:r>
          </a:p>
          <a:p>
            <a:pPr lvl="2"/>
            <a:r>
              <a:rPr lang="en-US" dirty="0"/>
              <a:t>Responsible for election of the Directory, the executive</a:t>
            </a:r>
          </a:p>
          <a:p>
            <a:pPr lvl="1"/>
            <a:r>
              <a:rPr lang="en-US" dirty="0"/>
              <a:t>The Directory: era of materialistic reaction to Reign of Terror and Republic of Virtue</a:t>
            </a:r>
          </a:p>
          <a:p>
            <a:pPr lvl="2"/>
            <a:r>
              <a:rPr lang="en-US" dirty="0"/>
              <a:t>Contending with political enemies</a:t>
            </a:r>
          </a:p>
          <a:p>
            <a:pPr lvl="2"/>
            <a:r>
              <a:rPr lang="en-US" dirty="0"/>
              <a:t>Coup d’état put Napoleon Bonaparte in power in 1799</a:t>
            </a:r>
          </a:p>
        </p:txBody>
      </p:sp>
    </p:spTree>
    <p:extLst>
      <p:ext uri="{BB962C8B-B14F-4D97-AF65-F5344CB8AC3E}">
        <p14:creationId xmlns:p14="http://schemas.microsoft.com/office/powerpoint/2010/main" val="709318862"/>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The French Revolution</a:t>
            </a:r>
          </a:p>
        </p:txBody>
      </p:sp>
      <p:pic>
        <p:nvPicPr>
          <p:cNvPr id="3074" name="Picture 2" descr="Chronology: The French Revolut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3048001" y="772954"/>
            <a:ext cx="3048000" cy="5312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419831"/>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r>
              <a:rPr lang="en-US" sz="2000" b="1" dirty="0"/>
              <a:t>19.1 The Storming of the Bastille</a:t>
            </a:r>
            <a:r>
              <a:rPr lang="en-US" sz="2000" dirty="0"/>
              <a:t>. Parisian crowds captured the royal armory at the Bastille on July 14, 1789, and its fall marked the triumph of “liberty” over despotism.</a:t>
            </a:r>
          </a:p>
        </p:txBody>
      </p:sp>
      <p:pic>
        <p:nvPicPr>
          <p:cNvPr id="4098" name="Picture 2" descr="The storming of the Bastill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600200" y="1295400"/>
            <a:ext cx="5916386" cy="4853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658210"/>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19.3 Execution of the King</a:t>
            </a:r>
            <a:r>
              <a:rPr lang="en-US" sz="2000" dirty="0"/>
              <a:t>. The National Convention sentenced the king to death, and Louis XVI was duly executed on January 21, 1793.</a:t>
            </a:r>
          </a:p>
        </p:txBody>
      </p:sp>
      <p:pic>
        <p:nvPicPr>
          <p:cNvPr id="5122" name="Picture 2" descr="At the beginning of 1793, the National Convention decreed the death of the king, and on January 21 of that year, Louis XVI was executed. As seen in this engraving, a new revolutionary device, the guillotine, was used to execute the king."/>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26457" y="1143000"/>
            <a:ext cx="6691086" cy="4900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199310"/>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914400"/>
          </a:xfrm>
        </p:spPr>
        <p:txBody>
          <a:bodyPr>
            <a:noAutofit/>
          </a:bodyPr>
          <a:lstStyle/>
          <a:p>
            <a:r>
              <a:rPr lang="en-US" sz="2000" b="1" dirty="0"/>
              <a:t>19.4b Citizens in the New French Army</a:t>
            </a:r>
            <a:r>
              <a:rPr lang="en-US" sz="2000" dirty="0"/>
              <a:t>. The National Convention created an army of unprecedented size; this image shows two volunteers joyfully going off to fight.</a:t>
            </a:r>
          </a:p>
        </p:txBody>
      </p:sp>
      <p:pic>
        <p:nvPicPr>
          <p:cNvPr id="6146" name="Picture 2" descr="Image from a book of paintings on the French Revolution by the Lesueur brothers, shows two volunteers joyfully going off to fight."/>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258786" y="1219200"/>
            <a:ext cx="4626429" cy="4912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502202"/>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19.5 Women Patriots</a:t>
            </a:r>
            <a:r>
              <a:rPr lang="en-US" sz="2000" dirty="0"/>
              <a:t>. This picture shows a middle-class women’s patriotic club discussing the decrees of the National Convention.</a:t>
            </a:r>
          </a:p>
        </p:txBody>
      </p:sp>
      <p:pic>
        <p:nvPicPr>
          <p:cNvPr id="7170" name="Picture 2" descr="Women played a variety of roles in the events of the French Revolution. This picture shows a middle-class women’s patriotic club discussing the decrees of the National Convention, an indication that some women had become highly politicized by the upheavals of the Revolution. The women are also giving coins to create a fund for impoverished famili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790700" y="1066800"/>
            <a:ext cx="5448300" cy="4931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3640873"/>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20000" cy="979714"/>
          </a:xfrm>
        </p:spPr>
        <p:txBody>
          <a:bodyPr>
            <a:noAutofit/>
          </a:bodyPr>
          <a:lstStyle/>
          <a:p>
            <a:r>
              <a:rPr lang="en-US" dirty="0"/>
              <a:t>Map 19.2 French Expansion During the Revolutionary Wars, 1792</a:t>
            </a:r>
            <a:r>
              <a:rPr lang="en-US" dirty="0">
                <a:latin typeface="Calibri" panose="020F0502020204030204" pitchFamily="34" charset="0"/>
                <a:cs typeface="Calibri" panose="020F0502020204030204" pitchFamily="34" charset="0"/>
              </a:rPr>
              <a:t>–</a:t>
            </a:r>
            <a:r>
              <a:rPr lang="en-US" dirty="0"/>
              <a:t>1799</a:t>
            </a:r>
          </a:p>
        </p:txBody>
      </p:sp>
      <p:pic>
        <p:nvPicPr>
          <p:cNvPr id="8194" name="Picture 2" descr="Western European map locates French Republic in France and Corsica; areas annexed by France include Austrian Netherlands (1795) and Savoy (1792); and French satellites in Helvetic Republic (1798)  Ligurian Republic (1797)  Cisalpine Republic (1797)  Roman Republic (1798)  and Parthenopean Republic (1799)."/>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531709" y="994558"/>
            <a:ext cx="4080582" cy="5116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756640"/>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19-4 The Age of Napoleon (1 of 4)</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Which aspects of the French Revolution did Napoleon preserve, and which did he destroy? </a:t>
            </a:r>
          </a:p>
          <a:p>
            <a:r>
              <a:rPr lang="en-US" altLang="en-US" dirty="0"/>
              <a:t>The rise of Napoleon</a:t>
            </a:r>
          </a:p>
          <a:p>
            <a:pPr lvl="1"/>
            <a:r>
              <a:rPr lang="en-US" altLang="en-US" dirty="0"/>
              <a:t>1789: lieutenant in the army</a:t>
            </a:r>
          </a:p>
          <a:p>
            <a:pPr lvl="1"/>
            <a:r>
              <a:rPr lang="en-US" altLang="en-US" dirty="0"/>
              <a:t>1794: promoted to major general</a:t>
            </a:r>
          </a:p>
          <a:p>
            <a:pPr lvl="1"/>
            <a:r>
              <a:rPr lang="en-US" altLang="en-US" dirty="0"/>
              <a:t>1796: made commander in Italy</a:t>
            </a:r>
          </a:p>
          <a:p>
            <a:pPr lvl="1"/>
            <a:r>
              <a:rPr lang="en-US" altLang="en-US" dirty="0"/>
              <a:t>1799: coup d’état at age 30 gave him executive authority of government</a:t>
            </a:r>
          </a:p>
          <a:p>
            <a:pPr lvl="1"/>
            <a:r>
              <a:rPr lang="en-US" altLang="en-US" dirty="0"/>
              <a:t>1802: made consul for life</a:t>
            </a:r>
          </a:p>
          <a:p>
            <a:pPr lvl="1"/>
            <a:r>
              <a:rPr lang="en-US" altLang="en-US" dirty="0"/>
              <a:t>1804: self-crowned Emperor Napoleon I</a:t>
            </a:r>
          </a:p>
        </p:txBody>
      </p:sp>
    </p:spTree>
    <p:extLst>
      <p:ext uri="{BB962C8B-B14F-4D97-AF65-F5344CB8AC3E}">
        <p14:creationId xmlns:p14="http://schemas.microsoft.com/office/powerpoint/2010/main" val="498378342"/>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19-4 The Age of Napoleon (2 of 4)</a:t>
            </a:r>
          </a:p>
        </p:txBody>
      </p:sp>
      <p:sp>
        <p:nvSpPr>
          <p:cNvPr id="3" name="Content Placeholder 2"/>
          <p:cNvSpPr>
            <a:spLocks noGrp="1"/>
          </p:cNvSpPr>
          <p:nvPr>
            <p:ph idx="1"/>
          </p:nvPr>
        </p:nvSpPr>
        <p:spPr/>
        <p:txBody>
          <a:bodyPr>
            <a:normAutofit lnSpcReduction="10000"/>
          </a:bodyPr>
          <a:lstStyle/>
          <a:p>
            <a:r>
              <a:rPr lang="en-US" altLang="en-US" dirty="0"/>
              <a:t>The domestic policies of Emperor Napoleon</a:t>
            </a:r>
          </a:p>
          <a:p>
            <a:pPr lvl="1"/>
            <a:r>
              <a:rPr lang="en-US" altLang="en-US" dirty="0"/>
              <a:t>Napoleon and the Catholic Church</a:t>
            </a:r>
          </a:p>
          <a:p>
            <a:pPr lvl="2"/>
            <a:r>
              <a:rPr lang="en-US" altLang="en-US" dirty="0"/>
              <a:t>Established peace with Catholic Church in 1801</a:t>
            </a:r>
          </a:p>
          <a:p>
            <a:pPr lvl="2"/>
            <a:r>
              <a:rPr lang="en-US" altLang="en-US" dirty="0"/>
              <a:t>Reassured possession of Church property gained during the Revolution</a:t>
            </a:r>
          </a:p>
          <a:p>
            <a:pPr lvl="1"/>
            <a:r>
              <a:rPr lang="en-US" altLang="en-US" dirty="0"/>
              <a:t>A new code of laws</a:t>
            </a:r>
          </a:p>
          <a:p>
            <a:pPr lvl="2"/>
            <a:r>
              <a:rPr lang="en-US" altLang="en-US" dirty="0"/>
              <a:t>Civil Code codified French law and preserved most revolutionary gains</a:t>
            </a:r>
          </a:p>
          <a:p>
            <a:pPr lvl="2"/>
            <a:r>
              <a:rPr lang="en-US" altLang="en-US" dirty="0"/>
              <a:t>Code strictly curtailed rights of women</a:t>
            </a:r>
          </a:p>
          <a:p>
            <a:pPr lvl="1"/>
            <a:r>
              <a:rPr lang="en-US" altLang="en-US" dirty="0"/>
              <a:t>The French bureaucracy</a:t>
            </a:r>
          </a:p>
          <a:p>
            <a:pPr lvl="2"/>
            <a:r>
              <a:rPr lang="en-US" altLang="en-US" dirty="0"/>
              <a:t>Powerful centralized administrative machine</a:t>
            </a:r>
          </a:p>
          <a:p>
            <a:pPr lvl="2"/>
            <a:r>
              <a:rPr lang="en-US" altLang="en-US" dirty="0"/>
              <a:t>New aristocracy based on merit in the state service</a:t>
            </a:r>
          </a:p>
          <a:p>
            <a:pPr lvl="1"/>
            <a:r>
              <a:rPr lang="en-US" altLang="en-US" dirty="0"/>
              <a:t>Napoleon’s growing despotism</a:t>
            </a:r>
          </a:p>
        </p:txBody>
      </p:sp>
    </p:spTree>
    <p:extLst>
      <p:ext uri="{BB962C8B-B14F-4D97-AF65-F5344CB8AC3E}">
        <p14:creationId xmlns:p14="http://schemas.microsoft.com/office/powerpoint/2010/main" val="4116462235"/>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19-4 The Age of Napoleon (3 of 4)</a:t>
            </a:r>
          </a:p>
        </p:txBody>
      </p:sp>
      <p:sp>
        <p:nvSpPr>
          <p:cNvPr id="3" name="Content Placeholder 2"/>
          <p:cNvSpPr>
            <a:spLocks noGrp="1"/>
          </p:cNvSpPr>
          <p:nvPr>
            <p:ph idx="1"/>
          </p:nvPr>
        </p:nvSpPr>
        <p:spPr/>
        <p:txBody>
          <a:bodyPr>
            <a:normAutofit/>
          </a:bodyPr>
          <a:lstStyle/>
          <a:p>
            <a:r>
              <a:rPr lang="en-US" altLang="en-US" dirty="0"/>
              <a:t>Napoleon’s empire and the European response</a:t>
            </a:r>
          </a:p>
          <a:p>
            <a:pPr lvl="1"/>
            <a:r>
              <a:rPr lang="en-US" dirty="0"/>
              <a:t>War against rival Britain, </a:t>
            </a:r>
          </a:p>
          <a:p>
            <a:pPr lvl="2"/>
            <a:r>
              <a:rPr lang="en-US" dirty="0"/>
              <a:t>Joined with Austria and Russia in the Third Coalition</a:t>
            </a:r>
          </a:p>
          <a:p>
            <a:pPr lvl="2"/>
            <a:r>
              <a:rPr lang="en-US" altLang="en-US" dirty="0"/>
              <a:t>Prussia joined Third Coalition and defeated in 1806; Russia defeated, 1807; end of fighting: Treaties of </a:t>
            </a:r>
            <a:r>
              <a:rPr lang="en-US" altLang="en-US" dirty="0" err="1"/>
              <a:t>Tilsit</a:t>
            </a:r>
            <a:endParaRPr lang="en-US" altLang="en-US" dirty="0"/>
          </a:p>
          <a:p>
            <a:pPr lvl="1"/>
            <a:r>
              <a:rPr lang="en-US" altLang="en-US" dirty="0"/>
              <a:t>Napoleon’s Grand Empire</a:t>
            </a:r>
          </a:p>
          <a:p>
            <a:pPr lvl="2"/>
            <a:r>
              <a:rPr lang="en-US" altLang="en-US" dirty="0"/>
              <a:t>The French Empire, dependent states, and allied states</a:t>
            </a:r>
          </a:p>
          <a:p>
            <a:pPr lvl="2"/>
            <a:r>
              <a:rPr lang="en-US" altLang="en-US" dirty="0"/>
              <a:t>Sought acceptance of revolutionary principles and destruction of the old order</a:t>
            </a:r>
          </a:p>
          <a:p>
            <a:pPr lvl="1"/>
            <a:r>
              <a:rPr lang="en-US" altLang="en-US" dirty="0"/>
              <a:t>The problem of Great Britain</a:t>
            </a:r>
          </a:p>
          <a:p>
            <a:pPr lvl="2"/>
            <a:r>
              <a:rPr lang="en-US" altLang="en-US" dirty="0"/>
              <a:t>The failure of the </a:t>
            </a:r>
            <a:r>
              <a:rPr lang="en-US" altLang="en-US" b="1" dirty="0"/>
              <a:t>Continental System</a:t>
            </a:r>
          </a:p>
        </p:txBody>
      </p:sp>
    </p:spTree>
    <p:extLst>
      <p:ext uri="{BB962C8B-B14F-4D97-AF65-F5344CB8AC3E}">
        <p14:creationId xmlns:p14="http://schemas.microsoft.com/office/powerpoint/2010/main" val="2636683966"/>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19-4 The Age of Napoleon (4 of 4)</a:t>
            </a:r>
          </a:p>
        </p:txBody>
      </p:sp>
      <p:sp>
        <p:nvSpPr>
          <p:cNvPr id="3" name="Content Placeholder 2"/>
          <p:cNvSpPr>
            <a:spLocks noGrp="1"/>
          </p:cNvSpPr>
          <p:nvPr>
            <p:ph idx="1"/>
          </p:nvPr>
        </p:nvSpPr>
        <p:spPr/>
        <p:txBody>
          <a:bodyPr>
            <a:normAutofit/>
          </a:bodyPr>
          <a:lstStyle/>
          <a:p>
            <a:r>
              <a:rPr lang="en-US" altLang="en-US" dirty="0"/>
              <a:t>Napoleon’s empire and the European response</a:t>
            </a:r>
          </a:p>
          <a:p>
            <a:pPr lvl="1"/>
            <a:r>
              <a:rPr lang="en-US" dirty="0"/>
              <a:t>Nationalism</a:t>
            </a:r>
          </a:p>
          <a:p>
            <a:pPr lvl="2"/>
            <a:r>
              <a:rPr lang="en-US" altLang="en-US" dirty="0"/>
              <a:t>Nationalist movements in the German states, Spain, and Prussia arose from spread of French nationalism</a:t>
            </a:r>
            <a:endParaRPr lang="en-US" dirty="0"/>
          </a:p>
          <a:p>
            <a:pPr lvl="1"/>
            <a:r>
              <a:rPr lang="en-US" altLang="en-US" dirty="0"/>
              <a:t>The fall of Napoleon</a:t>
            </a:r>
          </a:p>
          <a:p>
            <a:pPr lvl="2"/>
            <a:r>
              <a:rPr lang="en-US" altLang="en-US" dirty="0"/>
              <a:t>Failed invasion of Russia in 1812 led to war of liberation across Europe</a:t>
            </a:r>
          </a:p>
          <a:p>
            <a:pPr lvl="2"/>
            <a:r>
              <a:rPr lang="en-US" altLang="en-US" dirty="0"/>
              <a:t>Defeated and exiled to Elba in 1814</a:t>
            </a:r>
          </a:p>
          <a:p>
            <a:pPr lvl="2"/>
            <a:r>
              <a:rPr lang="en-US" altLang="en-US" dirty="0"/>
              <a:t>Suffered bloody defeat at Waterloo and exiled to Saint Helena, 1815</a:t>
            </a:r>
          </a:p>
          <a:p>
            <a:pPr lvl="2"/>
            <a:r>
              <a:rPr lang="en-US" altLang="en-US" dirty="0"/>
              <a:t>Napoleon died, 1821</a:t>
            </a:r>
          </a:p>
        </p:txBody>
      </p:sp>
    </p:spTree>
    <p:extLst>
      <p:ext uri="{BB962C8B-B14F-4D97-AF65-F5344CB8AC3E}">
        <p14:creationId xmlns:p14="http://schemas.microsoft.com/office/powerpoint/2010/main" val="1800195607"/>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47683"/>
          </a:xfrm>
        </p:spPr>
        <p:txBody>
          <a:bodyPr>
            <a:noAutofit/>
          </a:bodyPr>
          <a:lstStyle/>
          <a:p>
            <a:r>
              <a:rPr lang="en-US" dirty="0"/>
              <a:t>Chronology: The Napoleonic Era, 1799</a:t>
            </a:r>
            <a:r>
              <a:rPr lang="en-US" dirty="0">
                <a:latin typeface="Calibri" panose="020F0502020204030204" pitchFamily="34" charset="0"/>
                <a:cs typeface="Calibri" panose="020F0502020204030204" pitchFamily="34" charset="0"/>
              </a:rPr>
              <a:t>–</a:t>
            </a:r>
            <a:r>
              <a:rPr lang="en-US" dirty="0"/>
              <a:t>1815</a:t>
            </a:r>
          </a:p>
        </p:txBody>
      </p:sp>
      <p:pic>
        <p:nvPicPr>
          <p:cNvPr id="9218" name="Picture 2" descr="Chronology: The Napoleonic Era, 1799–1815"/>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758043" y="947684"/>
            <a:ext cx="5627914" cy="4962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2289915"/>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924800" cy="914400"/>
          </a:xfrm>
        </p:spPr>
        <p:txBody>
          <a:bodyPr>
            <a:noAutofit/>
          </a:bodyPr>
          <a:lstStyle/>
          <a:p>
            <a:r>
              <a:rPr lang="en-US" sz="2000" b="1" dirty="0"/>
              <a:t>19.6 The Coronation of Napoleon</a:t>
            </a:r>
            <a:r>
              <a:rPr lang="en-US" sz="2000" dirty="0"/>
              <a:t>. In 1804, Napoleon restored monarchy to France when he crowned himself emperor, as shown in this painting by Jacques-Louis David.</a:t>
            </a:r>
          </a:p>
        </p:txBody>
      </p:sp>
      <p:pic>
        <p:nvPicPr>
          <p:cNvPr id="10242" name="Picture 2" descr="In 1804, Napoleon restored monarchy to France when he crowned himself emperor. In the coronation scene painted by Jacques-Louis David, Napoleon is shown crowning the empress Josephine while the pope looks on. Shown seated in the box in the background is Napoleon’s mother, even though she was not at the ceremon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551215" y="1309179"/>
            <a:ext cx="6041571" cy="4786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363472"/>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914400"/>
          </a:xfrm>
        </p:spPr>
        <p:txBody>
          <a:bodyPr>
            <a:noAutofit/>
          </a:bodyPr>
          <a:lstStyle/>
          <a:p>
            <a:r>
              <a:rPr lang="en-US" sz="2000" b="1" dirty="0"/>
              <a:t>19.7 Francisco Goya, </a:t>
            </a:r>
            <a:r>
              <a:rPr lang="en-US" sz="2000" b="1" i="1" dirty="0"/>
              <a:t>The Third of May 1808</a:t>
            </a:r>
            <a:r>
              <a:rPr lang="en-US" sz="2000" dirty="0"/>
              <a:t>. Goya’s painting shows the horrors of war in Napoleonic Spain—the deliberate execution of Spanish citizens by French soldiers.</a:t>
            </a:r>
          </a:p>
        </p:txBody>
      </p:sp>
      <p:pic>
        <p:nvPicPr>
          <p:cNvPr id="11266" name="Picture 2" descr="After Napoleon imposed his brother Joseph on Spain as its king, the Spanish people revolted against his authority, and a series of riots broke out in Madrid. This painting by Francisco Goya shows the French response—a deliberate execution of Spanish citizens to frighten people into submission. Goya portrays the French troops as a firing squad, killing people (including a monk) reacting in terror. The peasant in the middle throws out his arms in a gesture reminiscent of crucifixion. Goya painted many scenes depicting the horrors of war in Napoleonic Spai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33715" y="1295400"/>
            <a:ext cx="6676571" cy="4772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0220043"/>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Map 19.4 Napoleon’s Grand Empire in 1810</a:t>
            </a:r>
          </a:p>
        </p:txBody>
      </p:sp>
      <p:pic>
        <p:nvPicPr>
          <p:cNvPr id="12290" name="Picture 2" descr="World map shows Europe; and the insert locates the French empire  areas under French control  areas allied to France  Napoleon’s route  1812  and Battle sites as follows: French empire: includes France  Western Italy  north and east coasts of the Adriatic Sea (ILLYRIAN PROVINCES) and northwestern German (Westphalia). Areas under French control: Spain  regions east to Westphalia (Saxony)  regions south to France (Conf. of Rhine)  Switzerland  north Italy (Kingdom Of Italy)  South Italy (Kingdom of Naples)  and present day Poland (Grand Duchy of Warsaw). Areas allied to France: Central Europe (Austrian Empire) and Russia (Russian Empire). Napoleon’s route  1812: he travelled from Moscow to Tilsit and back to Moscow through Smolensk. Battle sites: Trafalgar 1805  Waterloo 1815  Ulm 1805  Jena 1806  Auerstadt 1806  Leipzig 1813  Austerlitz 1805  Eylau 1807  Friedland 1807  and Borodino 1812."/>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42357" y="914400"/>
            <a:ext cx="6259286" cy="5205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409262"/>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19 Summary</a:t>
            </a:r>
          </a:p>
        </p:txBody>
      </p:sp>
      <p:sp>
        <p:nvSpPr>
          <p:cNvPr id="3" name="Content Placeholder 2"/>
          <p:cNvSpPr>
            <a:spLocks noGrp="1"/>
          </p:cNvSpPr>
          <p:nvPr>
            <p:ph idx="1"/>
          </p:nvPr>
        </p:nvSpPr>
        <p:spPr/>
        <p:txBody>
          <a:bodyPr>
            <a:normAutofit fontScale="92500" lnSpcReduction="10000"/>
          </a:bodyPr>
          <a:lstStyle/>
          <a:p>
            <a:r>
              <a:rPr lang="en-US" dirty="0"/>
              <a:t>Revolutionary upheavals, beginning in North America and continuing in France, produced movements for political liberty and equality that embodied the fundamental ideas of the Enlightenment, including the principles of liberty and equality. </a:t>
            </a:r>
          </a:p>
          <a:p>
            <a:r>
              <a:rPr lang="en-US" dirty="0"/>
              <a:t>In the first, liberal phase of the French Revolution, the old order was demolished as a new constitution established a limited constitutional monarchy. </a:t>
            </a:r>
          </a:p>
          <a:p>
            <a:r>
              <a:rPr lang="en-US" dirty="0"/>
              <a:t>The decision to go to war with European monarchs ushered in a more radical, democratic, and violent stage, led by the Committee of Public Safety and the Terror. </a:t>
            </a:r>
          </a:p>
          <a:p>
            <a:r>
              <a:rPr lang="en-US" dirty="0"/>
              <a:t>The government of Napoleon Bonaparte diminished freedom by establishing order and centralizing the government, but it also preserved some key revolutionary ideals. </a:t>
            </a:r>
          </a:p>
        </p:txBody>
      </p:sp>
    </p:spTree>
    <p:extLst>
      <p:ext uri="{BB962C8B-B14F-4D97-AF65-F5344CB8AC3E}">
        <p14:creationId xmlns:p14="http://schemas.microsoft.com/office/powerpoint/2010/main" val="3419424887"/>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19 Timeline</a:t>
            </a:r>
          </a:p>
        </p:txBody>
      </p:sp>
      <p:pic>
        <p:nvPicPr>
          <p:cNvPr id="13314"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25921" y="1685472"/>
            <a:ext cx="8292158" cy="3487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758841"/>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22564</TotalTime>
  <Words>1687</Words>
  <Application>Microsoft Office PowerPoint</Application>
  <PresentationFormat>On-screen Show (4:3)</PresentationFormat>
  <Paragraphs>203</Paragraphs>
  <Slides>32</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19 Outline</vt:lpstr>
      <vt:lpstr>19-1 The Beginning of the Revolutionary era: The American Revolution (1 of 2)</vt:lpstr>
      <vt:lpstr>19-1 The Beginning of the Revolutionary era: The American Revolution (2 of 2)</vt:lpstr>
      <vt:lpstr>Map 19.1 North America, 1763 and 1783</vt:lpstr>
      <vt:lpstr>19-2 Background to the French Revolution  (1 of 2)</vt:lpstr>
      <vt:lpstr>19-2 Background to the French Revolution  (2 of 2)</vt:lpstr>
      <vt:lpstr>19.2 The Three Estates. This political cartoon reveals a critical view of France’s privileged orders, with a naked common man held in chains and ridden by elites.</vt:lpstr>
      <vt:lpstr>19-3 The French Revolution (1 of 8)</vt:lpstr>
      <vt:lpstr>19-3 The French Revolution (2 of 8)</vt:lpstr>
      <vt:lpstr>19-3 The French Revolution (3 of 8)</vt:lpstr>
      <vt:lpstr>19-3 The French Revolution (4 of 8)</vt:lpstr>
      <vt:lpstr>19-3 The French Revolution (5 of 8)</vt:lpstr>
      <vt:lpstr>19-3 The French Revolution (6 of 8)</vt:lpstr>
      <vt:lpstr>19-3 The French Revolution (7 of 8)</vt:lpstr>
      <vt:lpstr>19-3 The French Revolution (8 of 8)</vt:lpstr>
      <vt:lpstr>Chronology: The French Revolution</vt:lpstr>
      <vt:lpstr>19.1 The Storming of the Bastille. Parisian crowds captured the royal armory at the Bastille on July 14, 1789, and its fall marked the triumph of “liberty” over despotism.</vt:lpstr>
      <vt:lpstr>19.3 Execution of the King. The National Convention sentenced the king to death, and Louis XVI was duly executed on January 21, 1793.</vt:lpstr>
      <vt:lpstr>19.4b Citizens in the New French Army. The National Convention created an army of unprecedented size; this image shows two volunteers joyfully going off to fight.</vt:lpstr>
      <vt:lpstr>19.5 Women Patriots. This picture shows a middle-class women’s patriotic club discussing the decrees of the National Convention.</vt:lpstr>
      <vt:lpstr>Map 19.2 French Expansion During the Revolutionary Wars, 1792–1799</vt:lpstr>
      <vt:lpstr>19-4 The Age of Napoleon (1 of 4)</vt:lpstr>
      <vt:lpstr>19-4 The Age of Napoleon (2 of 4)</vt:lpstr>
      <vt:lpstr>19-4 The Age of Napoleon (3 of 4)</vt:lpstr>
      <vt:lpstr>19-4 The Age of Napoleon (4 of 4)</vt:lpstr>
      <vt:lpstr>Chronology: The Napoleonic Era, 1799–1815</vt:lpstr>
      <vt:lpstr>19.6 The Coronation of Napoleon. In 1804, Napoleon restored monarchy to France when he crowned himself emperor, as shown in this painting by Jacques-Louis David.</vt:lpstr>
      <vt:lpstr>19.7 Francisco Goya, The Third of May 1808. Goya’s painting shows the horrors of war in Napoleonic Spain—the deliberate execution of Spanish citizens by French soldiers.</vt:lpstr>
      <vt:lpstr>Map 19.4 Napoleon’s Grand Empire in 1810</vt:lpstr>
      <vt:lpstr>Chapter 19 Summary</vt:lpstr>
      <vt:lpstr>Chapter 19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451</cp:revision>
  <dcterms:created xsi:type="dcterms:W3CDTF">2015-10-15T14:46:28Z</dcterms:created>
  <dcterms:modified xsi:type="dcterms:W3CDTF">2019-02-07T20:08:51Z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