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5"/>
  </p:notesMasterIdLst>
  <p:handoutMasterIdLst>
    <p:handoutMasterId r:id="rId26"/>
  </p:handoutMasterIdLst>
  <p:sldIdLst>
    <p:sldId id="295" r:id="rId2"/>
    <p:sldId id="297" r:id="rId3"/>
    <p:sldId id="389" r:id="rId4"/>
    <p:sldId id="390" r:id="rId5"/>
    <p:sldId id="391" r:id="rId6"/>
    <p:sldId id="392" r:id="rId7"/>
    <p:sldId id="393" r:id="rId8"/>
    <p:sldId id="388" r:id="rId9"/>
    <p:sldId id="410" r:id="rId10"/>
    <p:sldId id="411" r:id="rId11"/>
    <p:sldId id="396" r:id="rId12"/>
    <p:sldId id="397" r:id="rId13"/>
    <p:sldId id="398" r:id="rId14"/>
    <p:sldId id="399" r:id="rId15"/>
    <p:sldId id="400" r:id="rId16"/>
    <p:sldId id="412" r:id="rId17"/>
    <p:sldId id="402" r:id="rId18"/>
    <p:sldId id="413" r:id="rId19"/>
    <p:sldId id="404" r:id="rId20"/>
    <p:sldId id="405" r:id="rId21"/>
    <p:sldId id="406" r:id="rId22"/>
    <p:sldId id="407" r:id="rId23"/>
    <p:sldId id="408" r:id="rId24"/>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27" autoAdjust="0"/>
    <p:restoredTop sz="93314" autoAdjust="0"/>
  </p:normalViewPr>
  <p:slideViewPr>
    <p:cSldViewPr>
      <p:cViewPr varScale="1">
        <p:scale>
          <a:sx n="59" d="100"/>
          <a:sy n="59" d="100"/>
        </p:scale>
        <p:origin x="116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7135F2F5-01CA-4C8D-B3AB-45DFC9E543C2}"/>
    <pc:docChg chg="custSel addSld delSld modSld">
      <pc:chgData name="Lanza, Philip" userId="8b140b07-5c4b-4f38-b244-971bee86ad89" providerId="ADAL" clId="{7135F2F5-01CA-4C8D-B3AB-45DFC9E543C2}" dt="2019-02-07T19:44:43.387" v="18" actId="14100"/>
      <pc:docMkLst>
        <pc:docMk/>
      </pc:docMkLst>
      <pc:sldChg chg="modSp">
        <pc:chgData name="Lanza, Philip" userId="8b140b07-5c4b-4f38-b244-971bee86ad89" providerId="ADAL" clId="{7135F2F5-01CA-4C8D-B3AB-45DFC9E543C2}" dt="2019-02-07T19:42:43.270" v="0" actId="255"/>
        <pc:sldMkLst>
          <pc:docMk/>
          <pc:sldMk cId="2655796651" sldId="388"/>
        </pc:sldMkLst>
        <pc:spChg chg="mod">
          <ac:chgData name="Lanza, Philip" userId="8b140b07-5c4b-4f38-b244-971bee86ad89" providerId="ADAL" clId="{7135F2F5-01CA-4C8D-B3AB-45DFC9E543C2}" dt="2019-02-07T19:42:43.270" v="0" actId="255"/>
          <ac:spMkLst>
            <pc:docMk/>
            <pc:sldMk cId="2655796651" sldId="388"/>
            <ac:spMk id="2" creationId="{00000000-0000-0000-0000-000000000000}"/>
          </ac:spMkLst>
        </pc:spChg>
      </pc:sldChg>
      <pc:sldChg chg="modSp">
        <pc:chgData name="Lanza, Philip" userId="8b140b07-5c4b-4f38-b244-971bee86ad89" providerId="ADAL" clId="{7135F2F5-01CA-4C8D-B3AB-45DFC9E543C2}" dt="2019-02-07T19:42:52.211" v="3" actId="27636"/>
        <pc:sldMkLst>
          <pc:docMk/>
          <pc:sldMk cId="274137739" sldId="390"/>
        </pc:sldMkLst>
        <pc:spChg chg="mod">
          <ac:chgData name="Lanza, Philip" userId="8b140b07-5c4b-4f38-b244-971bee86ad89" providerId="ADAL" clId="{7135F2F5-01CA-4C8D-B3AB-45DFC9E543C2}" dt="2019-02-07T19:42:52.211" v="3" actId="27636"/>
          <ac:spMkLst>
            <pc:docMk/>
            <pc:sldMk cId="274137739" sldId="390"/>
            <ac:spMk id="3" creationId="{00000000-0000-0000-0000-000000000000}"/>
          </ac:spMkLst>
        </pc:spChg>
      </pc:sldChg>
      <pc:sldChg chg="modSp">
        <pc:chgData name="Lanza, Philip" userId="8b140b07-5c4b-4f38-b244-971bee86ad89" providerId="ADAL" clId="{7135F2F5-01CA-4C8D-B3AB-45DFC9E543C2}" dt="2019-02-07T19:42:52.227" v="4" actId="27636"/>
        <pc:sldMkLst>
          <pc:docMk/>
          <pc:sldMk cId="1130423993" sldId="391"/>
        </pc:sldMkLst>
        <pc:spChg chg="mod">
          <ac:chgData name="Lanza, Philip" userId="8b140b07-5c4b-4f38-b244-971bee86ad89" providerId="ADAL" clId="{7135F2F5-01CA-4C8D-B3AB-45DFC9E543C2}" dt="2019-02-07T19:42:52.227" v="4" actId="27636"/>
          <ac:spMkLst>
            <pc:docMk/>
            <pc:sldMk cId="1130423993" sldId="391"/>
            <ac:spMk id="3" creationId="{00000000-0000-0000-0000-000000000000}"/>
          </ac:spMkLst>
        </pc:spChg>
      </pc:sldChg>
      <pc:sldChg chg="modSp">
        <pc:chgData name="Lanza, Philip" userId="8b140b07-5c4b-4f38-b244-971bee86ad89" providerId="ADAL" clId="{7135F2F5-01CA-4C8D-B3AB-45DFC9E543C2}" dt="2019-02-07T19:42:52.242" v="5" actId="27636"/>
        <pc:sldMkLst>
          <pc:docMk/>
          <pc:sldMk cId="3830763767" sldId="393"/>
        </pc:sldMkLst>
        <pc:spChg chg="mod">
          <ac:chgData name="Lanza, Philip" userId="8b140b07-5c4b-4f38-b244-971bee86ad89" providerId="ADAL" clId="{7135F2F5-01CA-4C8D-B3AB-45DFC9E543C2}" dt="2019-02-07T19:42:52.242" v="5" actId="27636"/>
          <ac:spMkLst>
            <pc:docMk/>
            <pc:sldMk cId="3830763767" sldId="393"/>
            <ac:spMk id="3" creationId="{00000000-0000-0000-0000-000000000000}"/>
          </ac:spMkLst>
        </pc:spChg>
      </pc:sldChg>
      <pc:sldChg chg="del">
        <pc:chgData name="Lanza, Philip" userId="8b140b07-5c4b-4f38-b244-971bee86ad89" providerId="ADAL" clId="{7135F2F5-01CA-4C8D-B3AB-45DFC9E543C2}" dt="2019-02-07T19:42:54.993" v="6" actId="2696"/>
        <pc:sldMkLst>
          <pc:docMk/>
          <pc:sldMk cId="2473709947" sldId="394"/>
        </pc:sldMkLst>
      </pc:sldChg>
      <pc:sldChg chg="del">
        <pc:chgData name="Lanza, Philip" userId="8b140b07-5c4b-4f38-b244-971bee86ad89" providerId="ADAL" clId="{7135F2F5-01CA-4C8D-B3AB-45DFC9E543C2}" dt="2019-02-07T19:43:07.583" v="8" actId="2696"/>
        <pc:sldMkLst>
          <pc:docMk/>
          <pc:sldMk cId="493182428" sldId="395"/>
        </pc:sldMkLst>
      </pc:sldChg>
      <pc:sldChg chg="modSp">
        <pc:chgData name="Lanza, Philip" userId="8b140b07-5c4b-4f38-b244-971bee86ad89" providerId="ADAL" clId="{7135F2F5-01CA-4C8D-B3AB-45DFC9E543C2}" dt="2019-02-07T19:43:53.888" v="10" actId="14100"/>
        <pc:sldMkLst>
          <pc:docMk/>
          <pc:sldMk cId="1259286980" sldId="397"/>
        </pc:sldMkLst>
        <pc:spChg chg="mod">
          <ac:chgData name="Lanza, Philip" userId="8b140b07-5c4b-4f38-b244-971bee86ad89" providerId="ADAL" clId="{7135F2F5-01CA-4C8D-B3AB-45DFC9E543C2}" dt="2019-02-07T19:43:53.888" v="10" actId="14100"/>
          <ac:spMkLst>
            <pc:docMk/>
            <pc:sldMk cId="1259286980" sldId="397"/>
            <ac:spMk id="2" creationId="{00000000-0000-0000-0000-000000000000}"/>
          </ac:spMkLst>
        </pc:spChg>
      </pc:sldChg>
      <pc:sldChg chg="modSp">
        <pc:chgData name="Lanza, Philip" userId="8b140b07-5c4b-4f38-b244-971bee86ad89" providerId="ADAL" clId="{7135F2F5-01CA-4C8D-B3AB-45DFC9E543C2}" dt="2019-02-07T19:42:52.180" v="2" actId="27636"/>
        <pc:sldMkLst>
          <pc:docMk/>
          <pc:sldMk cId="3995027732" sldId="398"/>
        </pc:sldMkLst>
        <pc:spChg chg="mod">
          <ac:chgData name="Lanza, Philip" userId="8b140b07-5c4b-4f38-b244-971bee86ad89" providerId="ADAL" clId="{7135F2F5-01CA-4C8D-B3AB-45DFC9E543C2}" dt="2019-02-07T19:42:52.180" v="2" actId="27636"/>
          <ac:spMkLst>
            <pc:docMk/>
            <pc:sldMk cId="3995027732" sldId="398"/>
            <ac:spMk id="3" creationId="{00000000-0000-0000-0000-000000000000}"/>
          </ac:spMkLst>
        </pc:spChg>
      </pc:sldChg>
      <pc:sldChg chg="del">
        <pc:chgData name="Lanza, Philip" userId="8b140b07-5c4b-4f38-b244-971bee86ad89" providerId="ADAL" clId="{7135F2F5-01CA-4C8D-B3AB-45DFC9E543C2}" dt="2019-02-07T19:44:05.082" v="12" actId="2696"/>
        <pc:sldMkLst>
          <pc:docMk/>
          <pc:sldMk cId="1478898291" sldId="401"/>
        </pc:sldMkLst>
      </pc:sldChg>
      <pc:sldChg chg="add">
        <pc:chgData name="Lanza, Philip" userId="8b140b07-5c4b-4f38-b244-971bee86ad89" providerId="ADAL" clId="{7135F2F5-01CA-4C8D-B3AB-45DFC9E543C2}" dt="2019-02-07T19:44:14.587" v="13"/>
        <pc:sldMkLst>
          <pc:docMk/>
          <pc:sldMk cId="1190164560" sldId="402"/>
        </pc:sldMkLst>
      </pc:sldChg>
      <pc:sldChg chg="del">
        <pc:chgData name="Lanza, Philip" userId="8b140b07-5c4b-4f38-b244-971bee86ad89" providerId="ADAL" clId="{7135F2F5-01CA-4C8D-B3AB-45DFC9E543C2}" dt="2019-02-07T19:44:31.261" v="16" actId="2696"/>
        <pc:sldMkLst>
          <pc:docMk/>
          <pc:sldMk cId="3467040769" sldId="403"/>
        </pc:sldMkLst>
      </pc:sldChg>
      <pc:sldChg chg="modSp">
        <pc:chgData name="Lanza, Philip" userId="8b140b07-5c4b-4f38-b244-971bee86ad89" providerId="ADAL" clId="{7135F2F5-01CA-4C8D-B3AB-45DFC9E543C2}" dt="2019-02-07T19:44:43.387" v="18" actId="14100"/>
        <pc:sldMkLst>
          <pc:docMk/>
          <pc:sldMk cId="551379175" sldId="406"/>
        </pc:sldMkLst>
        <pc:spChg chg="mod">
          <ac:chgData name="Lanza, Philip" userId="8b140b07-5c4b-4f38-b244-971bee86ad89" providerId="ADAL" clId="{7135F2F5-01CA-4C8D-B3AB-45DFC9E543C2}" dt="2019-02-07T19:44:43.387" v="18" actId="14100"/>
          <ac:spMkLst>
            <pc:docMk/>
            <pc:sldMk cId="551379175" sldId="406"/>
            <ac:spMk id="2" creationId="{00000000-0000-0000-0000-000000000000}"/>
          </ac:spMkLst>
        </pc:spChg>
      </pc:sldChg>
      <pc:sldChg chg="del">
        <pc:chgData name="Lanza, Philip" userId="8b140b07-5c4b-4f38-b244-971bee86ad89" providerId="ADAL" clId="{7135F2F5-01CA-4C8D-B3AB-45DFC9E543C2}" dt="2019-02-07T19:44:18.009" v="14" actId="2696"/>
        <pc:sldMkLst>
          <pc:docMk/>
          <pc:sldMk cId="1508134322" sldId="409"/>
        </pc:sldMkLst>
      </pc:sldChg>
      <pc:sldChg chg="add">
        <pc:chgData name="Lanza, Philip" userId="8b140b07-5c4b-4f38-b244-971bee86ad89" providerId="ADAL" clId="{7135F2F5-01CA-4C8D-B3AB-45DFC9E543C2}" dt="2019-02-07T19:42:52.149" v="1"/>
        <pc:sldMkLst>
          <pc:docMk/>
          <pc:sldMk cId="524911373" sldId="410"/>
        </pc:sldMkLst>
      </pc:sldChg>
      <pc:sldChg chg="add">
        <pc:chgData name="Lanza, Philip" userId="8b140b07-5c4b-4f38-b244-971bee86ad89" providerId="ADAL" clId="{7135F2F5-01CA-4C8D-B3AB-45DFC9E543C2}" dt="2019-02-07T19:43:04.857" v="7"/>
        <pc:sldMkLst>
          <pc:docMk/>
          <pc:sldMk cId="4057028448" sldId="411"/>
        </pc:sldMkLst>
      </pc:sldChg>
      <pc:sldChg chg="add">
        <pc:chgData name="Lanza, Philip" userId="8b140b07-5c4b-4f38-b244-971bee86ad89" providerId="ADAL" clId="{7135F2F5-01CA-4C8D-B3AB-45DFC9E543C2}" dt="2019-02-07T19:44:00.700" v="11"/>
        <pc:sldMkLst>
          <pc:docMk/>
          <pc:sldMk cId="1124537654" sldId="412"/>
        </pc:sldMkLst>
      </pc:sldChg>
      <pc:sldChg chg="add">
        <pc:chgData name="Lanza, Philip" userId="8b140b07-5c4b-4f38-b244-971bee86ad89" providerId="ADAL" clId="{7135F2F5-01CA-4C8D-B3AB-45DFC9E543C2}" dt="2019-02-07T19:44:27.462" v="15"/>
        <pc:sldMkLst>
          <pc:docMk/>
          <pc:sldMk cId="386521835" sldId="41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572000" y="1783080"/>
            <a:ext cx="4117848"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17</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Eighteenth Century: An Age of Enlightenment</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17 Outline</a:t>
            </a:r>
          </a:p>
        </p:txBody>
      </p:sp>
      <p:sp>
        <p:nvSpPr>
          <p:cNvPr id="3" name="Content Placeholder 2"/>
          <p:cNvSpPr>
            <a:spLocks noGrp="1"/>
          </p:cNvSpPr>
          <p:nvPr>
            <p:ph idx="1"/>
          </p:nvPr>
        </p:nvSpPr>
        <p:spPr/>
        <p:txBody>
          <a:bodyPr>
            <a:normAutofit/>
          </a:bodyPr>
          <a:lstStyle/>
          <a:p>
            <a:pPr marL="0" indent="0">
              <a:buNone/>
            </a:pPr>
            <a:r>
              <a:rPr lang="en-US" dirty="0"/>
              <a:t>17-1 The Enlightenment</a:t>
            </a:r>
          </a:p>
          <a:p>
            <a:pPr marL="0" indent="0">
              <a:buNone/>
            </a:pPr>
            <a:r>
              <a:rPr lang="en-US" dirty="0"/>
              <a:t>17-2 Culture and Society in the Enlightenment</a:t>
            </a:r>
          </a:p>
          <a:p>
            <a:pPr marL="0" indent="0">
              <a:buNone/>
            </a:pPr>
            <a:r>
              <a:rPr lang="en-US" dirty="0"/>
              <a:t>17-3 Religion and the Churches</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 The Enlightenment (1 of 5)</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What intellectual developments led to the emergence of the Enlightenment? Who were the leading figures of the Enlightenment, and what were their main contributions? In what type of social environment did the philosophes thrive, and what role did women play in that environment?</a:t>
            </a:r>
          </a:p>
          <a:p>
            <a:r>
              <a:rPr lang="en-US" dirty="0"/>
              <a:t>Immanuel Kant</a:t>
            </a:r>
          </a:p>
          <a:p>
            <a:pPr lvl="1"/>
            <a:r>
              <a:rPr lang="en-US" dirty="0"/>
              <a:t>Defined </a:t>
            </a:r>
            <a:r>
              <a:rPr lang="en-US" b="1" dirty="0"/>
              <a:t>Enlightenment </a:t>
            </a:r>
            <a:r>
              <a:rPr lang="en-US" dirty="0"/>
              <a:t>as “man’s leaving his self-caused immaturity”</a:t>
            </a:r>
          </a:p>
          <a:p>
            <a:pPr lvl="1"/>
            <a:r>
              <a:rPr lang="en-US" dirty="0"/>
              <a:t>Proclaimed the motto of  Enlightenment: “Dare to know! Have the courage to use your own intelligence!”</a:t>
            </a:r>
          </a:p>
          <a:p>
            <a:r>
              <a:rPr lang="en-US" dirty="0"/>
              <a:t>Eighteenth-century buzzwords</a:t>
            </a:r>
          </a:p>
          <a:p>
            <a:pPr lvl="1"/>
            <a:r>
              <a:rPr lang="en-US" dirty="0"/>
              <a:t>Reason, natural law, hope, and progress</a:t>
            </a:r>
            <a:endParaRPr lang="en-US" altLang="en-US" dirty="0"/>
          </a:p>
        </p:txBody>
      </p:sp>
    </p:spTree>
    <p:extLst>
      <p:ext uri="{BB962C8B-B14F-4D97-AF65-F5344CB8AC3E}">
        <p14:creationId xmlns:p14="http://schemas.microsoft.com/office/powerpoint/2010/main" val="231678952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 The Enlightenment (2 of 5)</a:t>
            </a:r>
          </a:p>
        </p:txBody>
      </p:sp>
      <p:sp>
        <p:nvSpPr>
          <p:cNvPr id="3" name="Content Placeholder 2"/>
          <p:cNvSpPr>
            <a:spLocks noGrp="1"/>
          </p:cNvSpPr>
          <p:nvPr>
            <p:ph idx="1"/>
          </p:nvPr>
        </p:nvSpPr>
        <p:spPr/>
        <p:txBody>
          <a:bodyPr>
            <a:normAutofit lnSpcReduction="10000"/>
          </a:bodyPr>
          <a:lstStyle/>
          <a:p>
            <a:r>
              <a:rPr lang="en-US" dirty="0"/>
              <a:t>The Paths to Enlightenment</a:t>
            </a:r>
          </a:p>
          <a:p>
            <a:pPr lvl="1"/>
            <a:r>
              <a:rPr lang="en-US" altLang="en-US" dirty="0"/>
              <a:t>The spread of scientific ideas by </a:t>
            </a:r>
            <a:r>
              <a:rPr lang="en-US" altLang="en-US" dirty="0" err="1"/>
              <a:t>popularizers</a:t>
            </a:r>
            <a:endParaRPr lang="en-US" altLang="en-US" dirty="0"/>
          </a:p>
          <a:p>
            <a:pPr lvl="1"/>
            <a:r>
              <a:rPr lang="en-US" altLang="en-US" dirty="0"/>
              <a:t>A new skepticism</a:t>
            </a:r>
          </a:p>
          <a:p>
            <a:pPr lvl="2"/>
            <a:r>
              <a:rPr lang="en-US" b="1" dirty="0"/>
              <a:t>Skepticism</a:t>
            </a:r>
            <a:r>
              <a:rPr lang="en-US" dirty="0"/>
              <a:t> toward religion and growing secularization of thought </a:t>
            </a:r>
          </a:p>
          <a:p>
            <a:pPr lvl="1"/>
            <a:r>
              <a:rPr lang="en-US" altLang="en-US" dirty="0"/>
              <a:t>The impact of travel literature</a:t>
            </a:r>
          </a:p>
          <a:p>
            <a:pPr lvl="2"/>
            <a:r>
              <a:rPr lang="en-US" dirty="0"/>
              <a:t>Certainties about European practices gave way to </a:t>
            </a:r>
            <a:r>
              <a:rPr lang="en-US" b="1" dirty="0"/>
              <a:t>cultural relativism</a:t>
            </a:r>
          </a:p>
          <a:p>
            <a:pPr lvl="1"/>
            <a:r>
              <a:rPr lang="en-US" altLang="en-US" dirty="0"/>
              <a:t>The legacy of Locke and Newton</a:t>
            </a:r>
          </a:p>
          <a:p>
            <a:pPr lvl="2"/>
            <a:r>
              <a:rPr lang="en-US" dirty="0"/>
              <a:t>Newton demonstrated how reason enabled enlightened people to discover the natural laws to which all institutions should conform </a:t>
            </a:r>
          </a:p>
          <a:p>
            <a:pPr lvl="2"/>
            <a:r>
              <a:rPr lang="en-US" dirty="0"/>
              <a:t>Locke’s philosophy implied that people were molded by their environment and experiences</a:t>
            </a:r>
            <a:endParaRPr lang="en-US" altLang="en-US" dirty="0"/>
          </a:p>
        </p:txBody>
      </p:sp>
    </p:spTree>
    <p:extLst>
      <p:ext uri="{BB962C8B-B14F-4D97-AF65-F5344CB8AC3E}">
        <p14:creationId xmlns:p14="http://schemas.microsoft.com/office/powerpoint/2010/main" val="274137739"/>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 The Enlightenment (3 of 5)</a:t>
            </a:r>
          </a:p>
        </p:txBody>
      </p:sp>
      <p:sp>
        <p:nvSpPr>
          <p:cNvPr id="3" name="Content Placeholder 2"/>
          <p:cNvSpPr>
            <a:spLocks noGrp="1"/>
          </p:cNvSpPr>
          <p:nvPr>
            <p:ph idx="1"/>
          </p:nvPr>
        </p:nvSpPr>
        <p:spPr/>
        <p:txBody>
          <a:bodyPr>
            <a:normAutofit fontScale="92500"/>
          </a:bodyPr>
          <a:lstStyle/>
          <a:p>
            <a:r>
              <a:rPr lang="en-US" dirty="0"/>
              <a:t>The </a:t>
            </a:r>
            <a:r>
              <a:rPr lang="en-US" b="1" dirty="0"/>
              <a:t>philosophes</a:t>
            </a:r>
            <a:r>
              <a:rPr lang="en-US" dirty="0"/>
              <a:t> and their ideas</a:t>
            </a:r>
          </a:p>
          <a:p>
            <a:pPr lvl="1"/>
            <a:r>
              <a:rPr lang="en-US" i="1" dirty="0"/>
              <a:t>Philosophes</a:t>
            </a:r>
            <a:r>
              <a:rPr lang="en-US" dirty="0"/>
              <a:t>: social reformers from all walks of educated life in an international and </a:t>
            </a:r>
            <a:r>
              <a:rPr lang="en-US" b="1" dirty="0"/>
              <a:t>cosmopolitan</a:t>
            </a:r>
            <a:r>
              <a:rPr lang="en-US" dirty="0"/>
              <a:t> movement  </a:t>
            </a:r>
            <a:endParaRPr lang="en-US" altLang="en-US" dirty="0"/>
          </a:p>
          <a:p>
            <a:pPr lvl="1"/>
            <a:r>
              <a:rPr lang="en-US" altLang="en-US" dirty="0"/>
              <a:t>Montesquieu and political thought</a:t>
            </a:r>
          </a:p>
          <a:p>
            <a:pPr lvl="2"/>
            <a:r>
              <a:rPr lang="en-US" dirty="0"/>
              <a:t>Importance of checks and balances achieved through </a:t>
            </a:r>
            <a:r>
              <a:rPr lang="en-US" b="1" dirty="0"/>
              <a:t>separation of powers</a:t>
            </a:r>
            <a:endParaRPr lang="en-US" altLang="en-US" b="1" dirty="0"/>
          </a:p>
          <a:p>
            <a:pPr lvl="1"/>
            <a:r>
              <a:rPr lang="en-US" altLang="en-US" dirty="0"/>
              <a:t>Voltaire and the Enlightenment</a:t>
            </a:r>
          </a:p>
          <a:p>
            <a:pPr lvl="2"/>
            <a:r>
              <a:rPr lang="en-US" dirty="0"/>
              <a:t>Championed both religious tolerance and </a:t>
            </a:r>
            <a:r>
              <a:rPr lang="en-US" b="1" dirty="0"/>
              <a:t>deism</a:t>
            </a:r>
          </a:p>
          <a:p>
            <a:pPr lvl="1"/>
            <a:r>
              <a:rPr lang="en-US" altLang="en-US" dirty="0"/>
              <a:t>Diderot and the </a:t>
            </a:r>
            <a:r>
              <a:rPr lang="en-US" altLang="en-US" i="1" dirty="0"/>
              <a:t>Encyclopedia</a:t>
            </a:r>
          </a:p>
          <a:p>
            <a:pPr lvl="2"/>
            <a:r>
              <a:rPr lang="en-US" dirty="0"/>
              <a:t>Twenty-eight-volume </a:t>
            </a:r>
            <a:r>
              <a:rPr lang="en-US" i="1" dirty="0"/>
              <a:t>Encyclopedia</a:t>
            </a:r>
            <a:r>
              <a:rPr lang="en-US" dirty="0"/>
              <a:t> expressed philosophes’ concerns</a:t>
            </a:r>
            <a:endParaRPr lang="en-US" i="1" dirty="0"/>
          </a:p>
          <a:p>
            <a:pPr lvl="1"/>
            <a:r>
              <a:rPr lang="en-US" altLang="en-US" dirty="0"/>
              <a:t>Toward a New “Science of Man”</a:t>
            </a:r>
          </a:p>
          <a:p>
            <a:pPr lvl="2"/>
            <a:r>
              <a:rPr lang="en-US" dirty="0" err="1"/>
              <a:t>Physiocrats</a:t>
            </a:r>
            <a:r>
              <a:rPr lang="en-US" dirty="0"/>
              <a:t> and Adam Smith founded modern economics: </a:t>
            </a:r>
            <a:r>
              <a:rPr lang="en-US" altLang="en-US" dirty="0"/>
              <a:t>doctrine of </a:t>
            </a:r>
            <a:r>
              <a:rPr lang="en-US" b="1" i="1" dirty="0"/>
              <a:t>laissez-faire</a:t>
            </a:r>
            <a:r>
              <a:rPr lang="en-US" dirty="0"/>
              <a:t> and </a:t>
            </a:r>
            <a:r>
              <a:rPr lang="en-US" b="1" dirty="0"/>
              <a:t>economic liberalism</a:t>
            </a:r>
            <a:endParaRPr lang="en-US" altLang="en-US" b="1" dirty="0"/>
          </a:p>
        </p:txBody>
      </p:sp>
    </p:spTree>
    <p:extLst>
      <p:ext uri="{BB962C8B-B14F-4D97-AF65-F5344CB8AC3E}">
        <p14:creationId xmlns:p14="http://schemas.microsoft.com/office/powerpoint/2010/main" val="1130423993"/>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 The Enlightenment (4 of 5)</a:t>
            </a:r>
          </a:p>
        </p:txBody>
      </p:sp>
      <p:sp>
        <p:nvSpPr>
          <p:cNvPr id="3" name="Content Placeholder 2"/>
          <p:cNvSpPr>
            <a:spLocks noGrp="1"/>
          </p:cNvSpPr>
          <p:nvPr>
            <p:ph idx="1"/>
          </p:nvPr>
        </p:nvSpPr>
        <p:spPr/>
        <p:txBody>
          <a:bodyPr>
            <a:normAutofit fontScale="92500" lnSpcReduction="10000"/>
          </a:bodyPr>
          <a:lstStyle/>
          <a:p>
            <a:r>
              <a:rPr lang="en-US" dirty="0"/>
              <a:t>The later Enlightenment</a:t>
            </a:r>
          </a:p>
          <a:p>
            <a:pPr lvl="1"/>
            <a:r>
              <a:rPr lang="en-US" dirty="0"/>
              <a:t>Baron Paul </a:t>
            </a:r>
            <a:r>
              <a:rPr lang="en-US" dirty="0" err="1"/>
              <a:t>d’Holbach</a:t>
            </a:r>
            <a:r>
              <a:rPr lang="en-US" dirty="0"/>
              <a:t> preached a doctrine of strict atheism and materialism</a:t>
            </a:r>
          </a:p>
          <a:p>
            <a:pPr lvl="1"/>
            <a:r>
              <a:rPr lang="en-US" dirty="0"/>
              <a:t>Jean-Jacques Rousseau sought to harmonize individual liberty with governmental authority</a:t>
            </a:r>
          </a:p>
          <a:p>
            <a:pPr lvl="2"/>
            <a:r>
              <a:rPr lang="en-US" dirty="0"/>
              <a:t>The social contract and the general will</a:t>
            </a:r>
          </a:p>
          <a:p>
            <a:pPr lvl="2"/>
            <a:r>
              <a:rPr lang="en-US" i="1" dirty="0" err="1"/>
              <a:t>Émile</a:t>
            </a:r>
            <a:r>
              <a:rPr lang="en-US" dirty="0"/>
              <a:t> and emotion: a precursor to </a:t>
            </a:r>
            <a:r>
              <a:rPr lang="en-US" b="1" dirty="0"/>
              <a:t>Romanticism</a:t>
            </a:r>
          </a:p>
          <a:p>
            <a:r>
              <a:rPr lang="en-US" altLang="en-US" dirty="0"/>
              <a:t>The “woman’s question” in the Enlightenment</a:t>
            </a:r>
          </a:p>
          <a:p>
            <a:pPr lvl="1"/>
            <a:r>
              <a:rPr lang="en-US" altLang="en-US" dirty="0"/>
              <a:t>Mary </a:t>
            </a:r>
            <a:r>
              <a:rPr lang="en-US" altLang="en-US" dirty="0" err="1"/>
              <a:t>Astell</a:t>
            </a:r>
            <a:r>
              <a:rPr lang="en-US" altLang="en-US" dirty="0"/>
              <a:t> believed that women needed to be better educated</a:t>
            </a:r>
          </a:p>
          <a:p>
            <a:pPr lvl="1"/>
            <a:r>
              <a:rPr lang="en-US" dirty="0"/>
              <a:t>Mary Wollstonecraft viewed by many as the founder of modern European </a:t>
            </a:r>
            <a:r>
              <a:rPr lang="en-US" b="1" dirty="0"/>
              <a:t>feminism </a:t>
            </a:r>
          </a:p>
          <a:p>
            <a:pPr lvl="2"/>
            <a:r>
              <a:rPr lang="en-US" i="1" dirty="0"/>
              <a:t>Vindication of the Rights of Woman</a:t>
            </a:r>
          </a:p>
          <a:p>
            <a:pPr lvl="2"/>
            <a:r>
              <a:rPr lang="en-US" dirty="0"/>
              <a:t>Argued that women should have equal rights with men in education and in economic and political life</a:t>
            </a:r>
            <a:endParaRPr lang="en-US" altLang="en-US" dirty="0"/>
          </a:p>
        </p:txBody>
      </p:sp>
    </p:spTree>
    <p:extLst>
      <p:ext uri="{BB962C8B-B14F-4D97-AF65-F5344CB8AC3E}">
        <p14:creationId xmlns:p14="http://schemas.microsoft.com/office/powerpoint/2010/main" val="266021950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 The Enlightenment (5 of 5)</a:t>
            </a:r>
          </a:p>
        </p:txBody>
      </p:sp>
      <p:sp>
        <p:nvSpPr>
          <p:cNvPr id="3" name="Content Placeholder 2"/>
          <p:cNvSpPr>
            <a:spLocks noGrp="1"/>
          </p:cNvSpPr>
          <p:nvPr>
            <p:ph idx="1"/>
          </p:nvPr>
        </p:nvSpPr>
        <p:spPr/>
        <p:txBody>
          <a:bodyPr>
            <a:normAutofit/>
          </a:bodyPr>
          <a:lstStyle/>
          <a:p>
            <a:r>
              <a:rPr lang="en-US" dirty="0"/>
              <a:t>The social environment of the philosophes</a:t>
            </a:r>
          </a:p>
          <a:p>
            <a:pPr lvl="1"/>
            <a:r>
              <a:rPr lang="en-US" dirty="0"/>
              <a:t>Philosophes’ social backgrounds varied considerably</a:t>
            </a:r>
          </a:p>
          <a:p>
            <a:pPr lvl="2"/>
            <a:r>
              <a:rPr lang="en-US" dirty="0"/>
              <a:t>Greatest appeal to the aristocrats and upper middle classes in cities</a:t>
            </a:r>
          </a:p>
          <a:p>
            <a:pPr lvl="1"/>
            <a:r>
              <a:rPr lang="en-US" b="1" dirty="0"/>
              <a:t>Salons </a:t>
            </a:r>
            <a:r>
              <a:rPr lang="en-US" dirty="0"/>
              <a:t>and the spread of Enlightenment ideas</a:t>
            </a:r>
          </a:p>
          <a:p>
            <a:pPr lvl="2"/>
            <a:r>
              <a:rPr lang="en-US" dirty="0"/>
              <a:t>Brought together writers and artists with aristocrats, government officials, and wealthy members of the bourgeoisie</a:t>
            </a:r>
          </a:p>
          <a:p>
            <a:pPr lvl="2"/>
            <a:r>
              <a:rPr lang="en-US" altLang="en-US" dirty="0"/>
              <a:t>Women as hostesses</a:t>
            </a:r>
          </a:p>
          <a:p>
            <a:pPr lvl="2"/>
            <a:r>
              <a:rPr lang="en-US" altLang="en-US" dirty="0"/>
              <a:t>Promoted conversation and sociability between upper-class men and women</a:t>
            </a:r>
          </a:p>
          <a:p>
            <a:pPr lvl="1"/>
            <a:r>
              <a:rPr lang="en-US" altLang="en-US" dirty="0"/>
              <a:t>Other gathering places: coffeehouses, cafés, reading clubs, lending libraries, and secret societies</a:t>
            </a:r>
          </a:p>
        </p:txBody>
      </p:sp>
    </p:spTree>
    <p:extLst>
      <p:ext uri="{BB962C8B-B14F-4D97-AF65-F5344CB8AC3E}">
        <p14:creationId xmlns:p14="http://schemas.microsoft.com/office/powerpoint/2010/main" val="383076376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Works of the Philosophes</a:t>
            </a:r>
          </a:p>
        </p:txBody>
      </p:sp>
      <p:pic>
        <p:nvPicPr>
          <p:cNvPr id="2050" name="Picture 2" descr="Chronology: Works of the Philosoph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25072" y="930285"/>
            <a:ext cx="7093857" cy="4997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17.2 The Popularization of Science in the Enlightenment</a:t>
            </a:r>
            <a:r>
              <a:rPr lang="en-US" sz="2000" dirty="0"/>
              <a:t>.</a:t>
            </a:r>
            <a:r>
              <a:rPr lang="en-US" sz="2000" b="1" dirty="0"/>
              <a:t> </a:t>
            </a:r>
            <a:r>
              <a:rPr lang="en-US" sz="2000" dirty="0"/>
              <a:t>The German Academy of Sciences and other societies were especially valuable in the spreading of new scientific ideas.</a:t>
            </a:r>
          </a:p>
        </p:txBody>
      </p:sp>
      <p:pic>
        <p:nvPicPr>
          <p:cNvPr id="3074" name="Picture 2" descr="During the Enlightenment, the ideas of the Scientific Revolution were spread and popularized in a variety of ways. Scientific societies funded by royal and princely patrons were especially valuable in providing outlets for the spread of new scientific ideas. This illustration shows the German prince Frederick Christian visiting his Academy of Sciences in 1739. Note the many instruments of the new science around the rooms—human skeletons, globes, microscopes, telescopes, and orreries (mechanical models of the solar system)."/>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57033" y="1299029"/>
            <a:ext cx="8153567" cy="4568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91137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429000" cy="1828800"/>
          </a:xfrm>
        </p:spPr>
        <p:txBody>
          <a:bodyPr>
            <a:noAutofit/>
          </a:bodyPr>
          <a:lstStyle/>
          <a:p>
            <a:r>
              <a:rPr lang="en-US" sz="2000" b="1" dirty="0"/>
              <a:t>17.3 Voltaire</a:t>
            </a:r>
            <a:r>
              <a:rPr lang="en-US" sz="2000" dirty="0"/>
              <a:t>.</a:t>
            </a:r>
            <a:r>
              <a:rPr lang="en-US" sz="2000" b="1" dirty="0"/>
              <a:t> </a:t>
            </a:r>
            <a:r>
              <a:rPr lang="en-US" sz="2000" dirty="0"/>
              <a:t>A philosophe and the greatest figure of the Enlightenment, Voltaire was known for his criticism of traditional religion and his support of religious toleration.</a:t>
            </a:r>
          </a:p>
        </p:txBody>
      </p:sp>
      <p:pic>
        <p:nvPicPr>
          <p:cNvPr id="4098" name="Picture 2" descr="François-Marie Arouet, better known as Voltaire, achieved his first success as a playwright. A philosophe, Voltaire was well known for his criticism of traditional religion and his support of religious toleration. Maurice-Quentin de La Tour painted this portrait of Voltaire holding one of his books in 1736."/>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088278" y="304800"/>
            <a:ext cx="4827122" cy="5445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02844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Autofit/>
          </a:bodyPr>
          <a:lstStyle/>
          <a:p>
            <a:r>
              <a:rPr lang="en-US" sz="2400" b="1" dirty="0"/>
              <a:t>17.4 Madame </a:t>
            </a:r>
            <a:r>
              <a:rPr lang="en-US" sz="2400" b="1" dirty="0" err="1"/>
              <a:t>Geoffrin</a:t>
            </a:r>
            <a:r>
              <a:rPr lang="en-US" sz="2400" dirty="0"/>
              <a:t>.</a:t>
            </a:r>
            <a:r>
              <a:rPr lang="en-US" sz="2400" b="1" dirty="0"/>
              <a:t> </a:t>
            </a:r>
            <a:r>
              <a:rPr lang="en-US" sz="2400" dirty="0"/>
              <a:t>Shown here is Madame </a:t>
            </a:r>
            <a:r>
              <a:rPr lang="en-US" sz="2400" dirty="0" err="1"/>
              <a:t>Geoffrin</a:t>
            </a:r>
            <a:r>
              <a:rPr lang="en-US" sz="2400" dirty="0"/>
              <a:t>, the prominent salon hostess, surrounded by various philosophes in her home on the rue Saint-</a:t>
            </a:r>
            <a:r>
              <a:rPr lang="en-US" sz="2400" dirty="0" err="1"/>
              <a:t>Honoré</a:t>
            </a:r>
            <a:r>
              <a:rPr lang="en-US" sz="2400" dirty="0"/>
              <a:t>.</a:t>
            </a:r>
          </a:p>
        </p:txBody>
      </p:sp>
      <p:pic>
        <p:nvPicPr>
          <p:cNvPr id="5122" name="Picture 2" descr="As hostesses of salons, women played a pivotal role in the spread of Enlightenment ideas. Salons also offered women access to intellectual stimulus that was generally otherwise denied to them. Throughout Europe, women were barred from any other higher educational opportunities. Shown here is Madame Geoffrin (third on the right), the prominent salon hostess, surrounded by various philosophes in her home on the rue Saint-Honoré."/>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81175" y="1143000"/>
            <a:ext cx="5981651" cy="488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15493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44923"/>
          </a:xfrm>
        </p:spPr>
        <p:txBody>
          <a:bodyPr>
            <a:noAutofit/>
          </a:bodyPr>
          <a:lstStyle/>
          <a:p>
            <a:r>
              <a:rPr lang="en-US" dirty="0"/>
              <a:t>Map 17.1 The Enlightenment in Europe</a:t>
            </a:r>
          </a:p>
        </p:txBody>
      </p:sp>
      <p:pic>
        <p:nvPicPr>
          <p:cNvPr id="6146" name="Picture 2" descr="Map shows Palaces modeled after Versailles  Important universities  Famous European academic centers  Publication of scientific or philosophical journals  Location of observatories. • Palaces modeled after Versailles included Warsaw  St. Petersburg  London  Vienna  Pisa  Stockholm  Paris  Lisbon  Madrid  etc. • Important Universities were located at Glasgow  Edinburgh  Leiden  Halle  Strasbourg  and Gottingen. • Famous European academic centers were located at Uppsala  Stockholm  Saint Petersburg  London  Turin  Rome  Naples  Copenhagen  Madrid  Venice  and Berlin. • Publication of scientific or philosophical journals happened at Danzig  Berlin  London  Pisa  Florence  Geneva  Italian states  Amsterdam  and Leipzig. • Location of observatories was situated at Danzig  Greenwich and Berli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80986" y="844924"/>
            <a:ext cx="4982029" cy="5168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28698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17-2 Culture and Society in the Enlightenment (1 of 3)</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innovations in art, music, and literature occurred in the eighteenth century? How did popular culture differ from high culture in the eighteenth century? </a:t>
            </a:r>
          </a:p>
          <a:p>
            <a:r>
              <a:rPr lang="en-US" dirty="0"/>
              <a:t>Innovations in art, music, and literature</a:t>
            </a:r>
          </a:p>
          <a:p>
            <a:pPr lvl="1"/>
            <a:r>
              <a:rPr lang="en-US" b="1" dirty="0"/>
              <a:t>Rococo </a:t>
            </a:r>
            <a:r>
              <a:rPr lang="en-US" dirty="0"/>
              <a:t>emphasized grace and gentle action</a:t>
            </a:r>
          </a:p>
          <a:p>
            <a:pPr lvl="2"/>
            <a:r>
              <a:rPr lang="en-US" dirty="0"/>
              <a:t>Antoine Watteau’s lyrical views of aristocratic life </a:t>
            </a:r>
          </a:p>
          <a:p>
            <a:pPr lvl="2"/>
            <a:r>
              <a:rPr lang="en-US" dirty="0"/>
              <a:t>Baroque-Rococo architecture: the works of </a:t>
            </a:r>
            <a:r>
              <a:rPr lang="en-US" dirty="0" err="1"/>
              <a:t>Balthasar</a:t>
            </a:r>
            <a:r>
              <a:rPr lang="en-US" dirty="0"/>
              <a:t> Neumann </a:t>
            </a:r>
          </a:p>
          <a:p>
            <a:pPr lvl="1"/>
            <a:r>
              <a:rPr lang="en-US" dirty="0"/>
              <a:t>The development of music</a:t>
            </a:r>
          </a:p>
          <a:p>
            <a:pPr lvl="2"/>
            <a:r>
              <a:rPr lang="en-US" dirty="0"/>
              <a:t>Bach and Handel perfected Baroque musical style</a:t>
            </a:r>
          </a:p>
          <a:p>
            <a:pPr lvl="2"/>
            <a:r>
              <a:rPr lang="en-US" dirty="0"/>
              <a:t>Hayden and Mozart shifted Europe’s musical center to the Austrian Empire</a:t>
            </a:r>
          </a:p>
          <a:p>
            <a:pPr lvl="1"/>
            <a:r>
              <a:rPr lang="en-US" dirty="0"/>
              <a:t>Development of the novel</a:t>
            </a:r>
          </a:p>
        </p:txBody>
      </p:sp>
    </p:spTree>
    <p:extLst>
      <p:ext uri="{BB962C8B-B14F-4D97-AF65-F5344CB8AC3E}">
        <p14:creationId xmlns:p14="http://schemas.microsoft.com/office/powerpoint/2010/main" val="399502773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17-2 Culture and Society in the Enlightenment (2 of 3)</a:t>
            </a:r>
          </a:p>
        </p:txBody>
      </p:sp>
      <p:sp>
        <p:nvSpPr>
          <p:cNvPr id="3" name="Content Placeholder 2"/>
          <p:cNvSpPr>
            <a:spLocks noGrp="1"/>
          </p:cNvSpPr>
          <p:nvPr>
            <p:ph idx="1"/>
          </p:nvPr>
        </p:nvSpPr>
        <p:spPr/>
        <p:txBody>
          <a:bodyPr>
            <a:normAutofit/>
          </a:bodyPr>
          <a:lstStyle/>
          <a:p>
            <a:r>
              <a:rPr lang="en-US" dirty="0"/>
              <a:t>The </a:t>
            </a:r>
            <a:r>
              <a:rPr lang="en-US" b="1" dirty="0"/>
              <a:t>high culture </a:t>
            </a:r>
            <a:r>
              <a:rPr lang="en-US" dirty="0"/>
              <a:t>of the eighteenth century</a:t>
            </a:r>
          </a:p>
          <a:p>
            <a:pPr lvl="1"/>
            <a:r>
              <a:rPr lang="en-US" dirty="0"/>
              <a:t>Learned world of theologians, scientists, philosophers, intellectuals, poets, and dramatists</a:t>
            </a:r>
          </a:p>
          <a:p>
            <a:pPr lvl="1"/>
            <a:r>
              <a:rPr lang="en-US" dirty="0"/>
              <a:t>Expansion of the reading public and publishing</a:t>
            </a:r>
          </a:p>
          <a:p>
            <a:pPr lvl="2"/>
            <a:r>
              <a:rPr lang="en-US" dirty="0"/>
              <a:t>The development of magazines</a:t>
            </a:r>
          </a:p>
          <a:p>
            <a:r>
              <a:rPr lang="en-US" b="1" dirty="0"/>
              <a:t>Popular culture</a:t>
            </a:r>
          </a:p>
          <a:p>
            <a:pPr lvl="1"/>
            <a:r>
              <a:rPr lang="en-US" dirty="0"/>
              <a:t>Characterized by its collective and public nature</a:t>
            </a:r>
          </a:p>
          <a:p>
            <a:pPr lvl="2"/>
            <a:r>
              <a:rPr lang="en-US" dirty="0"/>
              <a:t>Festival: relaxation and enjoyment</a:t>
            </a:r>
          </a:p>
          <a:p>
            <a:pPr lvl="2"/>
            <a:r>
              <a:rPr lang="en-US" dirty="0"/>
              <a:t>Carnival as a time of indulgence</a:t>
            </a:r>
          </a:p>
          <a:p>
            <a:pPr lvl="2"/>
            <a:r>
              <a:rPr lang="en-US" dirty="0"/>
              <a:t>Taverns and cabarets</a:t>
            </a:r>
          </a:p>
          <a:p>
            <a:pPr lvl="1"/>
            <a:r>
              <a:rPr lang="en-US" dirty="0"/>
              <a:t>Gulf between elite and poor widened	</a:t>
            </a:r>
          </a:p>
        </p:txBody>
      </p:sp>
    </p:spTree>
    <p:extLst>
      <p:ext uri="{BB962C8B-B14F-4D97-AF65-F5344CB8AC3E}">
        <p14:creationId xmlns:p14="http://schemas.microsoft.com/office/powerpoint/2010/main" val="300645227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17-2 Culture and Society in the Enlightenment (3 of 3)</a:t>
            </a:r>
          </a:p>
        </p:txBody>
      </p:sp>
      <p:sp>
        <p:nvSpPr>
          <p:cNvPr id="3" name="Content Placeholder 2"/>
          <p:cNvSpPr>
            <a:spLocks noGrp="1"/>
          </p:cNvSpPr>
          <p:nvPr>
            <p:ph idx="1"/>
          </p:nvPr>
        </p:nvSpPr>
        <p:spPr/>
        <p:txBody>
          <a:bodyPr>
            <a:normAutofit/>
          </a:bodyPr>
          <a:lstStyle/>
          <a:p>
            <a:r>
              <a:rPr lang="en-US" dirty="0"/>
              <a:t>Crime and punishment</a:t>
            </a:r>
          </a:p>
          <a:p>
            <a:pPr lvl="1"/>
            <a:r>
              <a:rPr lang="en-US" dirty="0"/>
              <a:t>Judicial torture and public executions</a:t>
            </a:r>
          </a:p>
          <a:p>
            <a:pPr lvl="1"/>
            <a:r>
              <a:rPr lang="en-US" dirty="0"/>
              <a:t>A new approach to justice: </a:t>
            </a:r>
            <a:r>
              <a:rPr lang="en-US" dirty="0" err="1"/>
              <a:t>Cesare</a:t>
            </a:r>
            <a:r>
              <a:rPr lang="en-US" dirty="0"/>
              <a:t> </a:t>
            </a:r>
            <a:r>
              <a:rPr lang="en-US" dirty="0" err="1"/>
              <a:t>Beccaria</a:t>
            </a:r>
            <a:r>
              <a:rPr lang="en-US" dirty="0"/>
              <a:t>, </a:t>
            </a:r>
            <a:r>
              <a:rPr lang="en-US" i="1" dirty="0"/>
              <a:t>On Crimes and Punishments</a:t>
            </a:r>
          </a:p>
          <a:p>
            <a:pPr lvl="2"/>
            <a:r>
              <a:rPr lang="en-US" dirty="0"/>
              <a:t>Argued that punishments should serve only as deterrents</a:t>
            </a:r>
          </a:p>
          <a:p>
            <a:pPr lvl="1"/>
            <a:r>
              <a:rPr lang="en-US" dirty="0"/>
              <a:t>Decline of corporal and capital punishment</a:t>
            </a:r>
          </a:p>
        </p:txBody>
      </p:sp>
    </p:spTree>
    <p:extLst>
      <p:ext uri="{BB962C8B-B14F-4D97-AF65-F5344CB8AC3E}">
        <p14:creationId xmlns:p14="http://schemas.microsoft.com/office/powerpoint/2010/main" val="401118040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63201"/>
          </a:xfrm>
        </p:spPr>
        <p:txBody>
          <a:bodyPr>
            <a:noAutofit/>
          </a:bodyPr>
          <a:lstStyle/>
          <a:p>
            <a:r>
              <a:rPr lang="en-US" sz="2000" b="1" dirty="0"/>
              <a:t>17.5 Antoine Watteau, </a:t>
            </a:r>
            <a:r>
              <a:rPr lang="en-US" sz="2000" b="1" i="1" dirty="0"/>
              <a:t>Return from Cythera</a:t>
            </a:r>
            <a:r>
              <a:rPr lang="en-US" sz="2000" dirty="0"/>
              <a:t>.</a:t>
            </a:r>
            <a:r>
              <a:rPr lang="en-US" sz="2000" b="1" dirty="0"/>
              <a:t> </a:t>
            </a:r>
            <a:r>
              <a:rPr lang="en-US" sz="2000" dirty="0"/>
              <a:t>Watteau’s portrayal of aristocratic life reveals a world of elegance, wealth, and pleasure.</a:t>
            </a:r>
          </a:p>
        </p:txBody>
      </p:sp>
      <p:pic>
        <p:nvPicPr>
          <p:cNvPr id="7170" name="Picture 2" descr="Antoine Watteau was one of the most gifted painters in eighteenth-century France. His portrayal of aristocratic life reveals a world of elegance, wealth, and pleasure. In this painting, which is considered his masterpiece, Watteau depicts a group of aristocratic lovers about to depart from the island of Cythera, where they have paid homage to Venus, the goddess of love. Luxuriously dressed, they move from the woodlands to a golden barge that is waiting to take them from the islan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70000" y="1044201"/>
            <a:ext cx="7688200" cy="4975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537654"/>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2"/>
            <a:ext cx="4267200" cy="1636718"/>
          </a:xfrm>
        </p:spPr>
        <p:txBody>
          <a:bodyPr>
            <a:noAutofit/>
          </a:bodyPr>
          <a:lstStyle/>
          <a:p>
            <a:r>
              <a:rPr lang="en-US" sz="2000" b="1" dirty="0"/>
              <a:t>17.6 </a:t>
            </a:r>
            <a:r>
              <a:rPr lang="en-US" sz="2000" b="1" dirty="0" err="1"/>
              <a:t>Vierzehnheiligen</a:t>
            </a:r>
            <a:r>
              <a:rPr lang="en-US" sz="2000" b="1" dirty="0"/>
              <a:t>, Interior View</a:t>
            </a:r>
            <a:r>
              <a:rPr lang="en-US" sz="2000" dirty="0"/>
              <a:t>.</a:t>
            </a:r>
            <a:r>
              <a:rPr lang="en-US" sz="2000" b="1" dirty="0"/>
              <a:t> </a:t>
            </a:r>
            <a:r>
              <a:rPr lang="en-US" sz="2000" dirty="0" err="1"/>
              <a:t>Balthasar</a:t>
            </a:r>
            <a:r>
              <a:rPr lang="en-US" sz="2000" dirty="0"/>
              <a:t> Neumann produced Baroque-Rococo buildings in which secular and spiritual elements became interchangeable.</a:t>
            </a:r>
          </a:p>
        </p:txBody>
      </p:sp>
      <p:pic>
        <p:nvPicPr>
          <p:cNvPr id="8194" name="Picture 2" descr="Pictured here is the interior of the Vierzehnheiligen, the pilgrimage church designed by Balthasar Neumann. Elaborate detail, blazing light, rich colors, and opulent decoration blend together to create a work of stunning beauty. The pilgrim in search of holiness is struck by an incredible richness of detail. Persuaded by joy rather than fear, the believer is lifted toward heaven on a cloud of raptu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953000" y="268282"/>
            <a:ext cx="3951514" cy="5845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16456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3472"/>
          </a:xfrm>
        </p:spPr>
        <p:txBody>
          <a:bodyPr>
            <a:noAutofit/>
          </a:bodyPr>
          <a:lstStyle/>
          <a:p>
            <a:r>
              <a:rPr lang="en-US" sz="2000" b="1" dirty="0"/>
              <a:t>17.7a Popular Culture</a:t>
            </a:r>
            <a:r>
              <a:rPr lang="en-US" sz="2000" dirty="0"/>
              <a:t>.</a:t>
            </a:r>
            <a:r>
              <a:rPr lang="en-US" sz="2000" b="1" dirty="0"/>
              <a:t> </a:t>
            </a:r>
            <a:r>
              <a:rPr lang="en-US" sz="2000" dirty="0"/>
              <a:t>This image shows a scene from the celebration of Carnival on the Piazza Santa Croce in Florence, Italy. </a:t>
            </a:r>
          </a:p>
        </p:txBody>
      </p:sp>
      <p:pic>
        <p:nvPicPr>
          <p:cNvPr id="9218" name="Picture 2" descr="Seventeenth-century painting shows a scene from the celebration of Carnival on the Piazza Santa Croce in Florence, Ital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85800" y="1066800"/>
            <a:ext cx="7763800" cy="4959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2183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17-3 Religion and the Churches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How did popular religion differ from institutional religion in the eighteenth century?</a:t>
            </a:r>
          </a:p>
          <a:p>
            <a:r>
              <a:rPr lang="en-US" altLang="en-US" dirty="0"/>
              <a:t>The institutional church</a:t>
            </a:r>
          </a:p>
          <a:p>
            <a:pPr lvl="1"/>
            <a:r>
              <a:rPr lang="en-US" dirty="0"/>
              <a:t>Conservative institutions that upheld society’s hierarchical structure, privileged classes, and traditions</a:t>
            </a:r>
          </a:p>
          <a:p>
            <a:pPr lvl="2"/>
            <a:r>
              <a:rPr lang="en-US" dirty="0"/>
              <a:t>Priest or pastor remained center of religious practice</a:t>
            </a:r>
          </a:p>
          <a:p>
            <a:pPr lvl="2"/>
            <a:r>
              <a:rPr lang="en-US" dirty="0"/>
              <a:t>Parishes provided charity and education</a:t>
            </a:r>
            <a:endParaRPr lang="en-US" altLang="en-US" dirty="0"/>
          </a:p>
          <a:p>
            <a:r>
              <a:rPr lang="en-US" altLang="en-US" dirty="0"/>
              <a:t>Toleration and religious minorities</a:t>
            </a:r>
          </a:p>
          <a:p>
            <a:pPr lvl="1"/>
            <a:r>
              <a:rPr lang="en-US" altLang="en-US" dirty="0"/>
              <a:t>Jews restricted in eastern Europe and subject to </a:t>
            </a:r>
            <a:r>
              <a:rPr lang="en-US" altLang="en-US" b="1" dirty="0"/>
              <a:t>pogroms</a:t>
            </a:r>
          </a:p>
          <a:p>
            <a:pPr lvl="1"/>
            <a:r>
              <a:rPr lang="en-US" dirty="0"/>
              <a:t>Some Enlightenment thinkers favored a new acceptance of religious minorities</a:t>
            </a:r>
          </a:p>
          <a:p>
            <a:pPr lvl="2"/>
            <a:r>
              <a:rPr lang="en-US" dirty="0"/>
              <a:t>New policies of Austrian emperor Joseph II</a:t>
            </a:r>
          </a:p>
          <a:p>
            <a:pPr lvl="2"/>
            <a:r>
              <a:rPr lang="en-US" altLang="en-US" dirty="0"/>
              <a:t>Toleration of various religious orders in the Dutch Republic</a:t>
            </a:r>
          </a:p>
        </p:txBody>
      </p:sp>
    </p:spTree>
    <p:extLst>
      <p:ext uri="{BB962C8B-B14F-4D97-AF65-F5344CB8AC3E}">
        <p14:creationId xmlns:p14="http://schemas.microsoft.com/office/powerpoint/2010/main" val="1517042887"/>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17-3 Religion and the Churches (2 of 2)</a:t>
            </a:r>
          </a:p>
        </p:txBody>
      </p:sp>
      <p:sp>
        <p:nvSpPr>
          <p:cNvPr id="3" name="Content Placeholder 2"/>
          <p:cNvSpPr>
            <a:spLocks noGrp="1"/>
          </p:cNvSpPr>
          <p:nvPr>
            <p:ph idx="1"/>
          </p:nvPr>
        </p:nvSpPr>
        <p:spPr/>
        <p:txBody>
          <a:bodyPr>
            <a:normAutofit/>
          </a:bodyPr>
          <a:lstStyle/>
          <a:p>
            <a:r>
              <a:rPr lang="en-US" dirty="0"/>
              <a:t>Popular religion in the eighteenth century</a:t>
            </a:r>
          </a:p>
          <a:p>
            <a:pPr lvl="1"/>
            <a:r>
              <a:rPr lang="en-US" dirty="0"/>
              <a:t>Catholic parish church remained important center of life for entire community</a:t>
            </a:r>
          </a:p>
          <a:p>
            <a:pPr lvl="1"/>
            <a:r>
              <a:rPr lang="en-US" dirty="0"/>
              <a:t>Protestant churches settled down into established patterns controlled by state authorities</a:t>
            </a:r>
          </a:p>
          <a:p>
            <a:pPr lvl="2"/>
            <a:r>
              <a:rPr lang="en-US" dirty="0"/>
              <a:t>Desire for greater depths of religious experience</a:t>
            </a:r>
          </a:p>
          <a:p>
            <a:pPr lvl="2"/>
            <a:r>
              <a:rPr lang="en-US" dirty="0"/>
              <a:t>John Wesley led the Methodist movement</a:t>
            </a:r>
          </a:p>
        </p:txBody>
      </p:sp>
    </p:spTree>
    <p:extLst>
      <p:ext uri="{BB962C8B-B14F-4D97-AF65-F5344CB8AC3E}">
        <p14:creationId xmlns:p14="http://schemas.microsoft.com/office/powerpoint/2010/main" val="263777306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65795"/>
          </a:xfrm>
        </p:spPr>
        <p:txBody>
          <a:bodyPr>
            <a:noAutofit/>
          </a:bodyPr>
          <a:lstStyle/>
          <a:p>
            <a:r>
              <a:rPr lang="en-US" dirty="0"/>
              <a:t>Map 17.2 Religious Populations of Eighteenth-Century Europe</a:t>
            </a:r>
          </a:p>
        </p:txBody>
      </p:sp>
      <p:pic>
        <p:nvPicPr>
          <p:cNvPr id="10242" name="Picture 2" descr="Map shows the eighteenth-century religious population spread across Europe: The Catholic majority  Orthodox majority  Muslim majority  Protestant majority. • The Catholic majority comprised Poland  Austria  Hungary  Italian States  France  Portugal  Spain  and Ireland (including the islands: Corsica  Sicily  Sardinia and Balearic Islands). • The Orthodox majority spread vastly over Russia  parts of Ottoman Empire located Northwest of Black Sea. • The Muslim majority started post the Ottoman Empire (between the Black Sea and Mediterranean Sea) and extended further to Eastern countries. • The Protestant majority included Sweden  Norway  Denmark  German States  Prussia  Switzerland  England and Wales  Scotland and Netherland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92729" y="965795"/>
            <a:ext cx="5758543" cy="4926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37917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17 Summary</a:t>
            </a:r>
          </a:p>
        </p:txBody>
      </p:sp>
      <p:sp>
        <p:nvSpPr>
          <p:cNvPr id="3" name="Content Placeholder 2"/>
          <p:cNvSpPr>
            <a:spLocks noGrp="1"/>
          </p:cNvSpPr>
          <p:nvPr>
            <p:ph idx="1"/>
          </p:nvPr>
        </p:nvSpPr>
        <p:spPr/>
        <p:txBody>
          <a:bodyPr>
            <a:normAutofit fontScale="92500" lnSpcReduction="10000"/>
          </a:bodyPr>
          <a:lstStyle/>
          <a:p>
            <a:r>
              <a:rPr lang="en-US" dirty="0"/>
              <a:t>The popularization of the ideas of the Scientific Revolution, the impact of travel literature, a new skepticism, and the ideas of Locke and Newton led to what historians call the Age of Enlightenment.</a:t>
            </a:r>
          </a:p>
          <a:p>
            <a:r>
              <a:rPr lang="en-US" dirty="0"/>
              <a:t>Philosophes believed that education could create better human beings and a better human society.</a:t>
            </a:r>
          </a:p>
          <a:p>
            <a:r>
              <a:rPr lang="en-US" dirty="0"/>
              <a:t>Female intellectuals began to argue for the equality of the sexes and the right of women to be educated.</a:t>
            </a:r>
          </a:p>
          <a:p>
            <a:r>
              <a:rPr lang="en-US" dirty="0"/>
              <a:t>The cultural fertility of the age is evident in Rococo painting and architecture; the achievements of Bach, Handel, Haydn, and Mozart in music; and the birth of the novel in literature.</a:t>
            </a:r>
          </a:p>
          <a:p>
            <a:r>
              <a:rPr lang="en-US" dirty="0"/>
              <a:t>Most people in eighteenth-century Europe still lived by seemingly eternal verities and practices—God, religious worship, and farming.</a:t>
            </a:r>
          </a:p>
        </p:txBody>
      </p:sp>
    </p:spTree>
    <p:extLst>
      <p:ext uri="{BB962C8B-B14F-4D97-AF65-F5344CB8AC3E}">
        <p14:creationId xmlns:p14="http://schemas.microsoft.com/office/powerpoint/2010/main" val="321526273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17 Timeline</a:t>
            </a:r>
          </a:p>
        </p:txBody>
      </p:sp>
      <p:pic>
        <p:nvPicPr>
          <p:cNvPr id="1026"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5004" y="1739900"/>
            <a:ext cx="8093993" cy="337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5912437"/>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22554</TotalTime>
  <Words>1188</Words>
  <Application>Microsoft Office PowerPoint</Application>
  <PresentationFormat>On-screen Show (4:3)</PresentationFormat>
  <Paragraphs>139</Paragraphs>
  <Slides>23</Slides>
  <Notes>23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17 Outline</vt:lpstr>
      <vt:lpstr>17-1 The Enlightenment (1 of 5)</vt:lpstr>
      <vt:lpstr>17-1 The Enlightenment (2 of 5)</vt:lpstr>
      <vt:lpstr>17-1 The Enlightenment (3 of 5)</vt:lpstr>
      <vt:lpstr>17-1 The Enlightenment (4 of 5)</vt:lpstr>
      <vt:lpstr>17-1 The Enlightenment (5 of 5)</vt:lpstr>
      <vt:lpstr>Chronology: Works of the Philosophes</vt:lpstr>
      <vt:lpstr>17.2 The Popularization of Science in the Enlightenment. The German Academy of Sciences and other societies were especially valuable in the spreading of new scientific ideas.</vt:lpstr>
      <vt:lpstr>17.3 Voltaire. A philosophe and the greatest figure of the Enlightenment, Voltaire was known for his criticism of traditional religion and his support of religious toleration.</vt:lpstr>
      <vt:lpstr>17.4 Madame Geoffrin. Shown here is Madame Geoffrin, the prominent salon hostess, surrounded by various philosophes in her home on the rue Saint-Honoré.</vt:lpstr>
      <vt:lpstr>Map 17.1 The Enlightenment in Europe</vt:lpstr>
      <vt:lpstr>17-2 Culture and Society in the Enlightenment (1 of 3)</vt:lpstr>
      <vt:lpstr>17-2 Culture and Society in the Enlightenment (2 of 3)</vt:lpstr>
      <vt:lpstr>17-2 Culture and Society in the Enlightenment (3 of 3)</vt:lpstr>
      <vt:lpstr>17.5 Antoine Watteau, Return from Cythera. Watteau’s portrayal of aristocratic life reveals a world of elegance, wealth, and pleasure.</vt:lpstr>
      <vt:lpstr>17.6 Vierzehnheiligen, Interior View. Balthasar Neumann produced Baroque-Rococo buildings in which secular and spiritual elements became interchangeable.</vt:lpstr>
      <vt:lpstr>17.7a Popular Culture. This image shows a scene from the celebration of Carnival on the Piazza Santa Croce in Florence, Italy. </vt:lpstr>
      <vt:lpstr>17-3 Religion and the Churches (1 of 2)</vt:lpstr>
      <vt:lpstr>17-3 Religion and the Churches (2 of 2)</vt:lpstr>
      <vt:lpstr>Map 17.2 Religious Populations of Eighteenth-Century Europe</vt:lpstr>
      <vt:lpstr>Chapter 17 Summary</vt:lpstr>
      <vt:lpstr>Chapter 17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453</cp:revision>
  <dcterms:created xsi:type="dcterms:W3CDTF">2015-10-15T14:46:28Z</dcterms:created>
  <dcterms:modified xsi:type="dcterms:W3CDTF">2019-02-07T19:44:46Z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