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0" r:id="rId1"/>
  </p:sldMasterIdLst>
  <p:notesMasterIdLst>
    <p:notesMasterId r:id="rId23"/>
  </p:notesMasterIdLst>
  <p:handoutMasterIdLst>
    <p:handoutMasterId r:id="rId24"/>
  </p:handoutMasterIdLst>
  <p:sldIdLst>
    <p:sldId id="295" r:id="rId2"/>
    <p:sldId id="297" r:id="rId3"/>
    <p:sldId id="389" r:id="rId4"/>
    <p:sldId id="390" r:id="rId5"/>
    <p:sldId id="391" r:id="rId6"/>
    <p:sldId id="392" r:id="rId7"/>
    <p:sldId id="393" r:id="rId8"/>
    <p:sldId id="407" r:id="rId9"/>
    <p:sldId id="408" r:id="rId10"/>
    <p:sldId id="409" r:id="rId11"/>
    <p:sldId id="396" r:id="rId12"/>
    <p:sldId id="397" r:id="rId13"/>
    <p:sldId id="410" r:id="rId14"/>
    <p:sldId id="399" r:id="rId15"/>
    <p:sldId id="400" r:id="rId16"/>
    <p:sldId id="401" r:id="rId17"/>
    <p:sldId id="402" r:id="rId18"/>
    <p:sldId id="403" r:id="rId19"/>
    <p:sldId id="411" r:id="rId20"/>
    <p:sldId id="405" r:id="rId21"/>
    <p:sldId id="406" r:id="rId22"/>
  </p:sldIdLst>
  <p:sldSz cx="9144000" cy="6858000" type="screen4x3"/>
  <p:notesSz cx="6858000" cy="9144000"/>
  <p:defaultTextStyle>
    <a:defPPr>
      <a:defRPr lang="en-US"/>
    </a:defPPr>
    <a:lvl1pPr algn="l" rtl="0" fontAlgn="base">
      <a:spcBef>
        <a:spcPct val="20000"/>
      </a:spcBef>
      <a:spcAft>
        <a:spcPct val="0"/>
      </a:spcAft>
      <a:buChar char="•"/>
      <a:defRPr kern="1200">
        <a:solidFill>
          <a:schemeClr val="tx1"/>
        </a:solidFill>
        <a:latin typeface="Arial" panose="020B0604020202020204" pitchFamily="34" charset="0"/>
        <a:ea typeface="MS PGothic" panose="020B0600070205080204" pitchFamily="34" charset="-128"/>
        <a:cs typeface="+mn-cs"/>
      </a:defRPr>
    </a:lvl1pPr>
    <a:lvl2pPr marL="457200" algn="l" rtl="0" fontAlgn="base">
      <a:spcBef>
        <a:spcPct val="20000"/>
      </a:spcBef>
      <a:spcAft>
        <a:spcPct val="0"/>
      </a:spcAft>
      <a:buChar char="•"/>
      <a:defRPr kern="1200">
        <a:solidFill>
          <a:schemeClr val="tx1"/>
        </a:solidFill>
        <a:latin typeface="Arial" panose="020B0604020202020204" pitchFamily="34" charset="0"/>
        <a:ea typeface="MS PGothic" panose="020B0600070205080204" pitchFamily="34" charset="-128"/>
        <a:cs typeface="+mn-cs"/>
      </a:defRPr>
    </a:lvl2pPr>
    <a:lvl3pPr marL="914400" algn="l" rtl="0" fontAlgn="base">
      <a:spcBef>
        <a:spcPct val="20000"/>
      </a:spcBef>
      <a:spcAft>
        <a:spcPct val="0"/>
      </a:spcAft>
      <a:buChar char="•"/>
      <a:defRPr kern="1200">
        <a:solidFill>
          <a:schemeClr val="tx1"/>
        </a:solidFill>
        <a:latin typeface="Arial" panose="020B0604020202020204" pitchFamily="34" charset="0"/>
        <a:ea typeface="MS PGothic" panose="020B0600070205080204" pitchFamily="34" charset="-128"/>
        <a:cs typeface="+mn-cs"/>
      </a:defRPr>
    </a:lvl3pPr>
    <a:lvl4pPr marL="1371600" algn="l" rtl="0" fontAlgn="base">
      <a:spcBef>
        <a:spcPct val="20000"/>
      </a:spcBef>
      <a:spcAft>
        <a:spcPct val="0"/>
      </a:spcAft>
      <a:buChar char="•"/>
      <a:defRPr kern="1200">
        <a:solidFill>
          <a:schemeClr val="tx1"/>
        </a:solidFill>
        <a:latin typeface="Arial" panose="020B0604020202020204" pitchFamily="34" charset="0"/>
        <a:ea typeface="MS PGothic" panose="020B0600070205080204" pitchFamily="34" charset="-128"/>
        <a:cs typeface="+mn-cs"/>
      </a:defRPr>
    </a:lvl4pPr>
    <a:lvl5pPr marL="1828800" algn="l" rtl="0" fontAlgn="base">
      <a:spcBef>
        <a:spcPct val="20000"/>
      </a:spcBef>
      <a:spcAft>
        <a:spcPct val="0"/>
      </a:spcAft>
      <a:buChar char="•"/>
      <a:defRPr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E" initials="CE" lastIdx="2" clrIdx="0"/>
  <p:cmAuthor id="1" name="Lanza, Philip" initials="LP" lastIdx="2" clrIdx="1">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5968"/>
    <a:srgbClr val="3B204D"/>
    <a:srgbClr val="1C5F71"/>
    <a:srgbClr val="474164"/>
    <a:srgbClr val="000091"/>
    <a:srgbClr val="376794"/>
    <a:srgbClr val="194F97"/>
    <a:srgbClr val="006B99"/>
    <a:srgbClr val="E7B945"/>
    <a:srgbClr val="F5E3B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227" autoAdjust="0"/>
    <p:restoredTop sz="93314" autoAdjust="0"/>
  </p:normalViewPr>
  <p:slideViewPr>
    <p:cSldViewPr>
      <p:cViewPr varScale="1">
        <p:scale>
          <a:sx n="54" d="100"/>
          <a:sy n="54" d="100"/>
        </p:scale>
        <p:origin x="1308" y="60"/>
      </p:cViewPr>
      <p:guideLst>
        <p:guide orient="horz" pos="2160"/>
        <p:guide pos="2880"/>
      </p:guideLst>
    </p:cSldViewPr>
  </p:slideViewPr>
  <p:outlineViewPr>
    <p:cViewPr>
      <p:scale>
        <a:sx n="33" d="100"/>
        <a:sy n="33" d="100"/>
      </p:scale>
      <p:origin x="0" y="5130"/>
    </p:cViewPr>
  </p:outlineViewPr>
  <p:notesTextViewPr>
    <p:cViewPr>
      <p:scale>
        <a:sx n="100" d="100"/>
        <a:sy n="100" d="100"/>
      </p:scale>
      <p:origin x="0" y="0"/>
    </p:cViewPr>
  </p:notesTextViewPr>
  <p:sorterViewPr>
    <p:cViewPr>
      <p:scale>
        <a:sx n="150" d="100"/>
        <a:sy n="150" d="100"/>
      </p:scale>
      <p:origin x="0" y="0"/>
    </p:cViewPr>
  </p:sorterViewPr>
  <p:notesViewPr>
    <p:cSldViewPr>
      <p:cViewPr varScale="1">
        <p:scale>
          <a:sx n="114" d="100"/>
          <a:sy n="114" d="100"/>
        </p:scale>
        <p:origin x="-5048" y="-12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nza, Philip" userId="8b140b07-5c4b-4f38-b244-971bee86ad89" providerId="ADAL" clId="{B00DA4B5-F0CA-443E-8D6A-4D36F52E448A}"/>
    <pc:docChg chg="custSel addSld delSld modSld">
      <pc:chgData name="Lanza, Philip" userId="8b140b07-5c4b-4f38-b244-971bee86ad89" providerId="ADAL" clId="{B00DA4B5-F0CA-443E-8D6A-4D36F52E448A}" dt="2019-02-07T19:34:28.611" v="15" actId="2696"/>
      <pc:docMkLst>
        <pc:docMk/>
      </pc:docMkLst>
      <pc:sldChg chg="modSp del">
        <pc:chgData name="Lanza, Philip" userId="8b140b07-5c4b-4f38-b244-971bee86ad89" providerId="ADAL" clId="{B00DA4B5-F0CA-443E-8D6A-4D36F52E448A}" dt="2019-02-07T19:33:26.552" v="6" actId="2696"/>
        <pc:sldMkLst>
          <pc:docMk/>
          <pc:sldMk cId="2655796651" sldId="388"/>
        </pc:sldMkLst>
        <pc:spChg chg="mod">
          <ac:chgData name="Lanza, Philip" userId="8b140b07-5c4b-4f38-b244-971bee86ad89" providerId="ADAL" clId="{B00DA4B5-F0CA-443E-8D6A-4D36F52E448A}" dt="2019-02-07T19:33:06.007" v="1" actId="14100"/>
          <ac:spMkLst>
            <pc:docMk/>
            <pc:sldMk cId="2655796651" sldId="388"/>
            <ac:spMk id="2" creationId="{00000000-0000-0000-0000-000000000000}"/>
          </ac:spMkLst>
        </pc:spChg>
      </pc:sldChg>
      <pc:sldChg chg="del">
        <pc:chgData name="Lanza, Philip" userId="8b140b07-5c4b-4f38-b244-971bee86ad89" providerId="ADAL" clId="{B00DA4B5-F0CA-443E-8D6A-4D36F52E448A}" dt="2019-02-07T19:33:37.149" v="8" actId="2696"/>
        <pc:sldMkLst>
          <pc:docMk/>
          <pc:sldMk cId="4045548437" sldId="394"/>
        </pc:sldMkLst>
      </pc:sldChg>
      <pc:sldChg chg="del">
        <pc:chgData name="Lanza, Philip" userId="8b140b07-5c4b-4f38-b244-971bee86ad89" providerId="ADAL" clId="{B00DA4B5-F0CA-443E-8D6A-4D36F52E448A}" dt="2019-02-07T19:33:55.995" v="10" actId="2696"/>
        <pc:sldMkLst>
          <pc:docMk/>
          <pc:sldMk cId="3654365437" sldId="395"/>
        </pc:sldMkLst>
      </pc:sldChg>
      <pc:sldChg chg="del">
        <pc:chgData name="Lanza, Philip" userId="8b140b07-5c4b-4f38-b244-971bee86ad89" providerId="ADAL" clId="{B00DA4B5-F0CA-443E-8D6A-4D36F52E448A}" dt="2019-02-07T19:34:07.301" v="12" actId="2696"/>
        <pc:sldMkLst>
          <pc:docMk/>
          <pc:sldMk cId="2802800655" sldId="398"/>
        </pc:sldMkLst>
      </pc:sldChg>
      <pc:sldChg chg="modSp">
        <pc:chgData name="Lanza, Philip" userId="8b140b07-5c4b-4f38-b244-971bee86ad89" providerId="ADAL" clId="{B00DA4B5-F0CA-443E-8D6A-4D36F52E448A}" dt="2019-02-07T19:33:23.099" v="3" actId="27636"/>
        <pc:sldMkLst>
          <pc:docMk/>
          <pc:sldMk cId="1930658451" sldId="399"/>
        </pc:sldMkLst>
        <pc:spChg chg="mod">
          <ac:chgData name="Lanza, Philip" userId="8b140b07-5c4b-4f38-b244-971bee86ad89" providerId="ADAL" clId="{B00DA4B5-F0CA-443E-8D6A-4D36F52E448A}" dt="2019-02-07T19:33:23.099" v="3" actId="27636"/>
          <ac:spMkLst>
            <pc:docMk/>
            <pc:sldMk cId="1930658451" sldId="399"/>
            <ac:spMk id="3" creationId="{00000000-0000-0000-0000-000000000000}"/>
          </ac:spMkLst>
        </pc:spChg>
      </pc:sldChg>
      <pc:sldChg chg="modSp">
        <pc:chgData name="Lanza, Philip" userId="8b140b07-5c4b-4f38-b244-971bee86ad89" providerId="ADAL" clId="{B00DA4B5-F0CA-443E-8D6A-4D36F52E448A}" dt="2019-02-07T19:34:14.758" v="13" actId="255"/>
        <pc:sldMkLst>
          <pc:docMk/>
          <pc:sldMk cId="494754811" sldId="400"/>
        </pc:sldMkLst>
        <pc:spChg chg="mod">
          <ac:chgData name="Lanza, Philip" userId="8b140b07-5c4b-4f38-b244-971bee86ad89" providerId="ADAL" clId="{B00DA4B5-F0CA-443E-8D6A-4D36F52E448A}" dt="2019-02-07T19:34:14.758" v="13" actId="255"/>
          <ac:spMkLst>
            <pc:docMk/>
            <pc:sldMk cId="494754811" sldId="400"/>
            <ac:spMk id="2" creationId="{00000000-0000-0000-0000-000000000000}"/>
          </ac:spMkLst>
        </pc:spChg>
      </pc:sldChg>
      <pc:sldChg chg="modSp">
        <pc:chgData name="Lanza, Philip" userId="8b140b07-5c4b-4f38-b244-971bee86ad89" providerId="ADAL" clId="{B00DA4B5-F0CA-443E-8D6A-4D36F52E448A}" dt="2019-02-07T19:33:23.099" v="4" actId="27636"/>
        <pc:sldMkLst>
          <pc:docMk/>
          <pc:sldMk cId="1152050025" sldId="401"/>
        </pc:sldMkLst>
        <pc:spChg chg="mod">
          <ac:chgData name="Lanza, Philip" userId="8b140b07-5c4b-4f38-b244-971bee86ad89" providerId="ADAL" clId="{B00DA4B5-F0CA-443E-8D6A-4D36F52E448A}" dt="2019-02-07T19:33:23.099" v="4" actId="27636"/>
          <ac:spMkLst>
            <pc:docMk/>
            <pc:sldMk cId="1152050025" sldId="401"/>
            <ac:spMk id="2" creationId="{00000000-0000-0000-0000-000000000000}"/>
          </ac:spMkLst>
        </pc:spChg>
      </pc:sldChg>
      <pc:sldChg chg="del">
        <pc:chgData name="Lanza, Philip" userId="8b140b07-5c4b-4f38-b244-971bee86ad89" providerId="ADAL" clId="{B00DA4B5-F0CA-443E-8D6A-4D36F52E448A}" dt="2019-02-07T19:34:28.611" v="15" actId="2696"/>
        <pc:sldMkLst>
          <pc:docMk/>
          <pc:sldMk cId="463787748" sldId="404"/>
        </pc:sldMkLst>
      </pc:sldChg>
      <pc:sldChg chg="modSp">
        <pc:chgData name="Lanza, Philip" userId="8b140b07-5c4b-4f38-b244-971bee86ad89" providerId="ADAL" clId="{B00DA4B5-F0CA-443E-8D6A-4D36F52E448A}" dt="2019-02-07T19:33:23.114" v="5" actId="27636"/>
        <pc:sldMkLst>
          <pc:docMk/>
          <pc:sldMk cId="1161394223" sldId="405"/>
        </pc:sldMkLst>
        <pc:spChg chg="mod">
          <ac:chgData name="Lanza, Philip" userId="8b140b07-5c4b-4f38-b244-971bee86ad89" providerId="ADAL" clId="{B00DA4B5-F0CA-443E-8D6A-4D36F52E448A}" dt="2019-02-07T19:33:23.114" v="5" actId="27636"/>
          <ac:spMkLst>
            <pc:docMk/>
            <pc:sldMk cId="1161394223" sldId="405"/>
            <ac:spMk id="3" creationId="{00000000-0000-0000-0000-000000000000}"/>
          </ac:spMkLst>
        </pc:spChg>
      </pc:sldChg>
      <pc:sldChg chg="add">
        <pc:chgData name="Lanza, Philip" userId="8b140b07-5c4b-4f38-b244-971bee86ad89" providerId="ADAL" clId="{B00DA4B5-F0CA-443E-8D6A-4D36F52E448A}" dt="2019-02-07T19:33:23.036" v="2"/>
        <pc:sldMkLst>
          <pc:docMk/>
          <pc:sldMk cId="4291729850" sldId="407"/>
        </pc:sldMkLst>
      </pc:sldChg>
      <pc:sldChg chg="add">
        <pc:chgData name="Lanza, Philip" userId="8b140b07-5c4b-4f38-b244-971bee86ad89" providerId="ADAL" clId="{B00DA4B5-F0CA-443E-8D6A-4D36F52E448A}" dt="2019-02-07T19:33:34.607" v="7"/>
        <pc:sldMkLst>
          <pc:docMk/>
          <pc:sldMk cId="2317452828" sldId="408"/>
        </pc:sldMkLst>
      </pc:sldChg>
      <pc:sldChg chg="add">
        <pc:chgData name="Lanza, Philip" userId="8b140b07-5c4b-4f38-b244-971bee86ad89" providerId="ADAL" clId="{B00DA4B5-F0CA-443E-8D6A-4D36F52E448A}" dt="2019-02-07T19:33:52.930" v="9"/>
        <pc:sldMkLst>
          <pc:docMk/>
          <pc:sldMk cId="1001850316" sldId="409"/>
        </pc:sldMkLst>
      </pc:sldChg>
      <pc:sldChg chg="add">
        <pc:chgData name="Lanza, Philip" userId="8b140b07-5c4b-4f38-b244-971bee86ad89" providerId="ADAL" clId="{B00DA4B5-F0CA-443E-8D6A-4D36F52E448A}" dt="2019-02-07T19:34:04.346" v="11"/>
        <pc:sldMkLst>
          <pc:docMk/>
          <pc:sldMk cId="1630713542" sldId="410"/>
        </pc:sldMkLst>
      </pc:sldChg>
      <pc:sldChg chg="add">
        <pc:chgData name="Lanza, Philip" userId="8b140b07-5c4b-4f38-b244-971bee86ad89" providerId="ADAL" clId="{B00DA4B5-F0CA-443E-8D6A-4D36F52E448A}" dt="2019-02-07T19:34:25.704" v="14"/>
        <pc:sldMkLst>
          <pc:docMk/>
          <pc:sldMk cId="2898469130" sldId="411"/>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5F3EAC60-3285-8247-AB77-9F51D27FD04A}" type="datetimeFigureOut">
              <a:rPr lang="en-US" smtClean="0"/>
              <a:t>2/7/2019</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93A7489-ADDD-274C-8463-260CB54AA8DE}" type="slidenum">
              <a:rPr lang="en-US" smtClean="0"/>
              <a:t>‹#›</a:t>
            </a:fld>
            <a:endParaRPr lang="en-US"/>
          </a:p>
        </p:txBody>
      </p:sp>
    </p:spTree>
    <p:extLst>
      <p:ext uri="{BB962C8B-B14F-4D97-AF65-F5344CB8AC3E}">
        <p14:creationId xmlns:p14="http://schemas.microsoft.com/office/powerpoint/2010/main" val="176949473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43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spcBef>
                <a:spcPct val="0"/>
              </a:spcBef>
              <a:buFontTx/>
              <a:buNone/>
              <a:defRPr sz="1200">
                <a:latin typeface="Arial" charset="0"/>
                <a:ea typeface="+mn-ea"/>
                <a:cs typeface="+mn-cs"/>
              </a:defRPr>
            </a:lvl1pPr>
          </a:lstStyle>
          <a:p>
            <a:pPr>
              <a:defRPr/>
            </a:pPr>
            <a:endParaRPr lang="en-US" dirty="0"/>
          </a:p>
        </p:txBody>
      </p:sp>
      <p:sp>
        <p:nvSpPr>
          <p:cNvPr id="1843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spcBef>
                <a:spcPct val="0"/>
              </a:spcBef>
              <a:buFontTx/>
              <a:buNone/>
              <a:defRPr sz="1200">
                <a:latin typeface="Arial" charset="0"/>
                <a:ea typeface="+mn-ea"/>
                <a:cs typeface="+mn-cs"/>
              </a:defRPr>
            </a:lvl1pPr>
          </a:lstStyle>
          <a:p>
            <a:pPr>
              <a:defRPr/>
            </a:pPr>
            <a:endParaRPr lang="en-US" dirty="0"/>
          </a:p>
        </p:txBody>
      </p:sp>
      <p:sp>
        <p:nvSpPr>
          <p:cNvPr id="2560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843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spcBef>
                <a:spcPct val="0"/>
              </a:spcBef>
              <a:buFontTx/>
              <a:buNone/>
              <a:defRPr sz="1200">
                <a:latin typeface="Arial" charset="0"/>
                <a:ea typeface="+mn-ea"/>
                <a:cs typeface="+mn-cs"/>
              </a:defRPr>
            </a:lvl1pPr>
          </a:lstStyle>
          <a:p>
            <a:pPr>
              <a:defRPr/>
            </a:pPr>
            <a:endParaRPr lang="en-US" dirty="0"/>
          </a:p>
        </p:txBody>
      </p:sp>
      <p:sp>
        <p:nvSpPr>
          <p:cNvPr id="1843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spcBef>
                <a:spcPct val="0"/>
              </a:spcBef>
              <a:buFontTx/>
              <a:buNone/>
              <a:defRPr sz="1200"/>
            </a:lvl1pPr>
          </a:lstStyle>
          <a:p>
            <a:fld id="{829EAEEF-EA87-45A5-AB17-DF2F4D00AFC7}" type="slidenum">
              <a:rPr lang="en-US" altLang="en-US"/>
              <a:pPr/>
              <a:t>‹#›</a:t>
            </a:fld>
            <a:endParaRPr lang="en-US" altLang="en-US" dirty="0"/>
          </a:p>
        </p:txBody>
      </p:sp>
    </p:spTree>
    <p:extLst>
      <p:ext uri="{BB962C8B-B14F-4D97-AF65-F5344CB8AC3E}">
        <p14:creationId xmlns:p14="http://schemas.microsoft.com/office/powerpoint/2010/main" val="1676854014"/>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en-US" altLang="en-US" dirty="0">
              <a:ea typeface="MS PGothic" charset="-128"/>
              <a:cs typeface="ＭＳ Ｐゴシック" charset="-128"/>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a:t>
            </a:fld>
            <a:endParaRPr lang="en-US" altLang="en-US" dirty="0"/>
          </a:p>
        </p:txBody>
      </p:sp>
    </p:spTree>
    <p:extLst>
      <p:ext uri="{BB962C8B-B14F-4D97-AF65-F5344CB8AC3E}">
        <p14:creationId xmlns:p14="http://schemas.microsoft.com/office/powerpoint/2010/main" val="16811224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3</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4</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5</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6</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7</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8</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9</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10</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11</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12</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13</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14</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15</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16</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17</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18</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19</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20</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21</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hapter Opener">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3" name="Rectangle 2"/>
          <p:cNvSpPr/>
          <p:nvPr userDrawn="1"/>
        </p:nvSpPr>
        <p:spPr>
          <a:xfrm>
            <a:off x="0" y="0"/>
            <a:ext cx="9144000" cy="1371600"/>
          </a:xfrm>
          <a:prstGeom prst="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
        <p:nvSpPr>
          <p:cNvPr id="6" name="Title 5"/>
          <p:cNvSpPr>
            <a:spLocks noGrp="1"/>
          </p:cNvSpPr>
          <p:nvPr>
            <p:ph type="title"/>
          </p:nvPr>
        </p:nvSpPr>
        <p:spPr>
          <a:xfrm>
            <a:off x="381000" y="384048"/>
            <a:ext cx="8759952" cy="987552"/>
          </a:xfrm>
        </p:spPr>
        <p:txBody>
          <a:bodyPr anchor="t">
            <a:normAutofit/>
          </a:bodyPr>
          <a:lstStyle>
            <a:lvl1pPr algn="l">
              <a:defRPr sz="2800">
                <a:latin typeface="AvenirNext LT Pro Regular" panose="020B0504020202020204" pitchFamily="34" charset="0"/>
              </a:defRPr>
            </a:lvl1pPr>
          </a:lstStyle>
          <a:p>
            <a:r>
              <a:rPr lang="en-US" dirty="0"/>
              <a:t>Click to edit Master title style</a:t>
            </a:r>
          </a:p>
        </p:txBody>
      </p:sp>
      <p:sp>
        <p:nvSpPr>
          <p:cNvPr id="11" name="Text Placeholder 10"/>
          <p:cNvSpPr>
            <a:spLocks noGrp="1"/>
          </p:cNvSpPr>
          <p:nvPr>
            <p:ph type="body" sz="quarter" idx="10"/>
          </p:nvPr>
        </p:nvSpPr>
        <p:spPr>
          <a:xfrm>
            <a:off x="4419600" y="1783080"/>
            <a:ext cx="4270248" cy="3246120"/>
          </a:xfrm>
        </p:spPr>
        <p:txBody>
          <a:bodyPr>
            <a:noAutofit/>
          </a:bodyPr>
          <a:lstStyle>
            <a:lvl1pPr marL="0" indent="0" algn="r">
              <a:buNone/>
              <a:defRPr sz="3600"/>
            </a:lvl1pPr>
            <a:lvl2pPr>
              <a:defRPr sz="3600"/>
            </a:lvl2pPr>
            <a:lvl3pPr>
              <a:defRPr sz="3600"/>
            </a:lvl3pPr>
            <a:lvl4pPr>
              <a:defRPr sz="3600"/>
            </a:lvl4pPr>
            <a:lvl5pPr>
              <a:defRPr sz="3600"/>
            </a:lvl5pPr>
          </a:lstStyle>
          <a:p>
            <a:pPr lvl="0"/>
            <a:r>
              <a:rPr lang="en-US" dirty="0"/>
              <a:t>Edit Master text styles</a:t>
            </a:r>
          </a:p>
        </p:txBody>
      </p:sp>
      <p:sp>
        <p:nvSpPr>
          <p:cNvPr id="13" name="Text Placeholder 12"/>
          <p:cNvSpPr>
            <a:spLocks noGrp="1"/>
          </p:cNvSpPr>
          <p:nvPr>
            <p:ph type="body" sz="quarter" idx="11"/>
          </p:nvPr>
        </p:nvSpPr>
        <p:spPr>
          <a:xfrm>
            <a:off x="6092952" y="6376010"/>
            <a:ext cx="2898648" cy="402336"/>
          </a:xfrm>
        </p:spPr>
        <p:txBody>
          <a:bodyPr anchor="ctr">
            <a:normAutofit/>
          </a:bodyPr>
          <a:lstStyle>
            <a:lvl1pPr marL="0" indent="0" algn="r">
              <a:buNone/>
              <a:defRPr sz="1200">
                <a:solidFill>
                  <a:schemeClr val="bg1"/>
                </a:solidFill>
                <a:latin typeface="AvenirNext LT Pro Regular" panose="020B0504020202020204" pitchFamily="34" charset="0"/>
              </a:defRPr>
            </a:lvl1pPr>
          </a:lstStyle>
          <a:p>
            <a:pPr lvl="0"/>
            <a:r>
              <a:rPr lang="en-US" dirty="0"/>
              <a:t>Edit Master text styles</a:t>
            </a:r>
          </a:p>
        </p:txBody>
      </p:sp>
      <p:pic>
        <p:nvPicPr>
          <p:cNvPr id="12" name="Picture 2" descr="Z:\ART_WORK_IN_PROCESS\3_CENGAGE\Spielvogel10e IML and PPT_3920635\3_Processed Art\JPEG's For PPT's\Ch01\Cover.jpg"/>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470292" y="1524000"/>
            <a:ext cx="3591262" cy="457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18407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Figure + Caption Layout">
    <p:bg>
      <p:bgPr>
        <a:pattFill prst="pct5">
          <a:fgClr>
            <a:schemeClr val="bg1"/>
          </a:fgClr>
          <a:bgClr>
            <a:schemeClr val="bg1"/>
          </a:bgClr>
        </a:patt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14" name="Rectangle 13"/>
          <p:cNvSpPr/>
          <p:nvPr userDrawn="1"/>
        </p:nvSpPr>
        <p:spPr>
          <a:xfrm>
            <a:off x="0" y="0"/>
            <a:ext cx="9144000" cy="762000"/>
          </a:xfrm>
          <a:prstGeom prst="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p:cNvSpPr>
            <a:spLocks noGrp="1"/>
          </p:cNvSpPr>
          <p:nvPr>
            <p:ph type="title"/>
          </p:nvPr>
        </p:nvSpPr>
        <p:spPr>
          <a:xfrm>
            <a:off x="304800" y="-76200"/>
            <a:ext cx="8839200" cy="923544"/>
          </a:xfrm>
          <a:noFill/>
          <a:ln>
            <a:noFill/>
          </a:ln>
        </p:spPr>
        <p:txBody>
          <a:bodyPr anchor="ctr" anchorCtr="0">
            <a:normAutofit/>
          </a:bodyPr>
          <a:lstStyle>
            <a:lvl1pPr algn="l">
              <a:lnSpc>
                <a:spcPct val="100000"/>
              </a:lnSpc>
              <a:defRPr sz="2400" b="0" i="0" cap="all" spc="300">
                <a:solidFill>
                  <a:schemeClr val="bg1"/>
                </a:solidFill>
                <a:latin typeface="AvenirNext LT Pro Regular" panose="020B0504020202020204" pitchFamily="34" charset="0"/>
                <a:cs typeface="AvenirNext LT Pro Regular" panose="020B0504020202020204" pitchFamily="34" charset="0"/>
              </a:defRPr>
            </a:lvl1pPr>
          </a:lstStyle>
          <a:p>
            <a:endParaRPr lang="en-US" dirty="0"/>
          </a:p>
        </p:txBody>
      </p:sp>
      <p:sp>
        <p:nvSpPr>
          <p:cNvPr id="11" name="Content Placeholder 2"/>
          <p:cNvSpPr>
            <a:spLocks noGrp="1"/>
          </p:cNvSpPr>
          <p:nvPr>
            <p:ph idx="1"/>
          </p:nvPr>
        </p:nvSpPr>
        <p:spPr>
          <a:xfrm>
            <a:off x="228600" y="1066800"/>
            <a:ext cx="8763000" cy="5029200"/>
          </a:xfrm>
        </p:spPr>
        <p:txBody>
          <a:bodyPr>
            <a:normAutofit/>
          </a:bodyPr>
          <a:lstStyle>
            <a:lvl1pPr>
              <a:buClr>
                <a:srgbClr val="215968"/>
              </a:buClr>
              <a:defRPr sz="2600" b="0" i="0">
                <a:latin typeface="AvenirNext LT Pro Regular" panose="020B0504020202020204" pitchFamily="34" charset="0"/>
                <a:cs typeface="AvenirNext LT Pro Regular" panose="020B0504020202020204" pitchFamily="34" charset="0"/>
              </a:defRPr>
            </a:lvl1pPr>
            <a:lvl2pPr>
              <a:buClr>
                <a:srgbClr val="215968"/>
              </a:buClr>
              <a:defRPr sz="2400" b="0" i="0">
                <a:latin typeface="AvenirNext LT Pro Regular" panose="020B0504020202020204" pitchFamily="34" charset="0"/>
                <a:cs typeface="AvenirNext LT Pro Regular" panose="020B0504020202020204" pitchFamily="34" charset="0"/>
              </a:defRPr>
            </a:lvl2pPr>
            <a:lvl3pPr>
              <a:buClr>
                <a:srgbClr val="215968"/>
              </a:buClr>
              <a:defRPr sz="2200" b="0" i="0">
                <a:latin typeface="AvenirNext LT Pro Regular" panose="020B0504020202020204" pitchFamily="34" charset="0"/>
                <a:cs typeface="AvenirNext LT Pro Regular" panose="020B0504020202020204" pitchFamily="34" charset="0"/>
              </a:defRPr>
            </a:lvl3pPr>
            <a:lvl4pPr>
              <a:buClr>
                <a:srgbClr val="215968"/>
              </a:buClr>
              <a:defRPr sz="2200" b="0" i="0">
                <a:latin typeface="AvenirNext LT Pro Regular" panose="020B0504020202020204" pitchFamily="34" charset="0"/>
                <a:cs typeface="AvenirNext LT Pro Regular" panose="020B0504020202020204" pitchFamily="34" charset="0"/>
              </a:defRPr>
            </a:lvl4pPr>
            <a:lvl5pPr>
              <a:buClr>
                <a:srgbClr val="215968"/>
              </a:buClr>
              <a:defRPr sz="2200" b="0" i="0">
                <a:latin typeface="AvenirNext LT Pro Regular" panose="020B0504020202020204" pitchFamily="34" charset="0"/>
                <a:cs typeface="AvenirNext LT Pro Regular" panose="020B05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6"/>
          <p:cNvSpPr txBox="1">
            <a:spLocks/>
          </p:cNvSpPr>
          <p:nvPr userDrawn="1"/>
        </p:nvSpPr>
        <p:spPr>
          <a:xfrm>
            <a:off x="6096000" y="6376010"/>
            <a:ext cx="2895600" cy="405790"/>
          </a:xfrm>
          <a:prstGeom prst="rect">
            <a:avLst/>
          </a:prstGeom>
        </p:spPr>
        <p:txBody>
          <a:bodyPr anchor="ctr"/>
          <a:lst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rial"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itchFamily="34" charset="0"/>
              <a:buChar char="–"/>
              <a:defRPr lang="en-US" sz="2400" kern="1200" dirty="0" smtClean="0">
                <a:solidFill>
                  <a:schemeClr val="tx1"/>
                </a:solidFill>
                <a:latin typeface="Arial"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Wingdings" pitchFamily="2" charset="2"/>
              <a:buChar char="§"/>
              <a:defRPr lang="en-US" sz="2000" kern="1200" dirty="0" smtClean="0">
                <a:solidFill>
                  <a:schemeClr val="tx1"/>
                </a:solidFill>
                <a:latin typeface="Arial"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Courier New" pitchFamily="49" charset="0"/>
              <a:buChar char="o"/>
              <a:defRPr lang="en-US" sz="2000" kern="1200" dirty="0" smtClean="0">
                <a:solidFill>
                  <a:schemeClr val="tx1"/>
                </a:solidFill>
                <a:latin typeface="Arial"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Wingdings" panose="05000000000000000000" pitchFamily="2" charset="2"/>
              <a:buChar char="Ø"/>
              <a:defRPr lang="en-US" sz="20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fontAlgn="auto">
              <a:spcAft>
                <a:spcPts val="0"/>
              </a:spcAft>
              <a:buFont typeface="Arial" pitchFamily="34" charset="0"/>
              <a:buNone/>
            </a:pPr>
            <a:r>
              <a:rPr lang="en-US" sz="1200" dirty="0">
                <a:solidFill>
                  <a:schemeClr val="bg1"/>
                </a:solidFill>
                <a:latin typeface="AvenirNext LT Pro Regular" panose="020B0504020202020204" pitchFamily="34" charset="0"/>
                <a:ea typeface="Avenir Next" charset="0"/>
                <a:cs typeface="Avenir Next" charset="0"/>
              </a:rPr>
              <a:t>© 2020 Cengage. All rights reserved.</a:t>
            </a:r>
          </a:p>
        </p:txBody>
      </p:sp>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Tree>
    <p:extLst/>
  </p:cSld>
  <p:clrMapOvr>
    <a:masterClrMapping/>
  </p:clrMapOvr>
  <p:transition spd="slow"/>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3_Figure + Caption Layout">
    <p:bg>
      <p:bgPr>
        <a:pattFill prst="pct5">
          <a:fgClr>
            <a:schemeClr val="bg1"/>
          </a:fgClr>
          <a:bgClr>
            <a:schemeClr val="bg1"/>
          </a:bgClr>
        </a:patt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14" name="Rectangle 13"/>
          <p:cNvSpPr/>
          <p:nvPr userDrawn="1"/>
        </p:nvSpPr>
        <p:spPr>
          <a:xfrm>
            <a:off x="0" y="0"/>
            <a:ext cx="9144000" cy="762000"/>
          </a:xfrm>
          <a:prstGeom prst="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p:cNvSpPr>
            <a:spLocks noGrp="1"/>
          </p:cNvSpPr>
          <p:nvPr>
            <p:ph type="title"/>
          </p:nvPr>
        </p:nvSpPr>
        <p:spPr>
          <a:xfrm>
            <a:off x="304800" y="-76200"/>
            <a:ext cx="8839200" cy="923544"/>
          </a:xfrm>
          <a:noFill/>
          <a:ln>
            <a:noFill/>
          </a:ln>
        </p:spPr>
        <p:txBody>
          <a:bodyPr anchor="ctr" anchorCtr="0">
            <a:normAutofit/>
          </a:bodyPr>
          <a:lstStyle>
            <a:lvl1pPr algn="l">
              <a:lnSpc>
                <a:spcPct val="100000"/>
              </a:lnSpc>
              <a:defRPr sz="2400" b="0" i="0" cap="all" spc="300">
                <a:solidFill>
                  <a:schemeClr val="bg1"/>
                </a:solidFill>
                <a:latin typeface="AvenirNext LT Pro Regular" panose="020B0504020202020204" pitchFamily="34" charset="0"/>
                <a:cs typeface="AvenirNext LT Pro Regular" panose="020B0504020202020204" pitchFamily="34" charset="0"/>
              </a:defRPr>
            </a:lvl1pPr>
          </a:lstStyle>
          <a:p>
            <a:endParaRPr lang="en-US" dirty="0"/>
          </a:p>
        </p:txBody>
      </p:sp>
      <p:sp>
        <p:nvSpPr>
          <p:cNvPr id="11" name="Content Placeholder 2"/>
          <p:cNvSpPr>
            <a:spLocks noGrp="1"/>
          </p:cNvSpPr>
          <p:nvPr>
            <p:ph idx="1"/>
          </p:nvPr>
        </p:nvSpPr>
        <p:spPr>
          <a:xfrm>
            <a:off x="228600" y="1066800"/>
            <a:ext cx="8763000" cy="4754880"/>
          </a:xfrm>
        </p:spPr>
        <p:txBody>
          <a:bodyPr>
            <a:normAutofit/>
          </a:bodyPr>
          <a:lstStyle>
            <a:lvl1pPr>
              <a:buClr>
                <a:srgbClr val="215968"/>
              </a:buClr>
              <a:defRPr sz="2600" b="0" i="0">
                <a:latin typeface="AvenirNext LT Pro Regular" panose="020B0504020202020204" pitchFamily="34" charset="0"/>
                <a:cs typeface="AvenirNext LT Pro Regular" panose="020B0504020202020204" pitchFamily="34" charset="0"/>
              </a:defRPr>
            </a:lvl1pPr>
            <a:lvl2pPr>
              <a:buClr>
                <a:srgbClr val="215968"/>
              </a:buClr>
              <a:defRPr sz="2400" b="0" i="0">
                <a:latin typeface="AvenirNext LT Pro Regular" panose="020B0504020202020204" pitchFamily="34" charset="0"/>
                <a:cs typeface="AvenirNext LT Pro Regular" panose="020B0504020202020204" pitchFamily="34" charset="0"/>
              </a:defRPr>
            </a:lvl2pPr>
            <a:lvl3pPr>
              <a:buClr>
                <a:srgbClr val="215968"/>
              </a:buClr>
              <a:defRPr sz="2200" b="0" i="0">
                <a:latin typeface="AvenirNext LT Pro Regular" panose="020B0504020202020204" pitchFamily="34" charset="0"/>
                <a:cs typeface="AvenirNext LT Pro Regular" panose="020B0504020202020204" pitchFamily="34" charset="0"/>
              </a:defRPr>
            </a:lvl3pPr>
            <a:lvl4pPr>
              <a:buClr>
                <a:srgbClr val="215968"/>
              </a:buClr>
              <a:defRPr sz="2200" b="0" i="0">
                <a:latin typeface="AvenirNext LT Pro Regular" panose="020B0504020202020204" pitchFamily="34" charset="0"/>
                <a:cs typeface="AvenirNext LT Pro Regular" panose="020B0504020202020204" pitchFamily="34" charset="0"/>
              </a:defRPr>
            </a:lvl4pPr>
            <a:lvl5pPr>
              <a:buClr>
                <a:srgbClr val="215968"/>
              </a:buClr>
              <a:defRPr sz="2200" b="0" i="0">
                <a:latin typeface="AvenirNext LT Pro Regular" panose="020B0504020202020204" pitchFamily="34" charset="0"/>
                <a:cs typeface="AvenirNext LT Pro Regular" panose="020B05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6"/>
          <p:cNvSpPr txBox="1">
            <a:spLocks/>
          </p:cNvSpPr>
          <p:nvPr userDrawn="1"/>
        </p:nvSpPr>
        <p:spPr>
          <a:xfrm>
            <a:off x="6096000" y="6376010"/>
            <a:ext cx="2895600" cy="405790"/>
          </a:xfrm>
          <a:prstGeom prst="rect">
            <a:avLst/>
          </a:prstGeom>
        </p:spPr>
        <p:txBody>
          <a:bodyPr anchor="ctr"/>
          <a:lst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rial"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itchFamily="34" charset="0"/>
              <a:buChar char="–"/>
              <a:defRPr lang="en-US" sz="2400" kern="1200" dirty="0" smtClean="0">
                <a:solidFill>
                  <a:schemeClr val="tx1"/>
                </a:solidFill>
                <a:latin typeface="Arial"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Wingdings" pitchFamily="2" charset="2"/>
              <a:buChar char="§"/>
              <a:defRPr lang="en-US" sz="2000" kern="1200" dirty="0" smtClean="0">
                <a:solidFill>
                  <a:schemeClr val="tx1"/>
                </a:solidFill>
                <a:latin typeface="Arial"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Courier New" pitchFamily="49" charset="0"/>
              <a:buChar char="o"/>
              <a:defRPr lang="en-US" sz="2000" kern="1200" dirty="0" smtClean="0">
                <a:solidFill>
                  <a:schemeClr val="tx1"/>
                </a:solidFill>
                <a:latin typeface="Arial"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Wingdings" panose="05000000000000000000" pitchFamily="2" charset="2"/>
              <a:buChar char="Ø"/>
              <a:defRPr lang="en-US" sz="20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fontAlgn="auto">
              <a:spcAft>
                <a:spcPts val="0"/>
              </a:spcAft>
              <a:buFont typeface="Arial" pitchFamily="34" charset="0"/>
              <a:buNone/>
            </a:pPr>
            <a:r>
              <a:rPr lang="en-US" sz="1200" dirty="0">
                <a:solidFill>
                  <a:schemeClr val="bg1"/>
                </a:solidFill>
                <a:latin typeface="AvenirNext LT Pro Regular" panose="020B0504020202020204" pitchFamily="34" charset="0"/>
                <a:ea typeface="Avenir Next" charset="0"/>
                <a:cs typeface="Avenir Next" charset="0"/>
              </a:rPr>
              <a:t>© 2020 Cengage. All rights reserved.</a:t>
            </a:r>
          </a:p>
        </p:txBody>
      </p:sp>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
        <p:nvSpPr>
          <p:cNvPr id="9" name="Content Placeholder 2"/>
          <p:cNvSpPr>
            <a:spLocks noGrp="1"/>
          </p:cNvSpPr>
          <p:nvPr>
            <p:ph idx="10" hasCustomPrompt="1"/>
          </p:nvPr>
        </p:nvSpPr>
        <p:spPr>
          <a:xfrm>
            <a:off x="5715000" y="5867400"/>
            <a:ext cx="3276600" cy="365760"/>
          </a:xfrm>
        </p:spPr>
        <p:txBody>
          <a:bodyPr>
            <a:normAutofit/>
          </a:bodyPr>
          <a:lstStyle>
            <a:lvl1pPr marL="0" indent="0" algn="r">
              <a:buClr>
                <a:srgbClr val="215968"/>
              </a:buClr>
              <a:buNone/>
              <a:defRPr sz="1800" b="0" i="0">
                <a:latin typeface="AvenirNext LT Pro Regular" panose="020B0504020202020204" pitchFamily="34" charset="0"/>
                <a:cs typeface="AvenirNext LT Pro Regular" panose="020B0504020202020204" pitchFamily="34" charset="0"/>
              </a:defRPr>
            </a:lvl1pPr>
            <a:lvl2pPr>
              <a:buClr>
                <a:srgbClr val="215968"/>
              </a:buClr>
              <a:defRPr sz="2400" b="0" i="0">
                <a:latin typeface="AvenirNext LT Pro Regular" panose="020B0504020202020204" pitchFamily="34" charset="0"/>
                <a:cs typeface="AvenirNext LT Pro Regular" panose="020B0504020202020204" pitchFamily="34" charset="0"/>
              </a:defRPr>
            </a:lvl2pPr>
            <a:lvl3pPr>
              <a:buClr>
                <a:srgbClr val="215968"/>
              </a:buClr>
              <a:defRPr sz="2200" b="0" i="0">
                <a:latin typeface="AvenirNext LT Pro Regular" panose="020B0504020202020204" pitchFamily="34" charset="0"/>
                <a:cs typeface="AvenirNext LT Pro Regular" panose="020B0504020202020204" pitchFamily="34" charset="0"/>
              </a:defRPr>
            </a:lvl3pPr>
            <a:lvl4pPr>
              <a:buClr>
                <a:srgbClr val="215968"/>
              </a:buClr>
              <a:defRPr sz="2200" b="0" i="0">
                <a:latin typeface="AvenirNext LT Pro Regular" panose="020B0504020202020204" pitchFamily="34" charset="0"/>
                <a:cs typeface="AvenirNext LT Pro Regular" panose="020B0504020202020204" pitchFamily="34" charset="0"/>
              </a:defRPr>
            </a:lvl4pPr>
            <a:lvl5pPr>
              <a:buClr>
                <a:srgbClr val="215968"/>
              </a:buClr>
              <a:defRPr sz="2200" b="0" i="0">
                <a:latin typeface="AvenirNext LT Pro Regular" panose="020B0504020202020204" pitchFamily="34" charset="0"/>
                <a:cs typeface="AvenirNext LT Pro Regular" panose="020B0504020202020204" pitchFamily="34" charset="0"/>
              </a:defRPr>
            </a:lvl5pPr>
          </a:lstStyle>
          <a:p>
            <a:pPr lvl="0"/>
            <a:r>
              <a:rPr lang="en-US" dirty="0"/>
              <a:t>Click to edit Master text styles</a:t>
            </a:r>
          </a:p>
        </p:txBody>
      </p:sp>
    </p:spTree>
    <p:extLst>
      <p:ext uri="{BB962C8B-B14F-4D97-AF65-F5344CB8AC3E}">
        <p14:creationId xmlns:p14="http://schemas.microsoft.com/office/powerpoint/2010/main" val="3993036651"/>
      </p:ext>
    </p:extLst>
  </p:cSld>
  <p:clrMapOvr>
    <a:masterClrMapping/>
  </p:clrMapOvr>
  <p:transition spd="slow"/>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2_Figure + Caption Layout">
    <p:bg>
      <p:bgPr>
        <a:pattFill prst="pct5">
          <a:fgClr>
            <a:schemeClr val="bg1"/>
          </a:fgClr>
          <a:bgClr>
            <a:schemeClr val="bg1"/>
          </a:bgClr>
        </a:patt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14" name="Rectangle 13"/>
          <p:cNvSpPr/>
          <p:nvPr userDrawn="1"/>
        </p:nvSpPr>
        <p:spPr>
          <a:xfrm>
            <a:off x="0" y="0"/>
            <a:ext cx="9144000" cy="762000"/>
          </a:xfrm>
          <a:prstGeom prst="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p:cNvSpPr>
            <a:spLocks noGrp="1"/>
          </p:cNvSpPr>
          <p:nvPr>
            <p:ph type="title"/>
          </p:nvPr>
        </p:nvSpPr>
        <p:spPr>
          <a:xfrm>
            <a:off x="304800" y="-76200"/>
            <a:ext cx="8839200" cy="923544"/>
          </a:xfrm>
          <a:noFill/>
          <a:ln>
            <a:noFill/>
          </a:ln>
        </p:spPr>
        <p:txBody>
          <a:bodyPr anchor="ctr" anchorCtr="0">
            <a:normAutofit/>
          </a:bodyPr>
          <a:lstStyle>
            <a:lvl1pPr algn="l">
              <a:lnSpc>
                <a:spcPct val="100000"/>
              </a:lnSpc>
              <a:defRPr sz="2400" b="0" i="0" cap="all" spc="300">
                <a:solidFill>
                  <a:schemeClr val="bg1"/>
                </a:solidFill>
                <a:latin typeface="AvenirNext LT Pro Regular" panose="020B0504020202020204" pitchFamily="34" charset="0"/>
                <a:cs typeface="AvenirNext LT Pro Regular" panose="020B0504020202020204" pitchFamily="34" charset="0"/>
              </a:defRPr>
            </a:lvl1pPr>
          </a:lstStyle>
          <a:p>
            <a:endParaRPr lang="en-US" dirty="0"/>
          </a:p>
        </p:txBody>
      </p:sp>
      <p:sp>
        <p:nvSpPr>
          <p:cNvPr id="11" name="Content Placeholder 2"/>
          <p:cNvSpPr>
            <a:spLocks noGrp="1"/>
          </p:cNvSpPr>
          <p:nvPr>
            <p:ph idx="1"/>
          </p:nvPr>
        </p:nvSpPr>
        <p:spPr>
          <a:xfrm>
            <a:off x="228600" y="990600"/>
            <a:ext cx="8763000" cy="2438400"/>
          </a:xfrm>
        </p:spPr>
        <p:txBody>
          <a:bodyPr>
            <a:normAutofit/>
          </a:bodyPr>
          <a:lstStyle>
            <a:lvl1pPr>
              <a:buClr>
                <a:srgbClr val="215968"/>
              </a:buClr>
              <a:defRPr sz="2600" b="0" i="0">
                <a:latin typeface="AvenirNext LT Pro Regular" panose="020B0504020202020204" pitchFamily="34" charset="0"/>
                <a:cs typeface="AvenirNext LT Pro Regular" panose="020B0504020202020204" pitchFamily="34" charset="0"/>
              </a:defRPr>
            </a:lvl1pPr>
            <a:lvl2pPr>
              <a:buClr>
                <a:srgbClr val="215968"/>
              </a:buClr>
              <a:defRPr sz="2400" b="0" i="0">
                <a:latin typeface="AvenirNext LT Pro Regular" panose="020B0504020202020204" pitchFamily="34" charset="0"/>
                <a:cs typeface="AvenirNext LT Pro Regular" panose="020B0504020202020204" pitchFamily="34" charset="0"/>
              </a:defRPr>
            </a:lvl2pPr>
            <a:lvl3pPr>
              <a:buClr>
                <a:srgbClr val="215968"/>
              </a:buClr>
              <a:defRPr sz="2200" b="0" i="0">
                <a:latin typeface="AvenirNext LT Pro Regular" panose="020B0504020202020204" pitchFamily="34" charset="0"/>
                <a:cs typeface="AvenirNext LT Pro Regular" panose="020B0504020202020204" pitchFamily="34" charset="0"/>
              </a:defRPr>
            </a:lvl3pPr>
            <a:lvl4pPr>
              <a:buClr>
                <a:srgbClr val="215968"/>
              </a:buClr>
              <a:defRPr sz="2200" b="0" i="0">
                <a:latin typeface="AvenirNext LT Pro Regular" panose="020B0504020202020204" pitchFamily="34" charset="0"/>
                <a:cs typeface="AvenirNext LT Pro Regular" panose="020B0504020202020204" pitchFamily="34" charset="0"/>
              </a:defRPr>
            </a:lvl4pPr>
            <a:lvl5pPr>
              <a:buClr>
                <a:srgbClr val="215968"/>
              </a:buClr>
              <a:defRPr sz="2200" b="0" i="0">
                <a:latin typeface="AvenirNext LT Pro Regular" panose="020B0504020202020204" pitchFamily="34" charset="0"/>
                <a:cs typeface="AvenirNext LT Pro Regular" panose="020B05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6"/>
          <p:cNvSpPr txBox="1">
            <a:spLocks/>
          </p:cNvSpPr>
          <p:nvPr userDrawn="1"/>
        </p:nvSpPr>
        <p:spPr>
          <a:xfrm>
            <a:off x="6096000" y="6376010"/>
            <a:ext cx="2895600" cy="405790"/>
          </a:xfrm>
          <a:prstGeom prst="rect">
            <a:avLst/>
          </a:prstGeom>
        </p:spPr>
        <p:txBody>
          <a:bodyPr anchor="ctr"/>
          <a:lst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rial"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itchFamily="34" charset="0"/>
              <a:buChar char="–"/>
              <a:defRPr lang="en-US" sz="2400" kern="1200" dirty="0" smtClean="0">
                <a:solidFill>
                  <a:schemeClr val="tx1"/>
                </a:solidFill>
                <a:latin typeface="Arial"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Wingdings" pitchFamily="2" charset="2"/>
              <a:buChar char="§"/>
              <a:defRPr lang="en-US" sz="2000" kern="1200" dirty="0" smtClean="0">
                <a:solidFill>
                  <a:schemeClr val="tx1"/>
                </a:solidFill>
                <a:latin typeface="Arial"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Courier New" pitchFamily="49" charset="0"/>
              <a:buChar char="o"/>
              <a:defRPr lang="en-US" sz="2000" kern="1200" dirty="0" smtClean="0">
                <a:solidFill>
                  <a:schemeClr val="tx1"/>
                </a:solidFill>
                <a:latin typeface="Arial"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Wingdings" panose="05000000000000000000" pitchFamily="2" charset="2"/>
              <a:buChar char="Ø"/>
              <a:defRPr lang="en-US" sz="20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fontAlgn="auto">
              <a:spcAft>
                <a:spcPts val="0"/>
              </a:spcAft>
              <a:buFont typeface="Arial" pitchFamily="34" charset="0"/>
              <a:buNone/>
            </a:pPr>
            <a:r>
              <a:rPr lang="en-US" sz="1200" dirty="0">
                <a:solidFill>
                  <a:schemeClr val="bg1"/>
                </a:solidFill>
                <a:latin typeface="AvenirNext LT Pro Regular" panose="020B0504020202020204" pitchFamily="34" charset="0"/>
                <a:ea typeface="Avenir Next" charset="0"/>
                <a:cs typeface="Avenir Next" charset="0"/>
              </a:rPr>
              <a:t>© 2020 Cengage. All rights reserved.</a:t>
            </a:r>
          </a:p>
        </p:txBody>
      </p:sp>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
        <p:nvSpPr>
          <p:cNvPr id="9" name="Content Placeholder 2"/>
          <p:cNvSpPr>
            <a:spLocks noGrp="1"/>
          </p:cNvSpPr>
          <p:nvPr>
            <p:ph idx="10"/>
          </p:nvPr>
        </p:nvSpPr>
        <p:spPr>
          <a:xfrm>
            <a:off x="228600" y="3505200"/>
            <a:ext cx="8763000" cy="2438400"/>
          </a:xfrm>
        </p:spPr>
        <p:txBody>
          <a:bodyPr>
            <a:normAutofit/>
          </a:bodyPr>
          <a:lstStyle>
            <a:lvl1pPr>
              <a:buClr>
                <a:srgbClr val="215968"/>
              </a:buClr>
              <a:defRPr sz="2600" b="0" i="0">
                <a:latin typeface="AvenirNext LT Pro Regular" panose="020B0504020202020204" pitchFamily="34" charset="0"/>
                <a:cs typeface="AvenirNext LT Pro Regular" panose="020B0504020202020204" pitchFamily="34" charset="0"/>
              </a:defRPr>
            </a:lvl1pPr>
            <a:lvl2pPr>
              <a:buClr>
                <a:srgbClr val="215968"/>
              </a:buClr>
              <a:defRPr sz="2400" b="0" i="0">
                <a:latin typeface="AvenirNext LT Pro Regular" panose="020B0504020202020204" pitchFamily="34" charset="0"/>
                <a:cs typeface="AvenirNext LT Pro Regular" panose="020B0504020202020204" pitchFamily="34" charset="0"/>
              </a:defRPr>
            </a:lvl2pPr>
            <a:lvl3pPr>
              <a:buClr>
                <a:srgbClr val="215968"/>
              </a:buClr>
              <a:defRPr sz="2200" b="0" i="0">
                <a:latin typeface="AvenirNext LT Pro Regular" panose="020B0504020202020204" pitchFamily="34" charset="0"/>
                <a:cs typeface="AvenirNext LT Pro Regular" panose="020B0504020202020204" pitchFamily="34" charset="0"/>
              </a:defRPr>
            </a:lvl3pPr>
            <a:lvl4pPr>
              <a:buClr>
                <a:srgbClr val="215968"/>
              </a:buClr>
              <a:defRPr sz="2200" b="0" i="0">
                <a:latin typeface="AvenirNext LT Pro Regular" panose="020B0504020202020204" pitchFamily="34" charset="0"/>
                <a:cs typeface="AvenirNext LT Pro Regular" panose="020B0504020202020204" pitchFamily="34" charset="0"/>
              </a:defRPr>
            </a:lvl4pPr>
            <a:lvl5pPr>
              <a:buClr>
                <a:srgbClr val="215968"/>
              </a:buClr>
              <a:defRPr sz="2200" b="0" i="0">
                <a:latin typeface="AvenirNext LT Pro Regular" panose="020B0504020202020204" pitchFamily="34" charset="0"/>
                <a:cs typeface="AvenirNext LT Pro Regular" panose="020B05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42648750"/>
      </p:ext>
    </p:extLst>
  </p:cSld>
  <p:clrMapOvr>
    <a:masterClrMapping/>
  </p:clrMapOvr>
  <p:transition spd="slow"/>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Figure + Caption Layout">
    <p:bg>
      <p:bgPr>
        <a:pattFill prst="pct5">
          <a:fgClr>
            <a:schemeClr val="bg1"/>
          </a:fgClr>
          <a:bgClr>
            <a:schemeClr val="bg1"/>
          </a:bgClr>
        </a:patt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3" name="Text Placeholder 6"/>
          <p:cNvSpPr txBox="1">
            <a:spLocks/>
          </p:cNvSpPr>
          <p:nvPr userDrawn="1"/>
        </p:nvSpPr>
        <p:spPr>
          <a:xfrm>
            <a:off x="6096000" y="6376010"/>
            <a:ext cx="2895600" cy="405790"/>
          </a:xfrm>
          <a:prstGeom prst="rect">
            <a:avLst/>
          </a:prstGeom>
        </p:spPr>
        <p:txBody>
          <a:bodyPr anchor="ctr"/>
          <a:lst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rial"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itchFamily="34" charset="0"/>
              <a:buChar char="–"/>
              <a:defRPr lang="en-US" sz="2400" kern="1200" dirty="0" smtClean="0">
                <a:solidFill>
                  <a:schemeClr val="tx1"/>
                </a:solidFill>
                <a:latin typeface="Arial"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Wingdings" pitchFamily="2" charset="2"/>
              <a:buChar char="§"/>
              <a:defRPr lang="en-US" sz="2000" kern="1200" dirty="0" smtClean="0">
                <a:solidFill>
                  <a:schemeClr val="tx1"/>
                </a:solidFill>
                <a:latin typeface="Arial"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Courier New" pitchFamily="49" charset="0"/>
              <a:buChar char="o"/>
              <a:defRPr lang="en-US" sz="2000" kern="1200" dirty="0" smtClean="0">
                <a:solidFill>
                  <a:schemeClr val="tx1"/>
                </a:solidFill>
                <a:latin typeface="Arial"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Wingdings" panose="05000000000000000000" pitchFamily="2" charset="2"/>
              <a:buChar char="Ø"/>
              <a:defRPr lang="en-US" sz="20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fontAlgn="auto">
              <a:spcAft>
                <a:spcPts val="0"/>
              </a:spcAft>
              <a:buFont typeface="Arial" pitchFamily="34" charset="0"/>
              <a:buNone/>
            </a:pPr>
            <a:r>
              <a:rPr lang="en-US" sz="1200" dirty="0">
                <a:solidFill>
                  <a:schemeClr val="bg1"/>
                </a:solidFill>
                <a:latin typeface="AvenirNext LT Pro Regular" panose="020B0504020202020204" pitchFamily="34" charset="0"/>
                <a:ea typeface="Avenir Next" charset="0"/>
                <a:cs typeface="Avenir Next" charset="0"/>
              </a:rPr>
              <a:t>© 2020 Cengage. All rights reserved.</a:t>
            </a:r>
          </a:p>
        </p:txBody>
      </p:sp>
      <p:pic>
        <p:nvPicPr>
          <p:cNvPr id="4" name="Picture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
        <p:nvSpPr>
          <p:cNvPr id="9" name="Title 1"/>
          <p:cNvSpPr>
            <a:spLocks noGrp="1"/>
          </p:cNvSpPr>
          <p:nvPr>
            <p:ph type="title"/>
          </p:nvPr>
        </p:nvSpPr>
        <p:spPr>
          <a:xfrm>
            <a:off x="457200" y="26988"/>
            <a:ext cx="8229600" cy="1039812"/>
          </a:xfrm>
          <a:noFill/>
          <a:ln>
            <a:noFill/>
          </a:ln>
        </p:spPr>
        <p:txBody>
          <a:bodyPr anchorCtr="0"/>
          <a:lstStyle>
            <a:lvl1pPr algn="l">
              <a:lnSpc>
                <a:spcPct val="100000"/>
              </a:lnSpc>
              <a:defRPr sz="2600" b="0" i="0">
                <a:solidFill>
                  <a:srgbClr val="000000"/>
                </a:solidFill>
                <a:latin typeface="AvenirNext LT Pro Regular" panose="020B0504020202020204" pitchFamily="34" charset="0"/>
                <a:cs typeface="Arial"/>
              </a:defRPr>
            </a:lvl1pPr>
          </a:lstStyle>
          <a:p>
            <a:endParaRPr lang="en-US" dirty="0"/>
          </a:p>
        </p:txBody>
      </p:sp>
      <p:sp>
        <p:nvSpPr>
          <p:cNvPr id="12" name="Content Placeholder 11"/>
          <p:cNvSpPr>
            <a:spLocks noGrp="1"/>
          </p:cNvSpPr>
          <p:nvPr>
            <p:ph sz="quarter" idx="10"/>
          </p:nvPr>
        </p:nvSpPr>
        <p:spPr>
          <a:xfrm>
            <a:off x="457200" y="1219200"/>
            <a:ext cx="8229600" cy="4572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ext Placeholder 13"/>
          <p:cNvSpPr>
            <a:spLocks noGrp="1"/>
          </p:cNvSpPr>
          <p:nvPr>
            <p:ph type="body" sz="quarter" idx="11"/>
          </p:nvPr>
        </p:nvSpPr>
        <p:spPr>
          <a:xfrm>
            <a:off x="6324600" y="5867400"/>
            <a:ext cx="2590800" cy="304800"/>
          </a:xfrm>
        </p:spPr>
        <p:txBody>
          <a:bodyPr>
            <a:noAutofit/>
          </a:bodyPr>
          <a:lstStyle>
            <a:lvl1pPr marL="0" indent="0" algn="r">
              <a:buNone/>
              <a:defRPr sz="1800"/>
            </a:lvl1pPr>
          </a:lstStyle>
          <a:p>
            <a:pPr lvl="0"/>
            <a:r>
              <a:rPr lang="en-US" dirty="0"/>
              <a:t>Edit Master text styles</a:t>
            </a:r>
          </a:p>
        </p:txBody>
      </p:sp>
    </p:spTree>
    <p:extLst>
      <p:ext uri="{BB962C8B-B14F-4D97-AF65-F5344CB8AC3E}">
        <p14:creationId xmlns:p14="http://schemas.microsoft.com/office/powerpoint/2010/main" val="833243277"/>
      </p:ext>
    </p:extLst>
  </p:cSld>
  <p:clrMapOvr>
    <a:masterClrMapping/>
  </p:clrMapOvr>
  <p:transition spd="slow"/>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2_Map + Caption Layout">
    <p:bg>
      <p:bgPr>
        <a:pattFill prst="pct5">
          <a:fgClr>
            <a:schemeClr val="bg1"/>
          </a:fgClr>
          <a:bgClr>
            <a:schemeClr val="bg1"/>
          </a:bgClr>
        </a:patt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3" name="Text Placeholder 6"/>
          <p:cNvSpPr txBox="1">
            <a:spLocks/>
          </p:cNvSpPr>
          <p:nvPr userDrawn="1"/>
        </p:nvSpPr>
        <p:spPr>
          <a:xfrm>
            <a:off x="6096000" y="6376010"/>
            <a:ext cx="2895600" cy="405790"/>
          </a:xfrm>
          <a:prstGeom prst="rect">
            <a:avLst/>
          </a:prstGeom>
        </p:spPr>
        <p:txBody>
          <a:bodyPr anchor="ctr"/>
          <a:lst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rial"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itchFamily="34" charset="0"/>
              <a:buChar char="–"/>
              <a:defRPr lang="en-US" sz="2400" kern="1200" dirty="0" smtClean="0">
                <a:solidFill>
                  <a:schemeClr val="tx1"/>
                </a:solidFill>
                <a:latin typeface="Arial"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Wingdings" pitchFamily="2" charset="2"/>
              <a:buChar char="§"/>
              <a:defRPr lang="en-US" sz="2000" kern="1200" dirty="0" smtClean="0">
                <a:solidFill>
                  <a:schemeClr val="tx1"/>
                </a:solidFill>
                <a:latin typeface="Arial"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Courier New" pitchFamily="49" charset="0"/>
              <a:buChar char="o"/>
              <a:defRPr lang="en-US" sz="2000" kern="1200" dirty="0" smtClean="0">
                <a:solidFill>
                  <a:schemeClr val="tx1"/>
                </a:solidFill>
                <a:latin typeface="Arial"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Wingdings" panose="05000000000000000000" pitchFamily="2" charset="2"/>
              <a:buChar char="Ø"/>
              <a:defRPr lang="en-US" sz="20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fontAlgn="auto">
              <a:spcAft>
                <a:spcPts val="0"/>
              </a:spcAft>
              <a:buFont typeface="Arial" pitchFamily="34" charset="0"/>
              <a:buNone/>
            </a:pPr>
            <a:r>
              <a:rPr lang="en-US" sz="1200" dirty="0">
                <a:solidFill>
                  <a:schemeClr val="bg1"/>
                </a:solidFill>
                <a:latin typeface="AvenirNext LT Pro Regular" panose="020B0504020202020204" pitchFamily="34" charset="0"/>
                <a:ea typeface="Avenir Next" charset="0"/>
                <a:cs typeface="Avenir Next" charset="0"/>
              </a:rPr>
              <a:t>© 2020 Cengage. All rights reserved.</a:t>
            </a:r>
          </a:p>
        </p:txBody>
      </p:sp>
      <p:pic>
        <p:nvPicPr>
          <p:cNvPr id="4" name="Picture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
        <p:nvSpPr>
          <p:cNvPr id="5" name="Title 1"/>
          <p:cNvSpPr>
            <a:spLocks noGrp="1"/>
          </p:cNvSpPr>
          <p:nvPr>
            <p:ph type="title"/>
          </p:nvPr>
        </p:nvSpPr>
        <p:spPr>
          <a:xfrm>
            <a:off x="118872" y="155448"/>
            <a:ext cx="8833104" cy="1335024"/>
          </a:xfrm>
          <a:noFill/>
          <a:ln>
            <a:noFill/>
          </a:ln>
        </p:spPr>
        <p:txBody>
          <a:bodyPr anchor="ctr" anchorCtr="0">
            <a:normAutofit/>
          </a:bodyPr>
          <a:lstStyle>
            <a:lvl1pPr algn="ctr">
              <a:lnSpc>
                <a:spcPct val="100000"/>
              </a:lnSpc>
              <a:defRPr sz="4000" b="0" i="0">
                <a:solidFill>
                  <a:srgbClr val="000000"/>
                </a:solidFill>
                <a:latin typeface="AvenirNext LT Pro Regular" panose="020B0504020202020204" pitchFamily="34" charset="0"/>
                <a:cs typeface="Arial"/>
              </a:defRPr>
            </a:lvl1pPr>
          </a:lstStyle>
          <a:p>
            <a:endParaRPr lang="en-US" dirty="0"/>
          </a:p>
        </p:txBody>
      </p:sp>
    </p:spTree>
    <p:extLst>
      <p:ext uri="{BB962C8B-B14F-4D97-AF65-F5344CB8AC3E}">
        <p14:creationId xmlns:p14="http://schemas.microsoft.com/office/powerpoint/2010/main" val="2410299512"/>
      </p:ext>
    </p:extLst>
  </p:cSld>
  <p:clrMapOvr>
    <a:masterClrMapping/>
  </p:clrMapOvr>
  <p:transition spd="slow"/>
  <p:hf sldNum="0" hdr="0" dt="0"/>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Content Placeholder 1"/>
          <p:cNvSpPr>
            <a:spLocks noGrp="1"/>
          </p:cNvSpPr>
          <p:nvPr>
            <p:ph type="title"/>
          </p:nvPr>
        </p:nvSpPr>
        <p:spPr>
          <a:xfrm>
            <a:off x="457200" y="27709"/>
            <a:ext cx="8229600" cy="1039091"/>
          </a:xfrm>
          <a:prstGeom prst="rect">
            <a:avLst/>
          </a:prstGeom>
        </p:spPr>
        <p:txBody>
          <a:bodyPr vert="horz" lIns="91440" tIns="45720" rIns="91440" bIns="45720" rtlCol="0" anchor="ctr">
            <a:normAutofit/>
          </a:bodyPr>
          <a:lstStyle/>
          <a:p>
            <a:r>
              <a:rPr lang="en-US"/>
              <a:t>Click to edit Master title style</a:t>
            </a:r>
          </a:p>
        </p:txBody>
      </p:sp>
      <p:sp>
        <p:nvSpPr>
          <p:cNvPr id="3" name="Content Placeholder 2"/>
          <p:cNvSpPr>
            <a:spLocks noGrp="1"/>
          </p:cNvSpPr>
          <p:nvPr>
            <p:ph type="body" idx="1"/>
          </p:nvPr>
        </p:nvSpPr>
        <p:spPr>
          <a:xfrm>
            <a:off x="228600" y="1295400"/>
            <a:ext cx="8763000" cy="4830763"/>
          </a:xfrm>
          <a:prstGeom prst="rect">
            <a:avLst/>
          </a:prstGeom>
        </p:spPr>
        <p:txBody>
          <a:bodyPr vert="horz" lIns="91440" tIns="45720" rIns="91440" bIns="45720" rtlCol="0">
            <a:normAutofit/>
          </a:bodyPr>
          <a:lstStyle/>
          <a:p>
            <a:pPr marL="461963" lvl="0" indent="-461963">
              <a:buSzPct val="100000"/>
            </a:pPr>
            <a:r>
              <a:rPr lang="en-US" dirty="0"/>
              <a:t>Click to edit Master text styles</a:t>
            </a:r>
          </a:p>
          <a:p>
            <a:pPr marL="914400" lvl="1" indent="-457200"/>
            <a:r>
              <a:rPr lang="en-US" dirty="0"/>
              <a:t>Second level</a:t>
            </a:r>
          </a:p>
          <a:p>
            <a:pPr marL="1376363" lvl="2" indent="-461963"/>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88362092"/>
      </p:ext>
    </p:extLst>
  </p:cSld>
  <p:clrMap bg1="lt1" tx1="dk1" bg2="lt2" tx2="dk2" accent1="accent1" accent2="accent2" accent3="accent3" accent4="accent4" accent5="accent5" accent6="accent6" hlink="hlink" folHlink="folHlink"/>
  <p:sldLayoutIdLst>
    <p:sldLayoutId id="2147483791" r:id="rId1"/>
    <p:sldLayoutId id="2147483794" r:id="rId2"/>
    <p:sldLayoutId id="2147483797" r:id="rId3"/>
    <p:sldLayoutId id="2147483796" r:id="rId4"/>
    <p:sldLayoutId id="2147483793" r:id="rId5"/>
    <p:sldLayoutId id="2147483795" r:id="rId6"/>
  </p:sldLayoutIdLst>
  <p:hf sldNum="0" hdr="0" dt="0"/>
  <p:txStyles>
    <p:titleStyle>
      <a:lvl1pPr algn="ctr" defTabSz="914400" rtl="0" eaLnBrk="1" latinLnBrk="0" hangingPunct="1">
        <a:spcBef>
          <a:spcPct val="0"/>
        </a:spcBef>
        <a:buNone/>
        <a:defRPr sz="3600" kern="1200">
          <a:solidFill>
            <a:schemeClr val="bg1"/>
          </a:solidFill>
          <a:latin typeface="Arial" pitchFamily="34" charset="0"/>
          <a:ea typeface="+mj-ea"/>
          <a:cs typeface="Arial" pitchFamily="34" charset="0"/>
        </a:defRPr>
      </a:lvl1pPr>
    </p:titleStyle>
    <p:body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venirNext LT Pro Regular" panose="020B0504020202020204"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anose="020B0604020202020204" pitchFamily="34" charset="0"/>
        <a:buChar char="•"/>
        <a:defRPr lang="en-US" sz="2400" kern="1200" dirty="0" smtClean="0">
          <a:solidFill>
            <a:schemeClr val="tx1"/>
          </a:solidFill>
          <a:latin typeface="AvenirNext LT Pro Regular" panose="020B0504020202020204"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Arial" panose="020B0604020202020204" pitchFamily="34" charset="0"/>
        <a:buChar char="•"/>
        <a:defRPr lang="en-US" sz="2000" kern="1200" dirty="0" smtClean="0">
          <a:solidFill>
            <a:schemeClr val="tx1"/>
          </a:solidFill>
          <a:latin typeface="AvenirNext LT Pro Regular" panose="020B0504020202020204"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Arial" panose="020B0604020202020204" pitchFamily="34" charset="0"/>
        <a:buChar char="•"/>
        <a:defRPr lang="en-US" sz="2000" kern="1200" dirty="0" smtClean="0">
          <a:solidFill>
            <a:schemeClr val="tx1"/>
          </a:solidFill>
          <a:latin typeface="AvenirNext LT Pro Regular" panose="020B0504020202020204"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Arial" panose="020B0604020202020204" pitchFamily="34" charset="0"/>
        <a:buChar char="•"/>
        <a:defRPr lang="en-US" sz="2000" kern="1200" dirty="0">
          <a:solidFill>
            <a:schemeClr val="tx1"/>
          </a:solidFill>
          <a:latin typeface="AvenirNext LT Pro Regular" panose="020B0504020202020204"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pc="300" dirty="0">
                <a:ea typeface="Avenir Next" charset="0"/>
                <a:cs typeface="Avenir Next" charset="0"/>
              </a:rPr>
              <a:t>WESTERN CIVILIZATION: A Brief History</a:t>
            </a:r>
            <a:br>
              <a:rPr lang="en-US" sz="4000" dirty="0">
                <a:ea typeface="Avenir Next" charset="0"/>
                <a:cs typeface="Avenir Next" charset="0"/>
              </a:rPr>
            </a:br>
            <a:r>
              <a:rPr lang="en-US" sz="1600" dirty="0">
                <a:ea typeface="Avenir Next" charset="0"/>
                <a:cs typeface="Avenir Next" charset="0"/>
              </a:rPr>
              <a:t>Tenth Edition</a:t>
            </a:r>
          </a:p>
        </p:txBody>
      </p:sp>
      <p:sp>
        <p:nvSpPr>
          <p:cNvPr id="5" name="Text Placeholder 2"/>
          <p:cNvSpPr>
            <a:spLocks noGrp="1"/>
          </p:cNvSpPr>
          <p:nvPr>
            <p:ph type="body" sz="quarter" idx="10"/>
          </p:nvPr>
        </p:nvSpPr>
        <p:spPr>
          <a:xfrm>
            <a:off x="4800600" y="1783080"/>
            <a:ext cx="3889248" cy="3246120"/>
          </a:xfrm>
        </p:spPr>
        <p:txBody>
          <a:bodyPr anchor="t" anchorCtr="0"/>
          <a:lstStyle/>
          <a:p>
            <a:pPr lvl="0" eaLnBrk="0" fontAlgn="base" hangingPunct="0">
              <a:spcBef>
                <a:spcPts val="600"/>
              </a:spcBef>
              <a:spcAft>
                <a:spcPct val="0"/>
              </a:spcAft>
              <a:buClr>
                <a:srgbClr val="5C150B"/>
              </a:buClr>
              <a:buSzPct val="75000"/>
              <a:defRPr/>
            </a:pPr>
            <a:r>
              <a:rPr lang="en-US" altLang="en-US" dirty="0">
                <a:solidFill>
                  <a:schemeClr val="tx1">
                    <a:lumMod val="75000"/>
                    <a:lumOff val="25000"/>
                  </a:schemeClr>
                </a:solidFill>
                <a:latin typeface="Avenir Next Medium" charset="0"/>
                <a:ea typeface="Avenir Next Medium" charset="0"/>
                <a:cs typeface="Avenir Next Medium" charset="0"/>
              </a:rPr>
              <a:t>CHAPTER 16</a:t>
            </a:r>
          </a:p>
          <a:p>
            <a:pPr lvl="0" eaLnBrk="0" fontAlgn="base" hangingPunct="0">
              <a:spcBef>
                <a:spcPts val="600"/>
              </a:spcBef>
              <a:spcAft>
                <a:spcPct val="0"/>
              </a:spcAft>
              <a:buClr>
                <a:srgbClr val="5C150B"/>
              </a:buClr>
              <a:buSzPct val="75000"/>
              <a:defRPr/>
            </a:pPr>
            <a:r>
              <a:rPr lang="en-US" sz="2800" kern="0" dirty="0">
                <a:latin typeface="Avenir Next" charset="0"/>
                <a:ea typeface="Avenir Next" charset="0"/>
                <a:cs typeface="Avenir Next" charset="0"/>
              </a:rPr>
              <a:t>Toward a New Heaven and a New Earth:</a:t>
            </a:r>
          </a:p>
          <a:p>
            <a:pPr lvl="0" eaLnBrk="0" fontAlgn="base" hangingPunct="0">
              <a:spcBef>
                <a:spcPts val="600"/>
              </a:spcBef>
              <a:spcAft>
                <a:spcPct val="0"/>
              </a:spcAft>
              <a:buClr>
                <a:srgbClr val="5C150B"/>
              </a:buClr>
              <a:buSzPct val="75000"/>
              <a:defRPr/>
            </a:pPr>
            <a:r>
              <a:rPr lang="en-US" sz="2800" kern="0" dirty="0">
                <a:latin typeface="Avenir Next" charset="0"/>
                <a:ea typeface="Avenir Next" charset="0"/>
                <a:cs typeface="Avenir Next" charset="0"/>
              </a:rPr>
              <a:t>The Scientific Revolution and the Emergence of Modern Science</a:t>
            </a:r>
          </a:p>
        </p:txBody>
      </p:sp>
      <p:sp>
        <p:nvSpPr>
          <p:cNvPr id="3" name="Text Placeholder 3"/>
          <p:cNvSpPr>
            <a:spLocks noGrp="1"/>
          </p:cNvSpPr>
          <p:nvPr>
            <p:ph type="body" sz="quarter" idx="11"/>
          </p:nvPr>
        </p:nvSpPr>
        <p:spPr/>
        <p:txBody>
          <a:bodyPr/>
          <a:lstStyle/>
          <a:p>
            <a:r>
              <a:rPr lang="en-US" dirty="0">
                <a:ea typeface="Avenir Next" charset="0"/>
                <a:cs typeface="Avenir Next" charset="0"/>
              </a:rPr>
              <a:t>© 2020 Cengage. All rights reserved.</a:t>
            </a:r>
          </a:p>
        </p:txBody>
      </p:sp>
    </p:spTree>
    <p:extLst>
      <p:ext uri="{BB962C8B-B14F-4D97-AF65-F5344CB8AC3E}">
        <p14:creationId xmlns:p14="http://schemas.microsoft.com/office/powerpoint/2010/main" val="17997306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Chapter 16 Outline</a:t>
            </a:r>
          </a:p>
        </p:txBody>
      </p:sp>
      <p:sp>
        <p:nvSpPr>
          <p:cNvPr id="3" name="Content Placeholder 2"/>
          <p:cNvSpPr>
            <a:spLocks noGrp="1"/>
          </p:cNvSpPr>
          <p:nvPr>
            <p:ph idx="1"/>
          </p:nvPr>
        </p:nvSpPr>
        <p:spPr/>
        <p:txBody>
          <a:bodyPr>
            <a:normAutofit/>
          </a:bodyPr>
          <a:lstStyle/>
          <a:p>
            <a:pPr marL="0" indent="0">
              <a:buNone/>
            </a:pPr>
            <a:r>
              <a:rPr lang="en-US" dirty="0"/>
              <a:t>16-1 Background to the Scientific Revolution</a:t>
            </a:r>
          </a:p>
          <a:p>
            <a:pPr marL="0" indent="0">
              <a:buNone/>
            </a:pPr>
            <a:r>
              <a:rPr lang="en-US" dirty="0"/>
              <a:t>16-2 Toward a New Heaven: A Revolution in Astronomy</a:t>
            </a:r>
          </a:p>
          <a:p>
            <a:pPr marL="0" indent="0">
              <a:buNone/>
            </a:pPr>
            <a:r>
              <a:rPr lang="en-US" dirty="0"/>
              <a:t>16-3 Advances in Medicine and Chemistry</a:t>
            </a:r>
          </a:p>
          <a:p>
            <a:pPr marL="0" indent="0">
              <a:buNone/>
            </a:pPr>
            <a:r>
              <a:rPr lang="en-US" dirty="0"/>
              <a:t>16-4 Women in the Origins of Modern Science</a:t>
            </a:r>
          </a:p>
          <a:p>
            <a:pPr marL="0" indent="0">
              <a:buNone/>
            </a:pPr>
            <a:r>
              <a:rPr lang="en-US" dirty="0"/>
              <a:t>16-5 Toward a New Earth: Descartes, Rationalism, and a New                </a:t>
            </a:r>
          </a:p>
          <a:p>
            <a:pPr marL="0" indent="0">
              <a:buNone/>
            </a:pPr>
            <a:r>
              <a:rPr lang="en-US" dirty="0"/>
              <a:t>              View of Humankind</a:t>
            </a:r>
          </a:p>
          <a:p>
            <a:pPr marL="0" indent="0">
              <a:buNone/>
            </a:pPr>
            <a:r>
              <a:rPr lang="en-US" dirty="0"/>
              <a:t>16-6 The Spread of Scientific Knowledge</a:t>
            </a:r>
          </a:p>
        </p:txBody>
      </p:sp>
    </p:spTree>
    <p:extLst>
      <p:ext uri="{BB962C8B-B14F-4D97-AF65-F5344CB8AC3E}">
        <p14:creationId xmlns:p14="http://schemas.microsoft.com/office/powerpoint/2010/main" val="2913113401"/>
      </p:ext>
    </p:extLst>
  </p:cSld>
  <p:clrMapOvr>
    <a:masterClrMapping/>
  </p:clrMapOvr>
  <p:transition spd="slow"/>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16-1 Background to the Scientific Revolution</a:t>
            </a:r>
            <a:br>
              <a:rPr lang="en-US" dirty="0"/>
            </a:br>
            <a:r>
              <a:rPr lang="en-US" dirty="0"/>
              <a:t>(1 of 2)</a:t>
            </a:r>
          </a:p>
        </p:txBody>
      </p:sp>
      <p:sp>
        <p:nvSpPr>
          <p:cNvPr id="3" name="Content Placeholder 2"/>
          <p:cNvSpPr>
            <a:spLocks noGrp="1"/>
          </p:cNvSpPr>
          <p:nvPr>
            <p:ph idx="1"/>
          </p:nvPr>
        </p:nvSpPr>
        <p:spPr/>
        <p:txBody>
          <a:bodyPr>
            <a:normAutofit/>
          </a:bodyPr>
          <a:lstStyle/>
          <a:p>
            <a:pPr marL="0" indent="0">
              <a:buNone/>
            </a:pPr>
            <a:r>
              <a:rPr lang="en-US" b="1" dirty="0"/>
              <a:t>Focus Question: </a:t>
            </a:r>
            <a:r>
              <a:rPr lang="en-US" dirty="0"/>
              <a:t>What developments during the Middle Ages and the Renaissance contributed to the Scientific Revolution of the seventeenth century?</a:t>
            </a:r>
          </a:p>
          <a:p>
            <a:r>
              <a:rPr lang="en-US" altLang="en-US" dirty="0"/>
              <a:t>Before the </a:t>
            </a:r>
            <a:r>
              <a:rPr lang="en-US" altLang="en-US" b="1" dirty="0"/>
              <a:t>Scientific Revolution</a:t>
            </a:r>
          </a:p>
          <a:p>
            <a:pPr lvl="1"/>
            <a:r>
              <a:rPr lang="en-US" altLang="en-US" dirty="0"/>
              <a:t>Medieval philosophers and ideas</a:t>
            </a:r>
          </a:p>
          <a:p>
            <a:pPr lvl="1"/>
            <a:r>
              <a:rPr lang="en-US" altLang="en-US" dirty="0"/>
              <a:t>Fifteenth- and sixteenth-century developments</a:t>
            </a:r>
          </a:p>
          <a:p>
            <a:r>
              <a:rPr lang="en-US" altLang="en-US" dirty="0"/>
              <a:t>Ancient authors and Renaissance artists</a:t>
            </a:r>
          </a:p>
          <a:p>
            <a:pPr lvl="1"/>
            <a:r>
              <a:rPr lang="en-US" dirty="0"/>
              <a:t>New scientific work stimulated by the desire to discover which school of thought was correct</a:t>
            </a:r>
          </a:p>
          <a:p>
            <a:pPr lvl="1"/>
            <a:r>
              <a:rPr lang="en-US" dirty="0"/>
              <a:t>Artists and the imitation of nature</a:t>
            </a:r>
          </a:p>
          <a:p>
            <a:pPr lvl="2"/>
            <a:r>
              <a:rPr lang="en-US" dirty="0"/>
              <a:t>Increased reliance on close observation of nature</a:t>
            </a:r>
          </a:p>
        </p:txBody>
      </p:sp>
    </p:spTree>
    <p:extLst>
      <p:ext uri="{BB962C8B-B14F-4D97-AF65-F5344CB8AC3E}">
        <p14:creationId xmlns:p14="http://schemas.microsoft.com/office/powerpoint/2010/main" val="469114455"/>
      </p:ext>
    </p:extLst>
  </p:cSld>
  <p:clrMapOvr>
    <a:masterClrMapping/>
  </p:clrMapOvr>
  <p:transition spd="slow"/>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16-1 Background to the Scientific Revolution</a:t>
            </a:r>
            <a:br>
              <a:rPr lang="en-US" dirty="0"/>
            </a:br>
            <a:r>
              <a:rPr lang="en-US" dirty="0"/>
              <a:t>(2 of 2)</a:t>
            </a:r>
          </a:p>
        </p:txBody>
      </p:sp>
      <p:sp>
        <p:nvSpPr>
          <p:cNvPr id="3" name="Content Placeholder 2"/>
          <p:cNvSpPr>
            <a:spLocks noGrp="1"/>
          </p:cNvSpPr>
          <p:nvPr>
            <p:ph idx="1"/>
          </p:nvPr>
        </p:nvSpPr>
        <p:spPr/>
        <p:txBody>
          <a:bodyPr>
            <a:normAutofit/>
          </a:bodyPr>
          <a:lstStyle/>
          <a:p>
            <a:r>
              <a:rPr lang="en-US" altLang="en-US" dirty="0"/>
              <a:t>Technological innovations and mathematics</a:t>
            </a:r>
            <a:endParaRPr lang="en-US" altLang="en-US" b="1" dirty="0"/>
          </a:p>
          <a:p>
            <a:pPr lvl="1"/>
            <a:r>
              <a:rPr lang="en-US" dirty="0"/>
              <a:t>Impact of the discovery of the New World and increased trade</a:t>
            </a:r>
          </a:p>
          <a:p>
            <a:pPr lvl="2"/>
            <a:r>
              <a:rPr lang="en-US" dirty="0"/>
              <a:t>Academic study supported by states, outside the universities</a:t>
            </a:r>
          </a:p>
          <a:p>
            <a:pPr lvl="2"/>
            <a:r>
              <a:rPr lang="en-US" dirty="0"/>
              <a:t>New instruments and machines: telescope, microscope, and the printing press</a:t>
            </a:r>
          </a:p>
          <a:p>
            <a:pPr lvl="1"/>
            <a:r>
              <a:rPr lang="en-US" dirty="0"/>
              <a:t>The rediscovery of works by ancient mathematicians</a:t>
            </a:r>
          </a:p>
          <a:p>
            <a:r>
              <a:rPr lang="en-US" dirty="0"/>
              <a:t>Renaissance magic</a:t>
            </a:r>
          </a:p>
          <a:p>
            <a:pPr lvl="1"/>
            <a:r>
              <a:rPr lang="en-US" dirty="0"/>
              <a:t>The fusion of Hermetic magic and alchemical thought</a:t>
            </a:r>
          </a:p>
          <a:p>
            <a:pPr lvl="2"/>
            <a:r>
              <a:rPr lang="en-US" dirty="0"/>
              <a:t>Engagement with experimentation</a:t>
            </a:r>
          </a:p>
        </p:txBody>
      </p:sp>
    </p:spTree>
    <p:extLst>
      <p:ext uri="{BB962C8B-B14F-4D97-AF65-F5344CB8AC3E}">
        <p14:creationId xmlns:p14="http://schemas.microsoft.com/office/powerpoint/2010/main" val="894096942"/>
      </p:ext>
    </p:extLst>
  </p:cSld>
  <p:clrMapOvr>
    <a:masterClrMapping/>
  </p:clrMapOvr>
  <p:transition spd="slow"/>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16-2 Toward a New Heaven: A Revolution in Astronomy (1 of 3)</a:t>
            </a:r>
          </a:p>
        </p:txBody>
      </p:sp>
      <p:sp>
        <p:nvSpPr>
          <p:cNvPr id="3" name="Content Placeholder 2"/>
          <p:cNvSpPr>
            <a:spLocks noGrp="1"/>
          </p:cNvSpPr>
          <p:nvPr>
            <p:ph idx="1"/>
          </p:nvPr>
        </p:nvSpPr>
        <p:spPr/>
        <p:txBody>
          <a:bodyPr>
            <a:normAutofit/>
          </a:bodyPr>
          <a:lstStyle/>
          <a:p>
            <a:pPr marL="0" indent="0">
              <a:buNone/>
            </a:pPr>
            <a:r>
              <a:rPr lang="en-US" b="1" dirty="0"/>
              <a:t>Focus Question: </a:t>
            </a:r>
            <a:r>
              <a:rPr lang="en-US" dirty="0"/>
              <a:t>What did Copernicus, </a:t>
            </a:r>
            <a:r>
              <a:rPr lang="en-US" dirty="0" err="1"/>
              <a:t>Kepler</a:t>
            </a:r>
            <a:r>
              <a:rPr lang="en-US" dirty="0"/>
              <a:t>, Galileo, and Newton contribute to a new vision of the universe, and how did it differ from the Ptolemaic conception of the universe? </a:t>
            </a:r>
          </a:p>
          <a:p>
            <a:r>
              <a:rPr lang="en-US" dirty="0"/>
              <a:t>Cosmological views of the later Middle Ages</a:t>
            </a:r>
          </a:p>
          <a:p>
            <a:pPr lvl="1"/>
            <a:r>
              <a:rPr lang="en-US" altLang="en-US" dirty="0"/>
              <a:t>Ptolemaic or </a:t>
            </a:r>
            <a:r>
              <a:rPr lang="en-US" altLang="en-US" b="1" dirty="0"/>
              <a:t>geocentric conception</a:t>
            </a:r>
          </a:p>
          <a:p>
            <a:pPr lvl="2"/>
            <a:r>
              <a:rPr lang="en-US" altLang="en-US" dirty="0"/>
              <a:t>Motionless earth at center of a universe of concentric spheres</a:t>
            </a:r>
          </a:p>
          <a:p>
            <a:pPr lvl="2"/>
            <a:r>
              <a:rPr lang="en-US" altLang="en-US" dirty="0"/>
              <a:t>A Christianized finite universe</a:t>
            </a:r>
          </a:p>
        </p:txBody>
      </p:sp>
    </p:spTree>
    <p:extLst>
      <p:ext uri="{BB962C8B-B14F-4D97-AF65-F5344CB8AC3E}">
        <p14:creationId xmlns:p14="http://schemas.microsoft.com/office/powerpoint/2010/main" val="2468103094"/>
      </p:ext>
    </p:extLst>
  </p:cSld>
  <p:clrMapOvr>
    <a:masterClrMapping/>
  </p:clrMapOvr>
  <p:transition spd="slow"/>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16-2 Toward a New Heaven: A Revolution in Astronomy (2 of 3)</a:t>
            </a:r>
          </a:p>
        </p:txBody>
      </p:sp>
      <p:sp>
        <p:nvSpPr>
          <p:cNvPr id="3" name="Content Placeholder 2"/>
          <p:cNvSpPr>
            <a:spLocks noGrp="1"/>
          </p:cNvSpPr>
          <p:nvPr>
            <p:ph idx="1"/>
          </p:nvPr>
        </p:nvSpPr>
        <p:spPr/>
        <p:txBody>
          <a:bodyPr>
            <a:normAutofit/>
          </a:bodyPr>
          <a:lstStyle/>
          <a:p>
            <a:r>
              <a:rPr lang="en-US" dirty="0"/>
              <a:t>Copernicus</a:t>
            </a:r>
          </a:p>
          <a:p>
            <a:pPr lvl="1"/>
            <a:r>
              <a:rPr lang="en-US" altLang="en-US" dirty="0"/>
              <a:t>Copernican </a:t>
            </a:r>
            <a:r>
              <a:rPr lang="en-US" altLang="en-US" b="1" dirty="0"/>
              <a:t>heliocentric </a:t>
            </a:r>
            <a:r>
              <a:rPr lang="en-US" altLang="en-US" dirty="0"/>
              <a:t>(sun-centered) </a:t>
            </a:r>
            <a:r>
              <a:rPr lang="en-US" altLang="en-US" b="1" dirty="0"/>
              <a:t>conception</a:t>
            </a:r>
          </a:p>
          <a:p>
            <a:pPr lvl="2"/>
            <a:r>
              <a:rPr lang="en-US" altLang="en-US" i="1" dirty="0"/>
              <a:t>On the Revolutions of the Heavenly Spheres</a:t>
            </a:r>
            <a:r>
              <a:rPr lang="en-US" altLang="en-US" dirty="0"/>
              <a:t>: planets revolved around the sun and earth rotated daily on its axis</a:t>
            </a:r>
          </a:p>
          <a:p>
            <a:r>
              <a:rPr lang="en-US" altLang="en-US" dirty="0" err="1"/>
              <a:t>Kepler</a:t>
            </a:r>
            <a:endParaRPr lang="en-US" altLang="en-US" dirty="0"/>
          </a:p>
          <a:p>
            <a:pPr lvl="1"/>
            <a:r>
              <a:rPr lang="en-US" dirty="0"/>
              <a:t>Discovering the “music of the spheres”: laws of planetary motion based on detailed astronomical data</a:t>
            </a:r>
          </a:p>
          <a:p>
            <a:pPr lvl="2"/>
            <a:r>
              <a:rPr lang="en-US" dirty="0"/>
              <a:t>Elimination of the idea of uniform circular motion and crystalline spheres revolving in circular orbits</a:t>
            </a:r>
          </a:p>
        </p:txBody>
      </p:sp>
    </p:spTree>
    <p:extLst>
      <p:ext uri="{BB962C8B-B14F-4D97-AF65-F5344CB8AC3E}">
        <p14:creationId xmlns:p14="http://schemas.microsoft.com/office/powerpoint/2010/main" val="106645366"/>
      </p:ext>
    </p:extLst>
  </p:cSld>
  <p:clrMapOvr>
    <a:masterClrMapping/>
  </p:clrMapOvr>
  <p:transition spd="slow"/>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16-2 Toward a New Heaven: A Revolution in Astronomy (3 of 3)</a:t>
            </a:r>
          </a:p>
        </p:txBody>
      </p:sp>
      <p:sp>
        <p:nvSpPr>
          <p:cNvPr id="3" name="Content Placeholder 2"/>
          <p:cNvSpPr>
            <a:spLocks noGrp="1"/>
          </p:cNvSpPr>
          <p:nvPr>
            <p:ph idx="1"/>
          </p:nvPr>
        </p:nvSpPr>
        <p:spPr/>
        <p:txBody>
          <a:bodyPr>
            <a:normAutofit lnSpcReduction="10000"/>
          </a:bodyPr>
          <a:lstStyle/>
          <a:p>
            <a:r>
              <a:rPr lang="en-US" dirty="0"/>
              <a:t>Galileo</a:t>
            </a:r>
          </a:p>
          <a:p>
            <a:pPr lvl="1"/>
            <a:r>
              <a:rPr lang="en-US" dirty="0"/>
              <a:t>First to make observations of heavens using a telescope</a:t>
            </a:r>
          </a:p>
          <a:p>
            <a:pPr lvl="2"/>
            <a:r>
              <a:rPr lang="en-US" dirty="0"/>
              <a:t>Published </a:t>
            </a:r>
            <a:r>
              <a:rPr lang="en-US" i="1" dirty="0"/>
              <a:t>The Starry Messenger</a:t>
            </a:r>
            <a:r>
              <a:rPr lang="en-US" dirty="0"/>
              <a:t> in 1610</a:t>
            </a:r>
            <a:endParaRPr lang="en-US" i="1" dirty="0"/>
          </a:p>
          <a:p>
            <a:pPr lvl="1"/>
            <a:r>
              <a:rPr lang="en-US" altLang="en-US" dirty="0"/>
              <a:t>Ordered by the Holy Office to reject Copernican thesis</a:t>
            </a:r>
          </a:p>
          <a:p>
            <a:pPr lvl="2"/>
            <a:r>
              <a:rPr lang="en-US" altLang="en-US" dirty="0"/>
              <a:t>Condemnation of Galileo by the Inquisition: undermining scientific work in Italy</a:t>
            </a:r>
          </a:p>
          <a:p>
            <a:r>
              <a:rPr lang="en-US" altLang="en-US" dirty="0"/>
              <a:t>Newton</a:t>
            </a:r>
          </a:p>
          <a:p>
            <a:pPr lvl="1"/>
            <a:r>
              <a:rPr lang="en-US" i="1" dirty="0"/>
              <a:t>Mathematical Principles of Natural Philosophy</a:t>
            </a:r>
          </a:p>
          <a:p>
            <a:pPr lvl="2"/>
            <a:r>
              <a:rPr lang="en-US" dirty="0"/>
              <a:t>Proofs of universal law of gravitation</a:t>
            </a:r>
          </a:p>
          <a:p>
            <a:pPr lvl="2"/>
            <a:r>
              <a:rPr lang="en-US" dirty="0"/>
              <a:t>Culmination of theories of Copernicus, </a:t>
            </a:r>
            <a:r>
              <a:rPr lang="en-US" dirty="0" err="1"/>
              <a:t>Kepler</a:t>
            </a:r>
            <a:r>
              <a:rPr lang="en-US" dirty="0"/>
              <a:t>, and Galileo</a:t>
            </a:r>
          </a:p>
          <a:p>
            <a:pPr lvl="1"/>
            <a:r>
              <a:rPr lang="en-US" dirty="0"/>
              <a:t>A new cosmology: the </a:t>
            </a:r>
            <a:r>
              <a:rPr lang="en-US" b="1" dirty="0"/>
              <a:t>world-machine</a:t>
            </a:r>
            <a:endParaRPr lang="en-US" dirty="0"/>
          </a:p>
          <a:p>
            <a:pPr lvl="2"/>
            <a:r>
              <a:rPr lang="en-US" dirty="0"/>
              <a:t>Conceived as operating absolutely in space, time, and motion</a:t>
            </a:r>
          </a:p>
        </p:txBody>
      </p:sp>
    </p:spTree>
    <p:extLst>
      <p:ext uri="{BB962C8B-B14F-4D97-AF65-F5344CB8AC3E}">
        <p14:creationId xmlns:p14="http://schemas.microsoft.com/office/powerpoint/2010/main" val="4227875644"/>
      </p:ext>
    </p:extLst>
  </p:cSld>
  <p:clrMapOvr>
    <a:masterClrMapping/>
  </p:clrMapOvr>
  <p:transition spd="slow"/>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534400" cy="838200"/>
          </a:xfrm>
        </p:spPr>
        <p:txBody>
          <a:bodyPr>
            <a:noAutofit/>
          </a:bodyPr>
          <a:lstStyle/>
          <a:p>
            <a:r>
              <a:rPr lang="en-US" sz="2000" b="1" dirty="0"/>
              <a:t>16.2 Medieval Conception of the Universe</a:t>
            </a:r>
            <a:r>
              <a:rPr lang="en-US" sz="2000" dirty="0"/>
              <a:t>.</a:t>
            </a:r>
            <a:r>
              <a:rPr lang="en-US" sz="2000" b="1" dirty="0"/>
              <a:t> </a:t>
            </a:r>
            <a:r>
              <a:rPr lang="en-US" sz="2000" dirty="0"/>
              <a:t>This sixteenth-century illustration shows the earth at the center of the universe, surrounded by a series of concentric spheres.</a:t>
            </a:r>
          </a:p>
        </p:txBody>
      </p:sp>
      <p:pic>
        <p:nvPicPr>
          <p:cNvPr id="1026" name="Picture 2" descr="As this sixteenth-century illustration shows, the medieval cosmological view placed the earth at the center of the universe, surrounded by a series of concentric spheres. The earth was imperfect and constantly changing, whereas the heavenly bodies that surrounded it were perfect and incorruptible. Beyond the tenth and final sphere was heaven, where God and all the saved souls were located. (The circles read from the center outward as follows: 1. Moon, 2. Mercury, 3. Venus, 4. Sun, 5. Mars, 6. Jupiter, 7. Saturn, 8. Firmament (of the Stars), 9. Crystalline Sphere, 10. Prime Mover; and around the outside, Empyrean Heaven—Home of God and All the Elect, that is, saved souls.)"/>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2057401" y="1181545"/>
            <a:ext cx="4849586" cy="48382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91729850"/>
      </p:ext>
    </p:extLst>
  </p:cSld>
  <p:clrMapOvr>
    <a:masterClrMapping/>
  </p:clrMapOvr>
  <p:transition spd="slow"/>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382000" cy="914400"/>
          </a:xfrm>
        </p:spPr>
        <p:txBody>
          <a:bodyPr>
            <a:noAutofit/>
          </a:bodyPr>
          <a:lstStyle/>
          <a:p>
            <a:r>
              <a:rPr lang="en-US" sz="2000" b="1" dirty="0"/>
              <a:t>16.3 The Copernican System</a:t>
            </a:r>
            <a:r>
              <a:rPr lang="en-US" sz="2000" dirty="0"/>
              <a:t>.</a:t>
            </a:r>
            <a:r>
              <a:rPr lang="en-US" sz="2000" b="1" dirty="0"/>
              <a:t> </a:t>
            </a:r>
            <a:r>
              <a:rPr lang="en-US" sz="2000" dirty="0"/>
              <a:t>Copernicus maintained that the sun was at the center of the universe and that the planets, including the earth, revolved around it.</a:t>
            </a:r>
          </a:p>
        </p:txBody>
      </p:sp>
      <p:pic>
        <p:nvPicPr>
          <p:cNvPr id="2050" name="Picture 2" descr="The Copernican system was presented in  On the Revolutions of the Heavenly Spheres , published shortly before Copernicus’s death. As shown in this illustration from the first edition of the book, Copernicus maintained that the sun was the center of the universe and that the planets, including the earth, revolved around it. Moreover, the earth rotated daily on its axis. (The circles read from the inside out as follows: 1. Sun; 2. Mercury, orbit of 80 days; 3. Venus; 4. Earth, with the moon, orbit of one year; 5. Mars, orbit of 2 years; 6. Jupiter, orbit of 12 years; 7. Saturn, orbit of 30 years; 8. Immobile Sphere of the Fixed Stars.)"/>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2017485" y="1187404"/>
            <a:ext cx="4992915" cy="49085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17452828"/>
      </p:ext>
    </p:extLst>
  </p:cSld>
  <p:clrMapOvr>
    <a:masterClrMapping/>
  </p:clrMapOvr>
  <p:transition spd="slow"/>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305800" cy="609600"/>
          </a:xfrm>
        </p:spPr>
        <p:txBody>
          <a:bodyPr>
            <a:noAutofit/>
          </a:bodyPr>
          <a:lstStyle/>
          <a:p>
            <a:r>
              <a:rPr lang="en-US" sz="2000" b="1" dirty="0"/>
              <a:t>16.4b The Telescope</a:t>
            </a:r>
            <a:r>
              <a:rPr lang="en-US" sz="2000" dirty="0"/>
              <a:t>.</a:t>
            </a:r>
            <a:r>
              <a:rPr lang="en-US" sz="2000" b="1" dirty="0"/>
              <a:t> </a:t>
            </a:r>
            <a:r>
              <a:rPr lang="en-US" sz="2000" dirty="0"/>
              <a:t>This is a photograph of Galileo’s original telescope, built in 1609.</a:t>
            </a:r>
          </a:p>
        </p:txBody>
      </p:sp>
      <p:pic>
        <p:nvPicPr>
          <p:cNvPr id="3074" name="Picture 2" descr="photograph of Galileo’s original telescope, built in 1609"/>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2676072" y="965712"/>
            <a:ext cx="3791857" cy="49265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01850316"/>
      </p:ext>
    </p:extLst>
  </p:cSld>
  <p:clrMapOvr>
    <a:masterClrMapping/>
  </p:clrMapOvr>
  <p:transition spd="slow"/>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16-3 Advances in Medicine and Chemistry </a:t>
            </a:r>
            <a:br>
              <a:rPr lang="en-US" dirty="0"/>
            </a:br>
            <a:r>
              <a:rPr lang="en-US" dirty="0"/>
              <a:t>(1 of 2)</a:t>
            </a:r>
          </a:p>
        </p:txBody>
      </p:sp>
      <p:sp>
        <p:nvSpPr>
          <p:cNvPr id="3" name="Content Placeholder 2"/>
          <p:cNvSpPr>
            <a:spLocks noGrp="1"/>
          </p:cNvSpPr>
          <p:nvPr>
            <p:ph idx="1"/>
          </p:nvPr>
        </p:nvSpPr>
        <p:spPr/>
        <p:txBody>
          <a:bodyPr>
            <a:normAutofit/>
          </a:bodyPr>
          <a:lstStyle/>
          <a:p>
            <a:pPr marL="0" indent="0">
              <a:buNone/>
            </a:pPr>
            <a:r>
              <a:rPr lang="en-US" b="1" dirty="0"/>
              <a:t>Focus Question: </a:t>
            </a:r>
            <a:r>
              <a:rPr lang="en-US" dirty="0"/>
              <a:t>What did Vesalius, Harvey, Boyle, and Lavoisier contribute to a scientific view of medicine and chemistry? </a:t>
            </a:r>
          </a:p>
          <a:p>
            <a:r>
              <a:rPr lang="en-US" altLang="en-US" dirty="0"/>
              <a:t>The influence of Galen on the medieval medical world</a:t>
            </a:r>
          </a:p>
          <a:p>
            <a:pPr lvl="1"/>
            <a:r>
              <a:rPr lang="en-US" altLang="en-US" dirty="0" err="1"/>
              <a:t>Galenic</a:t>
            </a:r>
            <a:r>
              <a:rPr lang="en-US" altLang="en-US" dirty="0"/>
              <a:t> anatomy and physiology</a:t>
            </a:r>
          </a:p>
          <a:p>
            <a:r>
              <a:rPr lang="en-US" altLang="en-US" dirty="0"/>
              <a:t>Vesalius</a:t>
            </a:r>
          </a:p>
          <a:p>
            <a:pPr lvl="1"/>
            <a:r>
              <a:rPr lang="en-US" altLang="en-US" i="1" dirty="0"/>
              <a:t>On the Fabric of the Human Body</a:t>
            </a:r>
            <a:endParaRPr lang="en-US" altLang="en-US" dirty="0"/>
          </a:p>
          <a:p>
            <a:pPr lvl="2"/>
            <a:r>
              <a:rPr lang="en-US" altLang="en-US" dirty="0"/>
              <a:t>Rectifying some of Galen’s errors</a:t>
            </a:r>
          </a:p>
          <a:p>
            <a:r>
              <a:rPr lang="en-US" altLang="en-US" dirty="0"/>
              <a:t>Harvey</a:t>
            </a:r>
          </a:p>
          <a:p>
            <a:pPr lvl="1"/>
            <a:r>
              <a:rPr lang="en-US" altLang="en-US" i="1" dirty="0"/>
              <a:t>On the Motion of the Heart and Blood</a:t>
            </a:r>
          </a:p>
          <a:p>
            <a:pPr lvl="2"/>
            <a:r>
              <a:rPr lang="en-US" altLang="en-US" dirty="0"/>
              <a:t>A new theory of circulation</a:t>
            </a:r>
          </a:p>
        </p:txBody>
      </p:sp>
    </p:spTree>
    <p:extLst>
      <p:ext uri="{BB962C8B-B14F-4D97-AF65-F5344CB8AC3E}">
        <p14:creationId xmlns:p14="http://schemas.microsoft.com/office/powerpoint/2010/main" val="1874420182"/>
      </p:ext>
    </p:extLst>
  </p:cSld>
  <p:clrMapOvr>
    <a:masterClrMapping/>
  </p:clrMapOvr>
  <p:transition spd="slow"/>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16-3 Advances in Medicine and Chemistry </a:t>
            </a:r>
            <a:br>
              <a:rPr lang="en-US" dirty="0"/>
            </a:br>
            <a:r>
              <a:rPr lang="en-US" dirty="0"/>
              <a:t>(2 of 2)</a:t>
            </a:r>
          </a:p>
        </p:txBody>
      </p:sp>
      <p:sp>
        <p:nvSpPr>
          <p:cNvPr id="3" name="Content Placeholder 2"/>
          <p:cNvSpPr>
            <a:spLocks noGrp="1"/>
          </p:cNvSpPr>
          <p:nvPr>
            <p:ph idx="1"/>
          </p:nvPr>
        </p:nvSpPr>
        <p:spPr/>
        <p:txBody>
          <a:bodyPr>
            <a:normAutofit/>
          </a:bodyPr>
          <a:lstStyle/>
          <a:p>
            <a:r>
              <a:rPr lang="en-US" altLang="en-US" dirty="0"/>
              <a:t>Chemistry</a:t>
            </a:r>
          </a:p>
          <a:p>
            <a:pPr lvl="1"/>
            <a:r>
              <a:rPr lang="en-US" altLang="en-US" dirty="0"/>
              <a:t>Properties of gas: Boyle’s law</a:t>
            </a:r>
          </a:p>
          <a:p>
            <a:pPr lvl="1"/>
            <a:r>
              <a:rPr lang="en-US" altLang="en-US" dirty="0"/>
              <a:t>Boyle’s view of matter as composed of atoms</a:t>
            </a:r>
          </a:p>
          <a:p>
            <a:pPr lvl="1"/>
            <a:r>
              <a:rPr lang="en-US" dirty="0"/>
              <a:t>Antoine and Marie-Anne Lavoisier</a:t>
            </a:r>
          </a:p>
          <a:p>
            <a:pPr lvl="2"/>
            <a:r>
              <a:rPr lang="en-US" altLang="en-US" dirty="0"/>
              <a:t>Naming the chemical elements</a:t>
            </a:r>
          </a:p>
        </p:txBody>
      </p:sp>
    </p:spTree>
    <p:extLst>
      <p:ext uri="{BB962C8B-B14F-4D97-AF65-F5344CB8AC3E}">
        <p14:creationId xmlns:p14="http://schemas.microsoft.com/office/powerpoint/2010/main" val="3334355847"/>
      </p:ext>
    </p:extLst>
  </p:cSld>
  <p:clrMapOvr>
    <a:masterClrMapping/>
  </p:clrMapOvr>
  <p:transition spd="slow"/>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3810000" cy="1828800"/>
          </a:xfrm>
        </p:spPr>
        <p:txBody>
          <a:bodyPr>
            <a:noAutofit/>
          </a:bodyPr>
          <a:lstStyle/>
          <a:p>
            <a:r>
              <a:rPr lang="en-US" sz="2000" b="1" dirty="0"/>
              <a:t>16.5 Andreas Vesalius</a:t>
            </a:r>
            <a:r>
              <a:rPr lang="en-US" sz="2000" dirty="0"/>
              <a:t>. The work of Vesalius established new understanding of the human body, and new artistic developments gave accurate representations of his findings.</a:t>
            </a:r>
          </a:p>
        </p:txBody>
      </p:sp>
      <p:pic>
        <p:nvPicPr>
          <p:cNvPr id="4098" name="Picture 2" descr="In this seventeenth-century French portrait of Andreas Vesalius, Vesalius is portrayed with one of his cadavers. His work established new understanding of the human body while the developments in artistic representation during the Renaissance allowed for more accurate representations of his findings, as seen here."/>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4422524" y="304800"/>
            <a:ext cx="4340476" cy="53937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30713542"/>
      </p:ext>
    </p:extLst>
  </p:cSld>
  <p:clrMapOvr>
    <a:masterClrMapping/>
  </p:clrMapOvr>
  <p:transition spd="slow"/>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16-4 Women in the Origins of Modern Science</a:t>
            </a:r>
          </a:p>
        </p:txBody>
      </p:sp>
      <p:sp>
        <p:nvSpPr>
          <p:cNvPr id="3" name="Content Placeholder 2"/>
          <p:cNvSpPr>
            <a:spLocks noGrp="1"/>
          </p:cNvSpPr>
          <p:nvPr>
            <p:ph idx="1"/>
          </p:nvPr>
        </p:nvSpPr>
        <p:spPr/>
        <p:txBody>
          <a:bodyPr>
            <a:normAutofit lnSpcReduction="10000"/>
          </a:bodyPr>
          <a:lstStyle/>
          <a:p>
            <a:pPr marL="0" indent="0">
              <a:buNone/>
            </a:pPr>
            <a:r>
              <a:rPr lang="en-US" b="1" dirty="0"/>
              <a:t>Focus Question: </a:t>
            </a:r>
            <a:r>
              <a:rPr lang="en-US" dirty="0"/>
              <a:t>What role did women play in the Scientific Revolution? </a:t>
            </a:r>
          </a:p>
          <a:p>
            <a:r>
              <a:rPr lang="en-US" altLang="en-US" dirty="0"/>
              <a:t>Margaret Cavendish</a:t>
            </a:r>
          </a:p>
          <a:p>
            <a:pPr lvl="1"/>
            <a:r>
              <a:rPr lang="en-US" altLang="en-US" dirty="0"/>
              <a:t>Able, as an aristocrat, </a:t>
            </a:r>
            <a:r>
              <a:rPr lang="en-US" dirty="0"/>
              <a:t>to participate in crucial scientific debates</a:t>
            </a:r>
            <a:endParaRPr lang="en-US" altLang="en-US" dirty="0"/>
          </a:p>
          <a:p>
            <a:r>
              <a:rPr lang="en-US" altLang="en-US" dirty="0"/>
              <a:t>Maria </a:t>
            </a:r>
            <a:r>
              <a:rPr lang="en-US" altLang="en-US" dirty="0" err="1"/>
              <a:t>Winkelmann</a:t>
            </a:r>
            <a:endParaRPr lang="en-US" altLang="en-US" dirty="0"/>
          </a:p>
          <a:p>
            <a:pPr lvl="1"/>
            <a:r>
              <a:rPr lang="en-US" dirty="0"/>
              <a:t>Most famous of female astronomers in Germany but faced difficulties with being accepted</a:t>
            </a:r>
            <a:endParaRPr lang="en-US" altLang="en-US" dirty="0"/>
          </a:p>
          <a:p>
            <a:r>
              <a:rPr lang="en-US" altLang="en-US" dirty="0"/>
              <a:t>Debates on the nature of women</a:t>
            </a:r>
          </a:p>
          <a:p>
            <a:pPr lvl="1"/>
            <a:r>
              <a:rPr lang="en-US" dirty="0"/>
              <a:t>Science used to find support for stereotypical views about a woman’s “true place” in the scheme of things</a:t>
            </a:r>
          </a:p>
          <a:p>
            <a:pPr lvl="2"/>
            <a:r>
              <a:rPr lang="en-US" altLang="en-US" dirty="0"/>
              <a:t>Women argued against male images of women</a:t>
            </a:r>
          </a:p>
          <a:p>
            <a:pPr lvl="2"/>
            <a:r>
              <a:rPr lang="en-US" altLang="en-US" dirty="0"/>
              <a:t>Reaffirmation of traditional ideas about women</a:t>
            </a:r>
          </a:p>
        </p:txBody>
      </p:sp>
    </p:spTree>
    <p:extLst>
      <p:ext uri="{BB962C8B-B14F-4D97-AF65-F5344CB8AC3E}">
        <p14:creationId xmlns:p14="http://schemas.microsoft.com/office/powerpoint/2010/main" val="1930658451"/>
      </p:ext>
    </p:extLst>
  </p:cSld>
  <p:clrMapOvr>
    <a:masterClrMapping/>
  </p:clrMapOvr>
  <p:transition spd="slow"/>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534400" cy="990600"/>
          </a:xfrm>
        </p:spPr>
        <p:txBody>
          <a:bodyPr>
            <a:noAutofit/>
          </a:bodyPr>
          <a:lstStyle/>
          <a:p>
            <a:r>
              <a:rPr lang="en-US" dirty="0"/>
              <a:t>Chronology: Important Works of the Scientific Revolution</a:t>
            </a:r>
          </a:p>
        </p:txBody>
      </p:sp>
      <p:pic>
        <p:nvPicPr>
          <p:cNvPr id="5122" name="Picture 2" descr="Chronology: Important Works of the Scientific Revolution"/>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830943" y="1289546"/>
            <a:ext cx="7482114" cy="42789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94754811"/>
      </p:ext>
    </p:extLst>
  </p:cSld>
  <p:clrMapOvr>
    <a:masterClrMapping/>
  </p:clrMapOvr>
  <p:transition spd="slow"/>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16-5 Toward a New Earth: Descartes, Rationalism, and a New View of Humankind </a:t>
            </a:r>
          </a:p>
        </p:txBody>
      </p:sp>
      <p:sp>
        <p:nvSpPr>
          <p:cNvPr id="3" name="Content Placeholder 2"/>
          <p:cNvSpPr>
            <a:spLocks noGrp="1"/>
          </p:cNvSpPr>
          <p:nvPr>
            <p:ph idx="1"/>
          </p:nvPr>
        </p:nvSpPr>
        <p:spPr/>
        <p:txBody>
          <a:bodyPr>
            <a:normAutofit/>
          </a:bodyPr>
          <a:lstStyle/>
          <a:p>
            <a:pPr marL="0" indent="0">
              <a:buNone/>
            </a:pPr>
            <a:r>
              <a:rPr lang="en-US" b="1" dirty="0"/>
              <a:t>Focus Question: </a:t>
            </a:r>
            <a:r>
              <a:rPr lang="en-US" dirty="0"/>
              <a:t>Why is Descartes considered the “founder of modern rationalism”?</a:t>
            </a:r>
          </a:p>
          <a:p>
            <a:r>
              <a:rPr lang="en-US" b="1" dirty="0"/>
              <a:t>Cartesian dualism </a:t>
            </a:r>
            <a:r>
              <a:rPr lang="en-US" dirty="0"/>
              <a:t>and </a:t>
            </a:r>
            <a:r>
              <a:rPr lang="en-US" b="1" dirty="0"/>
              <a:t>rationalism</a:t>
            </a:r>
          </a:p>
          <a:p>
            <a:pPr lvl="1"/>
            <a:r>
              <a:rPr lang="en-US" dirty="0"/>
              <a:t>Split between mind and body led Westerners to equate identity with mind and reason rather than with the whole organism</a:t>
            </a:r>
          </a:p>
          <a:p>
            <a:pPr lvl="1"/>
            <a:r>
              <a:rPr lang="en-US" dirty="0"/>
              <a:t>Devastating implications not only for traditional religious views of the universe, but also for how Westerners viewed themselves</a:t>
            </a:r>
          </a:p>
        </p:txBody>
      </p:sp>
    </p:spTree>
    <p:extLst>
      <p:ext uri="{BB962C8B-B14F-4D97-AF65-F5344CB8AC3E}">
        <p14:creationId xmlns:p14="http://schemas.microsoft.com/office/powerpoint/2010/main" val="1152050025"/>
      </p:ext>
    </p:extLst>
  </p:cSld>
  <p:clrMapOvr>
    <a:masterClrMapping/>
  </p:clrMapOvr>
  <p:transition spd="slow"/>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16-6 The Spread of Scientific Knowledge (1 of 2)</a:t>
            </a:r>
          </a:p>
        </p:txBody>
      </p:sp>
      <p:sp>
        <p:nvSpPr>
          <p:cNvPr id="3" name="Content Placeholder 2"/>
          <p:cNvSpPr>
            <a:spLocks noGrp="1"/>
          </p:cNvSpPr>
          <p:nvPr>
            <p:ph idx="1"/>
          </p:nvPr>
        </p:nvSpPr>
        <p:spPr/>
        <p:txBody>
          <a:bodyPr>
            <a:normAutofit/>
          </a:bodyPr>
          <a:lstStyle/>
          <a:p>
            <a:pPr marL="0" indent="0">
              <a:buNone/>
            </a:pPr>
            <a:r>
              <a:rPr lang="en-US" b="1" dirty="0"/>
              <a:t>Focus Question: </a:t>
            </a:r>
            <a:r>
              <a:rPr lang="en-US" dirty="0"/>
              <a:t>How were the ideas of the Scientific Revolution spread, and what impact did they have on society and religion?</a:t>
            </a:r>
          </a:p>
          <a:p>
            <a:r>
              <a:rPr lang="en-US" altLang="en-US" dirty="0"/>
              <a:t>The </a:t>
            </a:r>
            <a:r>
              <a:rPr lang="en-US" altLang="en-US" b="1" dirty="0"/>
              <a:t>Scientific Method</a:t>
            </a:r>
          </a:p>
          <a:p>
            <a:pPr lvl="1"/>
            <a:r>
              <a:rPr lang="en-US" dirty="0"/>
              <a:t>Newton synthesized Bacon’s </a:t>
            </a:r>
            <a:r>
              <a:rPr lang="en-US" b="1" dirty="0"/>
              <a:t>empiricism</a:t>
            </a:r>
            <a:r>
              <a:rPr lang="en-US" dirty="0"/>
              <a:t> with Descartes’s rationalism</a:t>
            </a:r>
            <a:endParaRPr lang="en-US" altLang="en-US" dirty="0"/>
          </a:p>
          <a:p>
            <a:r>
              <a:rPr lang="en-US" altLang="en-US" dirty="0"/>
              <a:t>The scientific societies</a:t>
            </a:r>
          </a:p>
          <a:p>
            <a:pPr lvl="1"/>
            <a:r>
              <a:rPr lang="en-US" altLang="en-US" dirty="0"/>
              <a:t>Emphasized the practical value of scientific research</a:t>
            </a:r>
          </a:p>
          <a:p>
            <a:pPr lvl="2"/>
            <a:r>
              <a:rPr lang="en-US" altLang="en-US" dirty="0"/>
              <a:t>English Royal Society</a:t>
            </a:r>
          </a:p>
          <a:p>
            <a:pPr lvl="2"/>
            <a:r>
              <a:rPr lang="en-US" altLang="en-US" dirty="0"/>
              <a:t>French Royal Academy of Sciences</a:t>
            </a:r>
          </a:p>
        </p:txBody>
      </p:sp>
    </p:spTree>
    <p:extLst>
      <p:ext uri="{BB962C8B-B14F-4D97-AF65-F5344CB8AC3E}">
        <p14:creationId xmlns:p14="http://schemas.microsoft.com/office/powerpoint/2010/main" val="595600783"/>
      </p:ext>
    </p:extLst>
  </p:cSld>
  <p:clrMapOvr>
    <a:masterClrMapping/>
  </p:clrMapOvr>
  <p:transition spd="slow"/>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16-6 The Spread of Scientific Knowledge (2 of 2)</a:t>
            </a:r>
          </a:p>
        </p:txBody>
      </p:sp>
      <p:sp>
        <p:nvSpPr>
          <p:cNvPr id="3" name="Content Placeholder 2"/>
          <p:cNvSpPr>
            <a:spLocks noGrp="1"/>
          </p:cNvSpPr>
          <p:nvPr>
            <p:ph idx="1"/>
          </p:nvPr>
        </p:nvSpPr>
        <p:spPr/>
        <p:txBody>
          <a:bodyPr>
            <a:normAutofit/>
          </a:bodyPr>
          <a:lstStyle/>
          <a:p>
            <a:r>
              <a:rPr lang="en-US" altLang="en-US" dirty="0"/>
              <a:t>Science and society</a:t>
            </a:r>
            <a:endParaRPr lang="en-US" altLang="en-US" b="1" dirty="0"/>
          </a:p>
          <a:p>
            <a:pPr lvl="1"/>
            <a:r>
              <a:rPr lang="en-US" dirty="0"/>
              <a:t>Science became a part of high culture</a:t>
            </a:r>
          </a:p>
          <a:p>
            <a:pPr lvl="1"/>
            <a:r>
              <a:rPr lang="en-US" altLang="en-US" dirty="0"/>
              <a:t>Rulers provided patronage for prestige and practicality</a:t>
            </a:r>
          </a:p>
          <a:p>
            <a:r>
              <a:rPr lang="en-US" altLang="en-US" dirty="0"/>
              <a:t>Science and religion</a:t>
            </a:r>
          </a:p>
          <a:p>
            <a:pPr lvl="1"/>
            <a:r>
              <a:rPr lang="en-US" dirty="0"/>
              <a:t>Dichotomy existed between scientific investigations and religious beliefs</a:t>
            </a:r>
            <a:endParaRPr lang="en-US" altLang="en-US" dirty="0"/>
          </a:p>
          <a:p>
            <a:pPr lvl="1"/>
            <a:r>
              <a:rPr lang="en-US" altLang="en-US" dirty="0"/>
              <a:t>Pascal sought to keep science and religion united</a:t>
            </a:r>
          </a:p>
          <a:p>
            <a:pPr lvl="2"/>
            <a:r>
              <a:rPr lang="en-US" altLang="en-US" i="1" dirty="0"/>
              <a:t>The </a:t>
            </a:r>
            <a:r>
              <a:rPr lang="en-US" altLang="en-US" i="1" dirty="0" err="1"/>
              <a:t>Pensées</a:t>
            </a:r>
            <a:r>
              <a:rPr lang="en-US" altLang="en-US" i="1" dirty="0"/>
              <a:t> </a:t>
            </a:r>
          </a:p>
        </p:txBody>
      </p:sp>
    </p:spTree>
    <p:extLst>
      <p:ext uri="{BB962C8B-B14F-4D97-AF65-F5344CB8AC3E}">
        <p14:creationId xmlns:p14="http://schemas.microsoft.com/office/powerpoint/2010/main" val="2773232105"/>
      </p:ext>
    </p:extLst>
  </p:cSld>
  <p:clrMapOvr>
    <a:masterClrMapping/>
  </p:clrMapOvr>
  <p:transition spd="slow"/>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458200" cy="914400"/>
          </a:xfrm>
        </p:spPr>
        <p:txBody>
          <a:bodyPr>
            <a:noAutofit/>
          </a:bodyPr>
          <a:lstStyle/>
          <a:p>
            <a:r>
              <a:rPr lang="en-US" sz="2000" b="1" dirty="0"/>
              <a:t>16.6 Louis XIV and Colbert Visit the Academy of Sciences</a:t>
            </a:r>
            <a:r>
              <a:rPr lang="en-US" sz="2000" dirty="0"/>
              <a:t>. Urged on by his minister Colbert, Louis XIV of France, shown here, gave formal recognition to the French Academy in 1666.</a:t>
            </a:r>
          </a:p>
        </p:txBody>
      </p:sp>
      <p:pic>
        <p:nvPicPr>
          <p:cNvPr id="6146" name="Picture 2" descr="In the seventeenth century, individual scientists received royal and princely patronage, and a number of learned societies were established. In France, Louis XIV, urged on by his controller general, Jean-Baptiste Colbert, gave formal recognition to the French Academy in 1666. In this painting by Henri Testelin, Louis XIV is shown seated, surrounded by Colbert and members of the French Royal Academy of Sciences."/>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1447800" y="1218838"/>
            <a:ext cx="6248400" cy="48771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8469130"/>
      </p:ext>
    </p:extLst>
  </p:cSld>
  <p:clrMapOvr>
    <a:masterClrMapping/>
  </p:clrMapOvr>
  <p:transition spd="slow"/>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Chapter 16 Summary</a:t>
            </a:r>
          </a:p>
        </p:txBody>
      </p:sp>
      <p:sp>
        <p:nvSpPr>
          <p:cNvPr id="3" name="Content Placeholder 2"/>
          <p:cNvSpPr>
            <a:spLocks noGrp="1"/>
          </p:cNvSpPr>
          <p:nvPr>
            <p:ph idx="1"/>
          </p:nvPr>
        </p:nvSpPr>
        <p:spPr/>
        <p:txBody>
          <a:bodyPr>
            <a:normAutofit fontScale="92500" lnSpcReduction="10000"/>
          </a:bodyPr>
          <a:lstStyle/>
          <a:p>
            <a:r>
              <a:rPr lang="en-US" dirty="0"/>
              <a:t>In the Scientific Revolution, the Western world overthrew the medieval, Ptolemaic-Aristotelian worldview and geocentric universe and arrived at a new conception of the universe: the sun at the center, the planets as material bodies revolving around the sun in elliptical orbits, and an infinite rather than finite world.</a:t>
            </a:r>
          </a:p>
          <a:p>
            <a:r>
              <a:rPr lang="en-US" dirty="0"/>
              <a:t>The contributions of each key individual built on the contributions of others, thus establishing one of the basic principles of the new science—cooperation in the pursuit of new knowledge.</a:t>
            </a:r>
          </a:p>
          <a:p>
            <a:r>
              <a:rPr lang="en-US" dirty="0"/>
              <a:t>The development of a scientific methodology furthered the work of the scientists, and the creation of scientific societies and learned journals spread its results.</a:t>
            </a:r>
          </a:p>
          <a:p>
            <a:r>
              <a:rPr lang="en-US" dirty="0"/>
              <a:t>New ways of thinking created a more fundamental break with the past and forced Europeans to change their conception of themselves.</a:t>
            </a:r>
          </a:p>
        </p:txBody>
      </p:sp>
    </p:spTree>
    <p:extLst>
      <p:ext uri="{BB962C8B-B14F-4D97-AF65-F5344CB8AC3E}">
        <p14:creationId xmlns:p14="http://schemas.microsoft.com/office/powerpoint/2010/main" val="1161394223"/>
      </p:ext>
    </p:extLst>
  </p:cSld>
  <p:clrMapOvr>
    <a:masterClrMapping/>
  </p:clrMapOvr>
  <p:transition spd="slow"/>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Chapter 16 Timeline</a:t>
            </a:r>
          </a:p>
        </p:txBody>
      </p:sp>
      <p:pic>
        <p:nvPicPr>
          <p:cNvPr id="7170" name="Picture 2" descr="Chapter Timeline"/>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591241" y="1730829"/>
            <a:ext cx="7961518" cy="33963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10663960"/>
      </p:ext>
    </p:extLst>
  </p:cSld>
  <p:clrMapOvr>
    <a:masterClrMapping/>
  </p:clrMapOvr>
  <p:transition spd="slow"/>
</p:sld>
</file>

<file path=ppt/theme/theme1.xml><?xml version="1.0" encoding="utf-8"?>
<a:theme xmlns:a="http://schemas.openxmlformats.org/drawingml/2006/main" name="Sampl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22530</TotalTime>
  <Words>1147</Words>
  <Application>Microsoft Office PowerPoint</Application>
  <PresentationFormat>On-screen Show (4:3)</PresentationFormat>
  <Paragraphs>136</Paragraphs>
  <Slides>21</Slides>
  <Notes>21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21</vt:i4>
      </vt:variant>
    </vt:vector>
  </HeadingPairs>
  <TitlesOfParts>
    <vt:vector size="30" baseType="lpstr">
      <vt:lpstr>MS PGothic</vt:lpstr>
      <vt:lpstr>MS PGothic</vt:lpstr>
      <vt:lpstr>Arial</vt:lpstr>
      <vt:lpstr>Avenir Next</vt:lpstr>
      <vt:lpstr>Avenir Next Medium</vt:lpstr>
      <vt:lpstr>AvenirNext LT Pro Regular</vt:lpstr>
      <vt:lpstr>Calibri</vt:lpstr>
      <vt:lpstr>Verdana</vt:lpstr>
      <vt:lpstr>Sample</vt:lpstr>
      <vt:lpstr>WESTERN CIVILIZATION: A Brief History Tenth Edition</vt:lpstr>
      <vt:lpstr>Chapter 16 Outline</vt:lpstr>
      <vt:lpstr>16-1 Background to the Scientific Revolution (1 of 2)</vt:lpstr>
      <vt:lpstr>16-1 Background to the Scientific Revolution (2 of 2)</vt:lpstr>
      <vt:lpstr>16-2 Toward a New Heaven: A Revolution in Astronomy (1 of 3)</vt:lpstr>
      <vt:lpstr>16-2 Toward a New Heaven: A Revolution in Astronomy (2 of 3)</vt:lpstr>
      <vt:lpstr>16-2 Toward a New Heaven: A Revolution in Astronomy (3 of 3)</vt:lpstr>
      <vt:lpstr>16.2 Medieval Conception of the Universe. This sixteenth-century illustration shows the earth at the center of the universe, surrounded by a series of concentric spheres.</vt:lpstr>
      <vt:lpstr>16.3 The Copernican System. Copernicus maintained that the sun was at the center of the universe and that the planets, including the earth, revolved around it.</vt:lpstr>
      <vt:lpstr>16.4b The Telescope. This is a photograph of Galileo’s original telescope, built in 1609.</vt:lpstr>
      <vt:lpstr>16-3 Advances in Medicine and Chemistry  (1 of 2)</vt:lpstr>
      <vt:lpstr>16-3 Advances in Medicine and Chemistry  (2 of 2)</vt:lpstr>
      <vt:lpstr>16.5 Andreas Vesalius. The work of Vesalius established new understanding of the human body, and new artistic developments gave accurate representations of his findings.</vt:lpstr>
      <vt:lpstr>16-4 Women in the Origins of Modern Science</vt:lpstr>
      <vt:lpstr>Chronology: Important Works of the Scientific Revolution</vt:lpstr>
      <vt:lpstr>16-5 Toward a New Earth: Descartes, Rationalism, and a New View of Humankind </vt:lpstr>
      <vt:lpstr>16-6 The Spread of Scientific Knowledge (1 of 2)</vt:lpstr>
      <vt:lpstr>16-6 The Spread of Scientific Knowledge (2 of 2)</vt:lpstr>
      <vt:lpstr>16.6 Louis XIV and Colbert Visit the Academy of Sciences. Urged on by his minister Colbert, Louis XIV of France, shown here, gave formal recognition to the French Academy in 1666.</vt:lpstr>
      <vt:lpstr>Chapter 16 Summary</vt:lpstr>
      <vt:lpstr>Chapter 16 Timeline</vt:lpstr>
    </vt:vector>
  </TitlesOfParts>
  <Company>Cengage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 Three Old Worlds Create a New, 1492-1600</dc:title>
  <dc:creator>Norton</dc:creator>
  <cp:lastModifiedBy>Lanza, Philip</cp:lastModifiedBy>
  <cp:revision>452</cp:revision>
  <dcterms:created xsi:type="dcterms:W3CDTF">2015-10-15T14:46:28Z</dcterms:created>
  <dcterms:modified xsi:type="dcterms:W3CDTF">2019-02-07T19:34:31Z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AdHocReviewCycleID">
    <vt:i4>263507736</vt:i4>
  </property>
  <property fmtid="{D5CDD505-2E9C-101B-9397-08002B2CF9AE}" pid="3" name="_NewReviewCycle">
    <vt:lpwstr/>
  </property>
</Properties>
</file>