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0" r:id="rId1"/>
  </p:sldMasterIdLst>
  <p:notesMasterIdLst>
    <p:notesMasterId r:id="rId35"/>
  </p:notesMasterIdLst>
  <p:handoutMasterIdLst>
    <p:handoutMasterId r:id="rId36"/>
  </p:handoutMasterIdLst>
  <p:sldIdLst>
    <p:sldId id="295" r:id="rId2"/>
    <p:sldId id="297" r:id="rId3"/>
    <p:sldId id="389" r:id="rId4"/>
    <p:sldId id="419" r:id="rId5"/>
    <p:sldId id="390" r:id="rId6"/>
    <p:sldId id="391" r:id="rId7"/>
    <p:sldId id="392" r:id="rId8"/>
    <p:sldId id="393" r:id="rId9"/>
    <p:sldId id="420" r:id="rId10"/>
    <p:sldId id="421" r:id="rId11"/>
    <p:sldId id="396" r:id="rId12"/>
    <p:sldId id="397" r:id="rId13"/>
    <p:sldId id="398" r:id="rId14"/>
    <p:sldId id="399" r:id="rId15"/>
    <p:sldId id="400" r:id="rId16"/>
    <p:sldId id="401" r:id="rId17"/>
    <p:sldId id="402" r:id="rId18"/>
    <p:sldId id="403" r:id="rId19"/>
    <p:sldId id="404" r:id="rId20"/>
    <p:sldId id="405" r:id="rId21"/>
    <p:sldId id="422" r:id="rId22"/>
    <p:sldId id="423" r:id="rId23"/>
    <p:sldId id="408" r:id="rId24"/>
    <p:sldId id="409" r:id="rId25"/>
    <p:sldId id="410" r:id="rId26"/>
    <p:sldId id="411" r:id="rId27"/>
    <p:sldId id="412" r:id="rId28"/>
    <p:sldId id="413" r:id="rId29"/>
    <p:sldId id="414" r:id="rId30"/>
    <p:sldId id="424" r:id="rId31"/>
    <p:sldId id="416" r:id="rId32"/>
    <p:sldId id="417" r:id="rId33"/>
    <p:sldId id="418" r:id="rId34"/>
  </p:sldIdLst>
  <p:sldSz cx="9144000" cy="6858000" type="screen4x3"/>
  <p:notesSz cx="6858000" cy="9144000"/>
  <p:defaultTextStyle>
    <a:defPPr>
      <a:defRPr lang="en-US"/>
    </a:defPPr>
    <a:lvl1pPr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E" initials="CE" lastIdx="2" clrIdx="0"/>
  <p:cmAuthor id="1" name="Lanza, Philip" initials="LP"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5968"/>
    <a:srgbClr val="3B204D"/>
    <a:srgbClr val="1C5F71"/>
    <a:srgbClr val="474164"/>
    <a:srgbClr val="000091"/>
    <a:srgbClr val="376794"/>
    <a:srgbClr val="194F97"/>
    <a:srgbClr val="006B99"/>
    <a:srgbClr val="E7B945"/>
    <a:srgbClr val="F5E3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54" autoAdjust="0"/>
    <p:restoredTop sz="86921" autoAdjust="0"/>
  </p:normalViewPr>
  <p:slideViewPr>
    <p:cSldViewPr>
      <p:cViewPr varScale="1">
        <p:scale>
          <a:sx n="50" d="100"/>
          <a:sy n="50" d="100"/>
        </p:scale>
        <p:origin x="1248" y="48"/>
      </p:cViewPr>
      <p:guideLst>
        <p:guide orient="horz" pos="2160"/>
        <p:guide pos="2880"/>
      </p:guideLst>
    </p:cSldViewPr>
  </p:slideViewPr>
  <p:outlineViewPr>
    <p:cViewPr>
      <p:scale>
        <a:sx n="33" d="100"/>
        <a:sy n="33" d="100"/>
      </p:scale>
      <p:origin x="0" y="5130"/>
    </p:cViewPr>
  </p:outlineViewPr>
  <p:notesTextViewPr>
    <p:cViewPr>
      <p:scale>
        <a:sx n="100" d="100"/>
        <a:sy n="100" d="100"/>
      </p:scale>
      <p:origin x="0" y="0"/>
    </p:cViewPr>
  </p:notesTextViewPr>
  <p:sorterViewPr>
    <p:cViewPr>
      <p:scale>
        <a:sx n="150" d="100"/>
        <a:sy n="150" d="100"/>
      </p:scale>
      <p:origin x="0" y="0"/>
    </p:cViewPr>
  </p:sorterViewPr>
  <p:notesViewPr>
    <p:cSldViewPr>
      <p:cViewPr varScale="1">
        <p:scale>
          <a:sx n="114" d="100"/>
          <a:sy n="114" d="100"/>
        </p:scale>
        <p:origin x="-5048"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nza, Philip" userId="8b140b07-5c4b-4f38-b244-971bee86ad89" providerId="ADAL" clId="{8C098FE8-646F-4F40-9313-7C0884FFBD76}"/>
    <pc:docChg chg="undo custSel addSld delSld modSld">
      <pc:chgData name="Lanza, Philip" userId="8b140b07-5c4b-4f38-b244-971bee86ad89" providerId="ADAL" clId="{8C098FE8-646F-4F40-9313-7C0884FFBD76}" dt="2019-02-07T18:57:53.079" v="27" actId="2696"/>
      <pc:docMkLst>
        <pc:docMk/>
      </pc:docMkLst>
      <pc:sldChg chg="del">
        <pc:chgData name="Lanza, Philip" userId="8b140b07-5c4b-4f38-b244-971bee86ad89" providerId="ADAL" clId="{8C098FE8-646F-4F40-9313-7C0884FFBD76}" dt="2019-02-07T18:54:50.917" v="2" actId="2696"/>
        <pc:sldMkLst>
          <pc:docMk/>
          <pc:sldMk cId="2655796651" sldId="388"/>
        </pc:sldMkLst>
      </pc:sldChg>
      <pc:sldChg chg="modSp">
        <pc:chgData name="Lanza, Philip" userId="8b140b07-5c4b-4f38-b244-971bee86ad89" providerId="ADAL" clId="{8C098FE8-646F-4F40-9313-7C0884FFBD76}" dt="2019-02-07T18:54:47.176" v="1" actId="27636"/>
        <pc:sldMkLst>
          <pc:docMk/>
          <pc:sldMk cId="2417252906" sldId="389"/>
        </pc:sldMkLst>
        <pc:spChg chg="mod">
          <ac:chgData name="Lanza, Philip" userId="8b140b07-5c4b-4f38-b244-971bee86ad89" providerId="ADAL" clId="{8C098FE8-646F-4F40-9313-7C0884FFBD76}" dt="2019-02-07T18:54:47.176" v="1" actId="27636"/>
          <ac:spMkLst>
            <pc:docMk/>
            <pc:sldMk cId="2417252906" sldId="389"/>
            <ac:spMk id="3" creationId="{00000000-0000-0000-0000-000000000000}"/>
          </ac:spMkLst>
        </pc:spChg>
      </pc:sldChg>
      <pc:sldChg chg="modSp">
        <pc:chgData name="Lanza, Philip" userId="8b140b07-5c4b-4f38-b244-971bee86ad89" providerId="ADAL" clId="{8C098FE8-646F-4F40-9313-7C0884FFBD76}" dt="2019-02-07T18:54:59.030" v="3" actId="255"/>
        <pc:sldMkLst>
          <pc:docMk/>
          <pc:sldMk cId="550103944" sldId="393"/>
        </pc:sldMkLst>
        <pc:spChg chg="mod">
          <ac:chgData name="Lanza, Philip" userId="8b140b07-5c4b-4f38-b244-971bee86ad89" providerId="ADAL" clId="{8C098FE8-646F-4F40-9313-7C0884FFBD76}" dt="2019-02-07T18:54:59.030" v="3" actId="255"/>
          <ac:spMkLst>
            <pc:docMk/>
            <pc:sldMk cId="550103944" sldId="393"/>
            <ac:spMk id="2" creationId="{00000000-0000-0000-0000-000000000000}"/>
          </ac:spMkLst>
        </pc:spChg>
      </pc:sldChg>
      <pc:sldChg chg="del">
        <pc:chgData name="Lanza, Philip" userId="8b140b07-5c4b-4f38-b244-971bee86ad89" providerId="ADAL" clId="{8C098FE8-646F-4F40-9313-7C0884FFBD76}" dt="2019-02-07T18:55:26.619" v="7" actId="2696"/>
        <pc:sldMkLst>
          <pc:docMk/>
          <pc:sldMk cId="426321962" sldId="394"/>
        </pc:sldMkLst>
      </pc:sldChg>
      <pc:sldChg chg="del">
        <pc:chgData name="Lanza, Philip" userId="8b140b07-5c4b-4f38-b244-971bee86ad89" providerId="ADAL" clId="{8C098FE8-646F-4F40-9313-7C0884FFBD76}" dt="2019-02-07T18:55:38.845" v="9" actId="2696"/>
        <pc:sldMkLst>
          <pc:docMk/>
          <pc:sldMk cId="2874469637" sldId="395"/>
        </pc:sldMkLst>
      </pc:sldChg>
      <pc:sldChg chg="modSp">
        <pc:chgData name="Lanza, Philip" userId="8b140b07-5c4b-4f38-b244-971bee86ad89" providerId="ADAL" clId="{8C098FE8-646F-4F40-9313-7C0884FFBD76}" dt="2019-02-07T18:55:46.129" v="10" actId="255"/>
        <pc:sldMkLst>
          <pc:docMk/>
          <pc:sldMk cId="4037224750" sldId="396"/>
        </pc:sldMkLst>
        <pc:spChg chg="mod">
          <ac:chgData name="Lanza, Philip" userId="8b140b07-5c4b-4f38-b244-971bee86ad89" providerId="ADAL" clId="{8C098FE8-646F-4F40-9313-7C0884FFBD76}" dt="2019-02-07T18:55:46.129" v="10" actId="255"/>
          <ac:spMkLst>
            <pc:docMk/>
            <pc:sldMk cId="4037224750" sldId="396"/>
            <ac:spMk id="2" creationId="{00000000-0000-0000-0000-000000000000}"/>
          </ac:spMkLst>
        </pc:spChg>
      </pc:sldChg>
      <pc:sldChg chg="modSp">
        <pc:chgData name="Lanza, Philip" userId="8b140b07-5c4b-4f38-b244-971bee86ad89" providerId="ADAL" clId="{8C098FE8-646F-4F40-9313-7C0884FFBD76}" dt="2019-02-07T18:55:54.474" v="11" actId="255"/>
        <pc:sldMkLst>
          <pc:docMk/>
          <pc:sldMk cId="2007162325" sldId="397"/>
        </pc:sldMkLst>
        <pc:spChg chg="mod">
          <ac:chgData name="Lanza, Philip" userId="8b140b07-5c4b-4f38-b244-971bee86ad89" providerId="ADAL" clId="{8C098FE8-646F-4F40-9313-7C0884FFBD76}" dt="2019-02-07T18:55:54.474" v="11" actId="255"/>
          <ac:spMkLst>
            <pc:docMk/>
            <pc:sldMk cId="2007162325" sldId="397"/>
            <ac:spMk id="2" creationId="{00000000-0000-0000-0000-000000000000}"/>
          </ac:spMkLst>
        </pc:spChg>
      </pc:sldChg>
      <pc:sldChg chg="modSp">
        <pc:chgData name="Lanza, Philip" userId="8b140b07-5c4b-4f38-b244-971bee86ad89" providerId="ADAL" clId="{8C098FE8-646F-4F40-9313-7C0884FFBD76}" dt="2019-02-07T18:56:05.617" v="14" actId="255"/>
        <pc:sldMkLst>
          <pc:docMk/>
          <pc:sldMk cId="2716059447" sldId="398"/>
        </pc:sldMkLst>
        <pc:spChg chg="mod">
          <ac:chgData name="Lanza, Philip" userId="8b140b07-5c4b-4f38-b244-971bee86ad89" providerId="ADAL" clId="{8C098FE8-646F-4F40-9313-7C0884FFBD76}" dt="2019-02-07T18:56:05.617" v="14" actId="255"/>
          <ac:spMkLst>
            <pc:docMk/>
            <pc:sldMk cId="2716059447" sldId="398"/>
            <ac:spMk id="2" creationId="{00000000-0000-0000-0000-000000000000}"/>
          </ac:spMkLst>
        </pc:spChg>
      </pc:sldChg>
      <pc:sldChg chg="modSp">
        <pc:chgData name="Lanza, Philip" userId="8b140b07-5c4b-4f38-b244-971bee86ad89" providerId="ADAL" clId="{8C098FE8-646F-4F40-9313-7C0884FFBD76}" dt="2019-02-07T18:56:11.917" v="15" actId="255"/>
        <pc:sldMkLst>
          <pc:docMk/>
          <pc:sldMk cId="964656748" sldId="399"/>
        </pc:sldMkLst>
        <pc:spChg chg="mod">
          <ac:chgData name="Lanza, Philip" userId="8b140b07-5c4b-4f38-b244-971bee86ad89" providerId="ADAL" clId="{8C098FE8-646F-4F40-9313-7C0884FFBD76}" dt="2019-02-07T18:56:11.917" v="15" actId="255"/>
          <ac:spMkLst>
            <pc:docMk/>
            <pc:sldMk cId="964656748" sldId="399"/>
            <ac:spMk id="2" creationId="{00000000-0000-0000-0000-000000000000}"/>
          </ac:spMkLst>
        </pc:spChg>
      </pc:sldChg>
      <pc:sldChg chg="modSp">
        <pc:chgData name="Lanza, Philip" userId="8b140b07-5c4b-4f38-b244-971bee86ad89" providerId="ADAL" clId="{8C098FE8-646F-4F40-9313-7C0884FFBD76}" dt="2019-02-07T18:56:22.638" v="16" actId="255"/>
        <pc:sldMkLst>
          <pc:docMk/>
          <pc:sldMk cId="2642484785" sldId="405"/>
        </pc:sldMkLst>
        <pc:spChg chg="mod">
          <ac:chgData name="Lanza, Philip" userId="8b140b07-5c4b-4f38-b244-971bee86ad89" providerId="ADAL" clId="{8C098FE8-646F-4F40-9313-7C0884FFBD76}" dt="2019-02-07T18:56:22.638" v="16" actId="255"/>
          <ac:spMkLst>
            <pc:docMk/>
            <pc:sldMk cId="2642484785" sldId="405"/>
            <ac:spMk id="2" creationId="{00000000-0000-0000-0000-000000000000}"/>
          </ac:spMkLst>
        </pc:spChg>
      </pc:sldChg>
      <pc:sldChg chg="del">
        <pc:chgData name="Lanza, Philip" userId="8b140b07-5c4b-4f38-b244-971bee86ad89" providerId="ADAL" clId="{8C098FE8-646F-4F40-9313-7C0884FFBD76}" dt="2019-02-07T18:56:39.283" v="18" actId="2696"/>
        <pc:sldMkLst>
          <pc:docMk/>
          <pc:sldMk cId="844436097" sldId="406"/>
        </pc:sldMkLst>
      </pc:sldChg>
      <pc:sldChg chg="del">
        <pc:chgData name="Lanza, Philip" userId="8b140b07-5c4b-4f38-b244-971bee86ad89" providerId="ADAL" clId="{8C098FE8-646F-4F40-9313-7C0884FFBD76}" dt="2019-02-07T18:56:50.745" v="20" actId="2696"/>
        <pc:sldMkLst>
          <pc:docMk/>
          <pc:sldMk cId="410069467" sldId="407"/>
        </pc:sldMkLst>
      </pc:sldChg>
      <pc:sldChg chg="modSp">
        <pc:chgData name="Lanza, Philip" userId="8b140b07-5c4b-4f38-b244-971bee86ad89" providerId="ADAL" clId="{8C098FE8-646F-4F40-9313-7C0884FFBD76}" dt="2019-02-07T18:57:06.176" v="21" actId="255"/>
        <pc:sldMkLst>
          <pc:docMk/>
          <pc:sldMk cId="1280176072" sldId="408"/>
        </pc:sldMkLst>
        <pc:spChg chg="mod">
          <ac:chgData name="Lanza, Philip" userId="8b140b07-5c4b-4f38-b244-971bee86ad89" providerId="ADAL" clId="{8C098FE8-646F-4F40-9313-7C0884FFBD76}" dt="2019-02-07T18:57:06.176" v="21" actId="255"/>
          <ac:spMkLst>
            <pc:docMk/>
            <pc:sldMk cId="1280176072" sldId="408"/>
            <ac:spMk id="2" creationId="{00000000-0000-0000-0000-000000000000}"/>
          </ac:spMkLst>
        </pc:spChg>
      </pc:sldChg>
      <pc:sldChg chg="modSp">
        <pc:chgData name="Lanza, Philip" userId="8b140b07-5c4b-4f38-b244-971bee86ad89" providerId="ADAL" clId="{8C098FE8-646F-4F40-9313-7C0884FFBD76}" dt="2019-02-07T18:57:14.959" v="22" actId="255"/>
        <pc:sldMkLst>
          <pc:docMk/>
          <pc:sldMk cId="683307169" sldId="409"/>
        </pc:sldMkLst>
        <pc:spChg chg="mod">
          <ac:chgData name="Lanza, Philip" userId="8b140b07-5c4b-4f38-b244-971bee86ad89" providerId="ADAL" clId="{8C098FE8-646F-4F40-9313-7C0884FFBD76}" dt="2019-02-07T18:57:14.959" v="22" actId="255"/>
          <ac:spMkLst>
            <pc:docMk/>
            <pc:sldMk cId="683307169" sldId="409"/>
            <ac:spMk id="2" creationId="{00000000-0000-0000-0000-000000000000}"/>
          </ac:spMkLst>
        </pc:spChg>
      </pc:sldChg>
      <pc:sldChg chg="modSp">
        <pc:chgData name="Lanza, Philip" userId="8b140b07-5c4b-4f38-b244-971bee86ad89" providerId="ADAL" clId="{8C098FE8-646F-4F40-9313-7C0884FFBD76}" dt="2019-02-07T18:57:23.227" v="23" actId="255"/>
        <pc:sldMkLst>
          <pc:docMk/>
          <pc:sldMk cId="502114342" sldId="410"/>
        </pc:sldMkLst>
        <pc:spChg chg="mod">
          <ac:chgData name="Lanza, Philip" userId="8b140b07-5c4b-4f38-b244-971bee86ad89" providerId="ADAL" clId="{8C098FE8-646F-4F40-9313-7C0884FFBD76}" dt="2019-02-07T18:57:23.227" v="23" actId="255"/>
          <ac:spMkLst>
            <pc:docMk/>
            <pc:sldMk cId="502114342" sldId="410"/>
            <ac:spMk id="2" creationId="{00000000-0000-0000-0000-000000000000}"/>
          </ac:spMkLst>
        </pc:spChg>
      </pc:sldChg>
      <pc:sldChg chg="modSp">
        <pc:chgData name="Lanza, Philip" userId="8b140b07-5c4b-4f38-b244-971bee86ad89" providerId="ADAL" clId="{8C098FE8-646F-4F40-9313-7C0884FFBD76}" dt="2019-02-07T18:57:30.450" v="24" actId="255"/>
        <pc:sldMkLst>
          <pc:docMk/>
          <pc:sldMk cId="3440026898" sldId="411"/>
        </pc:sldMkLst>
        <pc:spChg chg="mod">
          <ac:chgData name="Lanza, Philip" userId="8b140b07-5c4b-4f38-b244-971bee86ad89" providerId="ADAL" clId="{8C098FE8-646F-4F40-9313-7C0884FFBD76}" dt="2019-02-07T18:57:30.450" v="24" actId="255"/>
          <ac:spMkLst>
            <pc:docMk/>
            <pc:sldMk cId="3440026898" sldId="411"/>
            <ac:spMk id="2" creationId="{00000000-0000-0000-0000-000000000000}"/>
          </ac:spMkLst>
        </pc:spChg>
      </pc:sldChg>
      <pc:sldChg chg="modSp">
        <pc:chgData name="Lanza, Philip" userId="8b140b07-5c4b-4f38-b244-971bee86ad89" providerId="ADAL" clId="{8C098FE8-646F-4F40-9313-7C0884FFBD76}" dt="2019-02-07T18:57:37.782" v="25" actId="255"/>
        <pc:sldMkLst>
          <pc:docMk/>
          <pc:sldMk cId="2152106089" sldId="412"/>
        </pc:sldMkLst>
        <pc:spChg chg="mod">
          <ac:chgData name="Lanza, Philip" userId="8b140b07-5c4b-4f38-b244-971bee86ad89" providerId="ADAL" clId="{8C098FE8-646F-4F40-9313-7C0884FFBD76}" dt="2019-02-07T18:57:37.782" v="25" actId="255"/>
          <ac:spMkLst>
            <pc:docMk/>
            <pc:sldMk cId="2152106089" sldId="412"/>
            <ac:spMk id="2" creationId="{00000000-0000-0000-0000-000000000000}"/>
          </ac:spMkLst>
        </pc:spChg>
      </pc:sldChg>
      <pc:sldChg chg="del">
        <pc:chgData name="Lanza, Philip" userId="8b140b07-5c4b-4f38-b244-971bee86ad89" providerId="ADAL" clId="{8C098FE8-646F-4F40-9313-7C0884FFBD76}" dt="2019-02-07T18:57:53.079" v="27" actId="2696"/>
        <pc:sldMkLst>
          <pc:docMk/>
          <pc:sldMk cId="3712236217" sldId="415"/>
        </pc:sldMkLst>
      </pc:sldChg>
      <pc:sldChg chg="add">
        <pc:chgData name="Lanza, Philip" userId="8b140b07-5c4b-4f38-b244-971bee86ad89" providerId="ADAL" clId="{8C098FE8-646F-4F40-9313-7C0884FFBD76}" dt="2019-02-07T18:54:47.098" v="0"/>
        <pc:sldMkLst>
          <pc:docMk/>
          <pc:sldMk cId="1074082384" sldId="419"/>
        </pc:sldMkLst>
      </pc:sldChg>
      <pc:sldChg chg="add del">
        <pc:chgData name="Lanza, Philip" userId="8b140b07-5c4b-4f38-b244-971bee86ad89" providerId="ADAL" clId="{8C098FE8-646F-4F40-9313-7C0884FFBD76}" dt="2019-02-07T18:55:17.038" v="5"/>
        <pc:sldMkLst>
          <pc:docMk/>
          <pc:sldMk cId="1264188476" sldId="420"/>
        </pc:sldMkLst>
      </pc:sldChg>
      <pc:sldChg chg="add">
        <pc:chgData name="Lanza, Philip" userId="8b140b07-5c4b-4f38-b244-971bee86ad89" providerId="ADAL" clId="{8C098FE8-646F-4F40-9313-7C0884FFBD76}" dt="2019-02-07T18:55:23.352" v="6"/>
        <pc:sldMkLst>
          <pc:docMk/>
          <pc:sldMk cId="3982932480" sldId="420"/>
        </pc:sldMkLst>
      </pc:sldChg>
      <pc:sldChg chg="add">
        <pc:chgData name="Lanza, Philip" userId="8b140b07-5c4b-4f38-b244-971bee86ad89" providerId="ADAL" clId="{8C098FE8-646F-4F40-9313-7C0884FFBD76}" dt="2019-02-07T18:55:35.309" v="8"/>
        <pc:sldMkLst>
          <pc:docMk/>
          <pc:sldMk cId="2040676492" sldId="421"/>
        </pc:sldMkLst>
      </pc:sldChg>
      <pc:sldChg chg="add">
        <pc:chgData name="Lanza, Philip" userId="8b140b07-5c4b-4f38-b244-971bee86ad89" providerId="ADAL" clId="{8C098FE8-646F-4F40-9313-7C0884FFBD76}" dt="2019-02-07T18:56:33.798" v="17"/>
        <pc:sldMkLst>
          <pc:docMk/>
          <pc:sldMk cId="1893957863" sldId="422"/>
        </pc:sldMkLst>
      </pc:sldChg>
      <pc:sldChg chg="add">
        <pc:chgData name="Lanza, Philip" userId="8b140b07-5c4b-4f38-b244-971bee86ad89" providerId="ADAL" clId="{8C098FE8-646F-4F40-9313-7C0884FFBD76}" dt="2019-02-07T18:56:47.051" v="19"/>
        <pc:sldMkLst>
          <pc:docMk/>
          <pc:sldMk cId="3876517026" sldId="423"/>
        </pc:sldMkLst>
      </pc:sldChg>
      <pc:sldChg chg="add">
        <pc:chgData name="Lanza, Philip" userId="8b140b07-5c4b-4f38-b244-971bee86ad89" providerId="ADAL" clId="{8C098FE8-646F-4F40-9313-7C0884FFBD76}" dt="2019-02-07T18:57:49.208" v="26"/>
        <pc:sldMkLst>
          <pc:docMk/>
          <pc:sldMk cId="1901967435" sldId="424"/>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F3EAC60-3285-8247-AB77-9F51D27FD04A}" type="datetimeFigureOut">
              <a:rPr lang="en-US" smtClean="0"/>
              <a:t>2/7/2019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93A7489-ADDD-274C-8463-260CB54AA8DE}" type="slidenum">
              <a:rPr lang="en-US" smtClean="0"/>
              <a:t>‹#›</a:t>
            </a:fld>
            <a:endParaRPr lang="en-US"/>
          </a:p>
        </p:txBody>
      </p:sp>
    </p:spTree>
    <p:extLst>
      <p:ext uri="{BB962C8B-B14F-4D97-AF65-F5344CB8AC3E}">
        <p14:creationId xmlns:p14="http://schemas.microsoft.com/office/powerpoint/2010/main" val="17694947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200">
                <a:latin typeface="Arial" charset="0"/>
                <a:ea typeface="+mn-ea"/>
                <a:cs typeface="+mn-cs"/>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43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FontTx/>
              <a:buNone/>
              <a:defRPr sz="1200"/>
            </a:lvl1pPr>
          </a:lstStyle>
          <a:p>
            <a:fld id="{829EAEEF-EA87-45A5-AB17-DF2F4D00AFC7}" type="slidenum">
              <a:rPr lang="en-US" altLang="en-US"/>
              <a:pPr/>
              <a:t>‹#›</a:t>
            </a:fld>
            <a:endParaRPr lang="en-US" altLang="en-US" dirty="0"/>
          </a:p>
        </p:txBody>
      </p:sp>
    </p:spTree>
    <p:extLst>
      <p:ext uri="{BB962C8B-B14F-4D97-AF65-F5344CB8AC3E}">
        <p14:creationId xmlns:p14="http://schemas.microsoft.com/office/powerpoint/2010/main" val="167685401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dirty="0">
              <a:ea typeface="MS PGothic" charset="-128"/>
              <a:cs typeface="ＭＳ Ｐゴシック" charset="-128"/>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a:t>
            </a:fld>
            <a:endParaRPr lang="en-US" altLang="en-US" dirty="0"/>
          </a:p>
        </p:txBody>
      </p:sp>
    </p:spTree>
    <p:extLst>
      <p:ext uri="{BB962C8B-B14F-4D97-AF65-F5344CB8AC3E}">
        <p14:creationId xmlns:p14="http://schemas.microsoft.com/office/powerpoint/2010/main" val="1681122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4</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5</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6</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7</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8</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9</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10</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11</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12</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13</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14</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15</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16</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17</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18</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19</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20</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21</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22</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23</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24</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25</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26</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27</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28</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29</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30</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31</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Rectangle 2"/>
          <p:cNvSpPr/>
          <p:nvPr userDrawn="1"/>
        </p:nvSpPr>
        <p:spPr>
          <a:xfrm>
            <a:off x="0" y="0"/>
            <a:ext cx="9144000" cy="13716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6" name="Title 5"/>
          <p:cNvSpPr>
            <a:spLocks noGrp="1"/>
          </p:cNvSpPr>
          <p:nvPr>
            <p:ph type="title"/>
          </p:nvPr>
        </p:nvSpPr>
        <p:spPr>
          <a:xfrm>
            <a:off x="381000" y="384048"/>
            <a:ext cx="8759952" cy="987552"/>
          </a:xfrm>
        </p:spPr>
        <p:txBody>
          <a:bodyPr anchor="t">
            <a:normAutofit/>
          </a:bodyPr>
          <a:lstStyle>
            <a:lvl1pPr algn="l">
              <a:defRPr sz="2800">
                <a:latin typeface="AvenirNext LT Pro Regular" panose="020B0504020202020204" pitchFamily="34" charset="0"/>
              </a:defRPr>
            </a:lvl1pPr>
          </a:lstStyle>
          <a:p>
            <a:r>
              <a:rPr lang="en-US" dirty="0"/>
              <a:t>Click to edit Master title style</a:t>
            </a:r>
          </a:p>
        </p:txBody>
      </p:sp>
      <p:sp>
        <p:nvSpPr>
          <p:cNvPr id="11" name="Text Placeholder 10"/>
          <p:cNvSpPr>
            <a:spLocks noGrp="1"/>
          </p:cNvSpPr>
          <p:nvPr>
            <p:ph type="body" sz="quarter" idx="10"/>
          </p:nvPr>
        </p:nvSpPr>
        <p:spPr>
          <a:xfrm>
            <a:off x="4419600" y="1783080"/>
            <a:ext cx="4270248" cy="3246120"/>
          </a:xfrm>
        </p:spPr>
        <p:txBody>
          <a:bodyPr>
            <a:noAutofit/>
          </a:bodyPr>
          <a:lstStyle>
            <a:lvl1pPr marL="0" indent="0" algn="r">
              <a:buNone/>
              <a:defRPr sz="3600"/>
            </a:lvl1pPr>
            <a:lvl2pPr>
              <a:defRPr sz="3600"/>
            </a:lvl2pPr>
            <a:lvl3pPr>
              <a:defRPr sz="3600"/>
            </a:lvl3pPr>
            <a:lvl4pPr>
              <a:defRPr sz="3600"/>
            </a:lvl4pPr>
            <a:lvl5pPr>
              <a:defRPr sz="3600"/>
            </a:lvl5pPr>
          </a:lstStyle>
          <a:p>
            <a:pPr lvl="0"/>
            <a:r>
              <a:rPr lang="en-US" dirty="0"/>
              <a:t>Edit Master text styles</a:t>
            </a:r>
          </a:p>
        </p:txBody>
      </p:sp>
      <p:sp>
        <p:nvSpPr>
          <p:cNvPr id="13" name="Text Placeholder 12"/>
          <p:cNvSpPr>
            <a:spLocks noGrp="1"/>
          </p:cNvSpPr>
          <p:nvPr>
            <p:ph type="body" sz="quarter" idx="11"/>
          </p:nvPr>
        </p:nvSpPr>
        <p:spPr>
          <a:xfrm>
            <a:off x="6092952" y="6376010"/>
            <a:ext cx="2898648" cy="402336"/>
          </a:xfrm>
        </p:spPr>
        <p:txBody>
          <a:bodyPr anchor="ctr">
            <a:normAutofit/>
          </a:bodyPr>
          <a:lstStyle>
            <a:lvl1pPr marL="0" indent="0" algn="r">
              <a:buNone/>
              <a:defRPr sz="1200">
                <a:solidFill>
                  <a:schemeClr val="bg1"/>
                </a:solidFill>
                <a:latin typeface="AvenirNext LT Pro Regular" panose="020B0504020202020204" pitchFamily="34" charset="0"/>
              </a:defRPr>
            </a:lvl1pPr>
          </a:lstStyle>
          <a:p>
            <a:pPr lvl="0"/>
            <a:r>
              <a:rPr lang="en-US" dirty="0"/>
              <a:t>Edit Master text styles</a:t>
            </a:r>
          </a:p>
        </p:txBody>
      </p:sp>
      <p:pic>
        <p:nvPicPr>
          <p:cNvPr id="12" name="Picture 2" descr="Z:\ART_WORK_IN_PROCESS\3_CENGAGE\Spielvogel10e IML and PPT_3920635\3_Processed Art\JPEG's For PPT's\Ch01\Cover.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70292" y="1524000"/>
            <a:ext cx="3591262"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840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50292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Tree>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475488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hasCustomPrompt="1"/>
          </p:nvPr>
        </p:nvSpPr>
        <p:spPr>
          <a:xfrm>
            <a:off x="5715000" y="5867400"/>
            <a:ext cx="3276600" cy="365760"/>
          </a:xfrm>
        </p:spPr>
        <p:txBody>
          <a:bodyPr>
            <a:normAutofit/>
          </a:bodyPr>
          <a:lstStyle>
            <a:lvl1pPr marL="0" indent="0" algn="r">
              <a:buClr>
                <a:srgbClr val="215968"/>
              </a:buClr>
              <a:buNone/>
              <a:defRPr sz="18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3993036651"/>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9906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p:nvPr>
        </p:nvSpPr>
        <p:spPr>
          <a:xfrm>
            <a:off x="228600" y="35052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42648750"/>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Title 1"/>
          <p:cNvSpPr>
            <a:spLocks noGrp="1"/>
          </p:cNvSpPr>
          <p:nvPr>
            <p:ph type="title"/>
          </p:nvPr>
        </p:nvSpPr>
        <p:spPr>
          <a:xfrm>
            <a:off x="457200" y="26988"/>
            <a:ext cx="8229600" cy="1039812"/>
          </a:xfrm>
          <a:noFill/>
          <a:ln>
            <a:noFill/>
          </a:ln>
        </p:spPr>
        <p:txBody>
          <a:bodyPr anchorCtr="0"/>
          <a:lstStyle>
            <a:lvl1pPr algn="l">
              <a:lnSpc>
                <a:spcPct val="100000"/>
              </a:lnSpc>
              <a:defRPr sz="2600" b="0" i="0">
                <a:solidFill>
                  <a:srgbClr val="000000"/>
                </a:solidFill>
                <a:latin typeface="AvenirNext LT Pro Regular" panose="020B0504020202020204" pitchFamily="34" charset="0"/>
                <a:cs typeface="Arial"/>
              </a:defRPr>
            </a:lvl1pPr>
          </a:lstStyle>
          <a:p>
            <a:endParaRPr lang="en-US" dirty="0"/>
          </a:p>
        </p:txBody>
      </p:sp>
      <p:sp>
        <p:nvSpPr>
          <p:cNvPr id="12" name="Content Placeholder 11"/>
          <p:cNvSpPr>
            <a:spLocks noGrp="1"/>
          </p:cNvSpPr>
          <p:nvPr>
            <p:ph sz="quarter" idx="10"/>
          </p:nvPr>
        </p:nvSpPr>
        <p:spPr>
          <a:xfrm>
            <a:off x="457200" y="1219200"/>
            <a:ext cx="82296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p:cNvSpPr>
            <a:spLocks noGrp="1"/>
          </p:cNvSpPr>
          <p:nvPr>
            <p:ph type="body" sz="quarter" idx="11"/>
          </p:nvPr>
        </p:nvSpPr>
        <p:spPr>
          <a:xfrm>
            <a:off x="6324600" y="5867400"/>
            <a:ext cx="2590800" cy="304800"/>
          </a:xfrm>
        </p:spPr>
        <p:txBody>
          <a:bodyPr>
            <a:noAutofit/>
          </a:bodyPr>
          <a:lstStyle>
            <a:lvl1pPr marL="0" indent="0" algn="r">
              <a:buNone/>
              <a:defRPr sz="1800"/>
            </a:lvl1pPr>
          </a:lstStyle>
          <a:p>
            <a:pPr lvl="0"/>
            <a:r>
              <a:rPr lang="en-US" dirty="0"/>
              <a:t>Edit Master text styles</a:t>
            </a:r>
          </a:p>
        </p:txBody>
      </p:sp>
    </p:spTree>
    <p:extLst>
      <p:ext uri="{BB962C8B-B14F-4D97-AF65-F5344CB8AC3E}">
        <p14:creationId xmlns:p14="http://schemas.microsoft.com/office/powerpoint/2010/main" val="833243277"/>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Map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5" name="Title 1"/>
          <p:cNvSpPr>
            <a:spLocks noGrp="1"/>
          </p:cNvSpPr>
          <p:nvPr>
            <p:ph type="title"/>
          </p:nvPr>
        </p:nvSpPr>
        <p:spPr>
          <a:xfrm>
            <a:off x="118872" y="155448"/>
            <a:ext cx="8833104" cy="1335024"/>
          </a:xfrm>
          <a:noFill/>
          <a:ln>
            <a:noFill/>
          </a:ln>
        </p:spPr>
        <p:txBody>
          <a:bodyPr anchor="ctr" anchorCtr="0">
            <a:normAutofit/>
          </a:bodyPr>
          <a:lstStyle>
            <a:lvl1pPr algn="ctr">
              <a:lnSpc>
                <a:spcPct val="100000"/>
              </a:lnSpc>
              <a:defRPr sz="4000" b="0" i="0">
                <a:solidFill>
                  <a:srgbClr val="000000"/>
                </a:solidFill>
                <a:latin typeface="AvenirNext LT Pro Regular" panose="020B0504020202020204" pitchFamily="34" charset="0"/>
                <a:cs typeface="Arial"/>
              </a:defRPr>
            </a:lvl1pPr>
          </a:lstStyle>
          <a:p>
            <a:endParaRPr lang="en-US" dirty="0"/>
          </a:p>
        </p:txBody>
      </p:sp>
    </p:spTree>
    <p:extLst>
      <p:ext uri="{BB962C8B-B14F-4D97-AF65-F5344CB8AC3E}">
        <p14:creationId xmlns:p14="http://schemas.microsoft.com/office/powerpoint/2010/main" val="2410299512"/>
      </p:ext>
    </p:extLst>
  </p:cSld>
  <p:clrMapOvr>
    <a:masterClrMapping/>
  </p:clrMapOvr>
  <p:transition spd="slow"/>
  <p:hf sldNum="0" hd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Content Placeholder 1"/>
          <p:cNvSpPr>
            <a:spLocks noGrp="1"/>
          </p:cNvSpPr>
          <p:nvPr>
            <p:ph type="title"/>
          </p:nvPr>
        </p:nvSpPr>
        <p:spPr>
          <a:xfrm>
            <a:off x="457200" y="27709"/>
            <a:ext cx="8229600" cy="1039091"/>
          </a:xfrm>
          <a:prstGeom prst="rect">
            <a:avLst/>
          </a:prstGeom>
        </p:spPr>
        <p:txBody>
          <a:bodyPr vert="horz" lIns="91440" tIns="45720" rIns="91440" bIns="45720" rtlCol="0" anchor="ctr">
            <a:normAutofit/>
          </a:bodyPr>
          <a:lstStyle/>
          <a:p>
            <a:r>
              <a:rPr lang="en-US"/>
              <a:t>Click to edit Master title style</a:t>
            </a:r>
          </a:p>
        </p:txBody>
      </p:sp>
      <p:sp>
        <p:nvSpPr>
          <p:cNvPr id="3" name="Content Placeholder 2"/>
          <p:cNvSpPr>
            <a:spLocks noGrp="1"/>
          </p:cNvSpPr>
          <p:nvPr>
            <p:ph type="body" idx="1"/>
          </p:nvPr>
        </p:nvSpPr>
        <p:spPr>
          <a:xfrm>
            <a:off x="228600" y="1295400"/>
            <a:ext cx="8763000" cy="4830763"/>
          </a:xfrm>
          <a:prstGeom prst="rect">
            <a:avLst/>
          </a:prstGeom>
        </p:spPr>
        <p:txBody>
          <a:bodyPr vert="horz" lIns="91440" tIns="45720" rIns="91440" bIns="45720" rtlCol="0">
            <a:normAutofit/>
          </a:bodyPr>
          <a:lstStyle/>
          <a:p>
            <a:pPr marL="461963" lvl="0" indent="-461963">
              <a:buSzPct val="100000"/>
            </a:pPr>
            <a:r>
              <a:rPr lang="en-US" dirty="0"/>
              <a:t>Click to edit Master text styles</a:t>
            </a:r>
          </a:p>
          <a:p>
            <a:pPr marL="914400" lvl="1" indent="-457200"/>
            <a:r>
              <a:rPr lang="en-US" dirty="0"/>
              <a:t>Second level</a:t>
            </a:r>
          </a:p>
          <a:p>
            <a:pPr marL="1376363" lvl="2" indent="-461963"/>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88362092"/>
      </p:ext>
    </p:extLst>
  </p:cSld>
  <p:clrMap bg1="lt1" tx1="dk1" bg2="lt2" tx2="dk2" accent1="accent1" accent2="accent2" accent3="accent3" accent4="accent4" accent5="accent5" accent6="accent6" hlink="hlink" folHlink="folHlink"/>
  <p:sldLayoutIdLst>
    <p:sldLayoutId id="2147483791" r:id="rId1"/>
    <p:sldLayoutId id="2147483794" r:id="rId2"/>
    <p:sldLayoutId id="2147483797" r:id="rId3"/>
    <p:sldLayoutId id="2147483796" r:id="rId4"/>
    <p:sldLayoutId id="2147483793" r:id="rId5"/>
    <p:sldLayoutId id="2147483795" r:id="rId6"/>
  </p:sldLayoutIdLst>
  <p:hf sldNum="0" hdr="0" dt="0"/>
  <p:txStyles>
    <p:titleStyle>
      <a:lvl1pPr algn="ctr" defTabSz="914400" rtl="0" eaLnBrk="1" latinLnBrk="0" hangingPunct="1">
        <a:spcBef>
          <a:spcPct val="0"/>
        </a:spcBef>
        <a:buNone/>
        <a:defRPr sz="3600" kern="1200">
          <a:solidFill>
            <a:schemeClr val="bg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venirNext LT Pro Regular" panose="020B0504020202020204"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anose="020B0604020202020204" pitchFamily="34" charset="0"/>
        <a:buChar char="•"/>
        <a:defRPr lang="en-US" sz="2400" kern="1200" dirty="0" smtClean="0">
          <a:solidFill>
            <a:schemeClr val="tx1"/>
          </a:solidFill>
          <a:latin typeface="AvenirNext LT Pro Regular" panose="020B0504020202020204"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Arial" panose="020B0604020202020204" pitchFamily="34" charset="0"/>
        <a:buChar char="•"/>
        <a:defRPr lang="en-US" sz="2000" kern="1200" dirty="0">
          <a:solidFill>
            <a:schemeClr val="tx1"/>
          </a:solidFill>
          <a:latin typeface="AvenirNext LT Pro Regular" panose="020B0504020202020204"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pc="300" dirty="0">
                <a:ea typeface="Avenir Next" charset="0"/>
                <a:cs typeface="Avenir Next" charset="0"/>
              </a:rPr>
              <a:t>WESTERN CIVILIZATION: A Brief History</a:t>
            </a:r>
            <a:br>
              <a:rPr lang="en-US" sz="4000" dirty="0">
                <a:ea typeface="Avenir Next" charset="0"/>
                <a:cs typeface="Avenir Next" charset="0"/>
              </a:rPr>
            </a:br>
            <a:r>
              <a:rPr lang="en-US" sz="1600" dirty="0">
                <a:ea typeface="Avenir Next" charset="0"/>
                <a:cs typeface="Avenir Next" charset="0"/>
              </a:rPr>
              <a:t>Tenth Edition</a:t>
            </a:r>
          </a:p>
        </p:txBody>
      </p:sp>
      <p:sp>
        <p:nvSpPr>
          <p:cNvPr id="5" name="Text Placeholder 2"/>
          <p:cNvSpPr>
            <a:spLocks noGrp="1"/>
          </p:cNvSpPr>
          <p:nvPr>
            <p:ph type="body" sz="quarter" idx="10"/>
          </p:nvPr>
        </p:nvSpPr>
        <p:spPr>
          <a:xfrm>
            <a:off x="4267200" y="1783080"/>
            <a:ext cx="4422648" cy="3246120"/>
          </a:xfrm>
        </p:spPr>
        <p:txBody>
          <a:bodyPr anchor="t" anchorCtr="0"/>
          <a:lstStyle/>
          <a:p>
            <a:pPr lvl="0" eaLnBrk="0" fontAlgn="base" hangingPunct="0">
              <a:spcBef>
                <a:spcPts val="600"/>
              </a:spcBef>
              <a:spcAft>
                <a:spcPct val="0"/>
              </a:spcAft>
              <a:buClr>
                <a:srgbClr val="5C150B"/>
              </a:buClr>
              <a:buSzPct val="75000"/>
              <a:defRPr/>
            </a:pPr>
            <a:r>
              <a:rPr lang="en-US" altLang="en-US" dirty="0">
                <a:solidFill>
                  <a:schemeClr val="tx1">
                    <a:lumMod val="75000"/>
                    <a:lumOff val="25000"/>
                  </a:schemeClr>
                </a:solidFill>
                <a:latin typeface="Avenir Next Medium" charset="0"/>
                <a:ea typeface="Avenir Next Medium" charset="0"/>
                <a:cs typeface="Avenir Next Medium" charset="0"/>
              </a:rPr>
              <a:t>CHAPTER 14</a:t>
            </a:r>
          </a:p>
          <a:p>
            <a:pPr lvl="0" eaLnBrk="0" fontAlgn="base" hangingPunct="0">
              <a:spcBef>
                <a:spcPts val="600"/>
              </a:spcBef>
              <a:spcAft>
                <a:spcPct val="0"/>
              </a:spcAft>
              <a:buClr>
                <a:srgbClr val="5C150B"/>
              </a:buClr>
              <a:buSzPct val="75000"/>
              <a:defRPr/>
            </a:pPr>
            <a:r>
              <a:rPr lang="en-US" sz="2800" kern="0" dirty="0">
                <a:latin typeface="Avenir Next" charset="0"/>
                <a:ea typeface="Avenir Next" charset="0"/>
                <a:cs typeface="Avenir Next" charset="0"/>
              </a:rPr>
              <a:t>Europe and the World:</a:t>
            </a:r>
          </a:p>
          <a:p>
            <a:pPr lvl="0" eaLnBrk="0" fontAlgn="base" hangingPunct="0">
              <a:spcBef>
                <a:spcPts val="600"/>
              </a:spcBef>
              <a:spcAft>
                <a:spcPct val="0"/>
              </a:spcAft>
              <a:buClr>
                <a:srgbClr val="5C150B"/>
              </a:buClr>
              <a:buSzPct val="75000"/>
              <a:defRPr/>
            </a:pPr>
            <a:r>
              <a:rPr lang="en-US" sz="2800" kern="0" dirty="0">
                <a:latin typeface="Avenir Next" charset="0"/>
                <a:ea typeface="Avenir Next" charset="0"/>
                <a:cs typeface="Avenir Next" charset="0"/>
              </a:rPr>
              <a:t>New Encounters, 1500–1800</a:t>
            </a:r>
          </a:p>
        </p:txBody>
      </p:sp>
      <p:sp>
        <p:nvSpPr>
          <p:cNvPr id="3" name="Text Placeholder 3"/>
          <p:cNvSpPr>
            <a:spLocks noGrp="1"/>
          </p:cNvSpPr>
          <p:nvPr>
            <p:ph type="body" sz="quarter" idx="11"/>
          </p:nvPr>
        </p:nvSpPr>
        <p:spPr/>
        <p:txBody>
          <a:bodyPr/>
          <a:lstStyle/>
          <a:p>
            <a:r>
              <a:rPr lang="en-US" dirty="0">
                <a:ea typeface="Avenir Next" charset="0"/>
                <a:cs typeface="Avenir Next" charset="0"/>
              </a:rPr>
              <a:t>© 2020 Cengage. All rights reserved.</a:t>
            </a:r>
          </a:p>
        </p:txBody>
      </p:sp>
    </p:spTree>
    <p:extLst>
      <p:ext uri="{BB962C8B-B14F-4D97-AF65-F5344CB8AC3E}">
        <p14:creationId xmlns:p14="http://schemas.microsoft.com/office/powerpoint/2010/main" val="1799730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14 Outline</a:t>
            </a:r>
          </a:p>
        </p:txBody>
      </p:sp>
      <p:sp>
        <p:nvSpPr>
          <p:cNvPr id="3" name="Content Placeholder 2"/>
          <p:cNvSpPr>
            <a:spLocks noGrp="1"/>
          </p:cNvSpPr>
          <p:nvPr>
            <p:ph idx="1"/>
          </p:nvPr>
        </p:nvSpPr>
        <p:spPr/>
        <p:txBody>
          <a:bodyPr>
            <a:normAutofit/>
          </a:bodyPr>
          <a:lstStyle/>
          <a:p>
            <a:pPr marL="0" indent="0">
              <a:spcBef>
                <a:spcPts val="1200"/>
              </a:spcBef>
              <a:spcAft>
                <a:spcPts val="600"/>
              </a:spcAft>
              <a:buNone/>
            </a:pPr>
            <a:r>
              <a:rPr lang="en-US" dirty="0"/>
              <a:t>14-1 On the Brink of a New World</a:t>
            </a:r>
          </a:p>
          <a:p>
            <a:pPr marL="0" indent="0">
              <a:spcBef>
                <a:spcPts val="1200"/>
              </a:spcBef>
              <a:spcAft>
                <a:spcPts val="600"/>
              </a:spcAft>
              <a:buNone/>
            </a:pPr>
            <a:r>
              <a:rPr lang="en-US" dirty="0"/>
              <a:t>14-2 New Horizons: The Portuguese and Spanish Empires</a:t>
            </a:r>
          </a:p>
          <a:p>
            <a:pPr marL="0" indent="0">
              <a:spcBef>
                <a:spcPts val="1200"/>
              </a:spcBef>
              <a:spcAft>
                <a:spcPts val="600"/>
              </a:spcAft>
              <a:buNone/>
            </a:pPr>
            <a:r>
              <a:rPr lang="en-US" dirty="0"/>
              <a:t>14-3 New Rivals on the World Stage</a:t>
            </a:r>
          </a:p>
          <a:p>
            <a:pPr marL="0" indent="0">
              <a:spcBef>
                <a:spcPts val="1200"/>
              </a:spcBef>
              <a:spcAft>
                <a:spcPts val="600"/>
              </a:spcAft>
              <a:buNone/>
            </a:pPr>
            <a:r>
              <a:rPr lang="en-US" dirty="0"/>
              <a:t>14-4 The Impact of European Expansion</a:t>
            </a:r>
          </a:p>
          <a:p>
            <a:pPr marL="0" indent="0">
              <a:spcBef>
                <a:spcPts val="1200"/>
              </a:spcBef>
              <a:spcAft>
                <a:spcPts val="600"/>
              </a:spcAft>
              <a:buNone/>
            </a:pPr>
            <a:r>
              <a:rPr lang="en-US" dirty="0"/>
              <a:t>14-5 Toward a World Economy</a:t>
            </a:r>
          </a:p>
        </p:txBody>
      </p:sp>
    </p:spTree>
    <p:extLst>
      <p:ext uri="{BB962C8B-B14F-4D97-AF65-F5344CB8AC3E}">
        <p14:creationId xmlns:p14="http://schemas.microsoft.com/office/powerpoint/2010/main" val="2913113401"/>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14-1 On the Brink of a New World</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Why did Europeans begin to embark on voyages of discovery and expansion at the end of the fifteenth century? </a:t>
            </a:r>
          </a:p>
          <a:p>
            <a:r>
              <a:rPr lang="en-US" altLang="en-US" dirty="0"/>
              <a:t>The motives for expansion</a:t>
            </a:r>
          </a:p>
          <a:p>
            <a:pPr lvl="1"/>
            <a:r>
              <a:rPr lang="en-US" altLang="en-US" dirty="0"/>
              <a:t>Intrigue: fantasy literature about “other worlds”</a:t>
            </a:r>
          </a:p>
          <a:p>
            <a:pPr lvl="1"/>
            <a:r>
              <a:rPr lang="en-US" altLang="en-US" dirty="0"/>
              <a:t>Economics and the drive for trade</a:t>
            </a:r>
          </a:p>
          <a:p>
            <a:pPr lvl="1"/>
            <a:r>
              <a:rPr lang="en-US" altLang="en-US" dirty="0"/>
              <a:t>Religious zeal</a:t>
            </a:r>
          </a:p>
          <a:p>
            <a:r>
              <a:rPr lang="en-US" altLang="en-US" dirty="0"/>
              <a:t>The means for expansion</a:t>
            </a:r>
          </a:p>
          <a:p>
            <a:pPr lvl="1"/>
            <a:r>
              <a:rPr lang="en-US" altLang="en-US" dirty="0"/>
              <a:t>Increased authority and resources of European monarchies</a:t>
            </a:r>
          </a:p>
          <a:p>
            <a:pPr lvl="1"/>
            <a:r>
              <a:rPr lang="en-US" altLang="en-US" dirty="0"/>
              <a:t>Wealth and technologies of European states</a:t>
            </a:r>
          </a:p>
          <a:p>
            <a:pPr lvl="1"/>
            <a:r>
              <a:rPr lang="en-US" altLang="en-US" dirty="0"/>
              <a:t>The impact of Ptolemy’s world map</a:t>
            </a:r>
            <a:endParaRPr lang="en-US" b="1" dirty="0"/>
          </a:p>
        </p:txBody>
      </p:sp>
    </p:spTree>
    <p:extLst>
      <p:ext uri="{BB962C8B-B14F-4D97-AF65-F5344CB8AC3E}">
        <p14:creationId xmlns:p14="http://schemas.microsoft.com/office/powerpoint/2010/main" val="2417252906"/>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990600"/>
          </a:xfrm>
        </p:spPr>
        <p:txBody>
          <a:bodyPr>
            <a:noAutofit/>
          </a:bodyPr>
          <a:lstStyle/>
          <a:p>
            <a:r>
              <a:rPr lang="en-US" sz="2000" b="1" dirty="0"/>
              <a:t>14.2 Ptolemy’s World Map</a:t>
            </a:r>
            <a:r>
              <a:rPr lang="en-US" sz="2000" dirty="0"/>
              <a:t>. This world map, not available to Europeans until the fifteenth century, was considered the most accurate map of its time, despite the errors it contains. </a:t>
            </a:r>
          </a:p>
        </p:txBody>
      </p:sp>
      <p:pic>
        <p:nvPicPr>
          <p:cNvPr id="1026" name="Picture 2" descr="Contained in the Latin translation of Ptolemy’s  Geography  was this world map, which did not become available to Europeans until the late 1400s. Scholars quickly accepted it as the most accurate map of its time. The twelve “wind faces,” meant to show wind currents around the earth, were a fifteenth-century addition to the ancient map."/>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137557" y="1371600"/>
            <a:ext cx="6868886" cy="45460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4082384"/>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14-2 New Horizons: The Portuguese and Spanish Empires (1 of 3)</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How did Portugal and Spain acquire their overseas empires, and how did their empires differ? </a:t>
            </a:r>
          </a:p>
          <a:p>
            <a:r>
              <a:rPr lang="en-US" dirty="0"/>
              <a:t>The development of a Portuguese maritime empire</a:t>
            </a:r>
          </a:p>
          <a:p>
            <a:pPr lvl="1"/>
            <a:r>
              <a:rPr lang="en-US" dirty="0"/>
              <a:t>The voyages of </a:t>
            </a:r>
            <a:r>
              <a:rPr lang="en-US" dirty="0" err="1"/>
              <a:t>Bartholomeu</a:t>
            </a:r>
            <a:r>
              <a:rPr lang="en-US" dirty="0"/>
              <a:t> Dias and Vasco da Gama</a:t>
            </a:r>
          </a:p>
          <a:p>
            <a:pPr lvl="1"/>
            <a:r>
              <a:rPr lang="en-US" dirty="0"/>
              <a:t>The Portuguese ring of commercial-military bases</a:t>
            </a:r>
          </a:p>
          <a:p>
            <a:pPr lvl="2"/>
            <a:r>
              <a:rPr lang="en-US" dirty="0"/>
              <a:t>Developing the spice trade</a:t>
            </a:r>
          </a:p>
          <a:p>
            <a:pPr lvl="1"/>
            <a:r>
              <a:rPr lang="en-US" dirty="0"/>
              <a:t>Keys to success: guns and seamanship</a:t>
            </a:r>
          </a:p>
          <a:p>
            <a:r>
              <a:rPr lang="en-US" dirty="0"/>
              <a:t>Voyages to the New World</a:t>
            </a:r>
          </a:p>
          <a:p>
            <a:pPr lvl="1"/>
            <a:r>
              <a:rPr lang="en-US" dirty="0"/>
              <a:t>Spanish patronage: Christopher Columbus’s discovery of the Caribbean</a:t>
            </a:r>
          </a:p>
          <a:p>
            <a:pPr lvl="1"/>
            <a:r>
              <a:rPr lang="en-US" dirty="0"/>
              <a:t>State-sponsored explorers: the race to the New World</a:t>
            </a:r>
          </a:p>
        </p:txBody>
      </p:sp>
    </p:spTree>
    <p:extLst>
      <p:ext uri="{BB962C8B-B14F-4D97-AF65-F5344CB8AC3E}">
        <p14:creationId xmlns:p14="http://schemas.microsoft.com/office/powerpoint/2010/main" val="3387523926"/>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14-2 New Horizons: The Portuguese and Spanish Empires (2 of 3)</a:t>
            </a:r>
          </a:p>
        </p:txBody>
      </p:sp>
      <p:sp>
        <p:nvSpPr>
          <p:cNvPr id="3" name="Content Placeholder 2"/>
          <p:cNvSpPr>
            <a:spLocks noGrp="1"/>
          </p:cNvSpPr>
          <p:nvPr>
            <p:ph idx="1"/>
          </p:nvPr>
        </p:nvSpPr>
        <p:spPr/>
        <p:txBody>
          <a:bodyPr>
            <a:normAutofit/>
          </a:bodyPr>
          <a:lstStyle/>
          <a:p>
            <a:r>
              <a:rPr lang="en-US" dirty="0"/>
              <a:t>The Spanish Empire in the New World</a:t>
            </a:r>
          </a:p>
          <a:p>
            <a:pPr lvl="1"/>
            <a:r>
              <a:rPr lang="en-US" b="1" dirty="0"/>
              <a:t>Conquistadors</a:t>
            </a:r>
            <a:r>
              <a:rPr lang="en-US" dirty="0"/>
              <a:t>:</a:t>
            </a:r>
            <a:r>
              <a:rPr lang="en-US" b="1" dirty="0"/>
              <a:t> </a:t>
            </a:r>
            <a:r>
              <a:rPr lang="en-US" dirty="0"/>
              <a:t>motivated by a blend of glory, greed, and religious zeal</a:t>
            </a:r>
            <a:endParaRPr lang="en-US" b="1" dirty="0"/>
          </a:p>
          <a:p>
            <a:pPr lvl="1"/>
            <a:r>
              <a:rPr lang="en-US" dirty="0"/>
              <a:t>Early civilizations in Mesoamerica</a:t>
            </a:r>
          </a:p>
          <a:p>
            <a:pPr lvl="2"/>
            <a:r>
              <a:rPr lang="en-US" dirty="0"/>
              <a:t>The Maya</a:t>
            </a:r>
          </a:p>
          <a:p>
            <a:pPr lvl="2"/>
            <a:r>
              <a:rPr lang="en-US" dirty="0"/>
              <a:t>Aztecs: consolidated rule over much of modern Mexico </a:t>
            </a:r>
          </a:p>
          <a:p>
            <a:pPr lvl="1"/>
            <a:r>
              <a:rPr lang="en-US" dirty="0"/>
              <a:t>Spanish conquest of the Aztec Empire</a:t>
            </a:r>
          </a:p>
          <a:p>
            <a:pPr lvl="2"/>
            <a:r>
              <a:rPr lang="en-US" dirty="0" err="1"/>
              <a:t>Hernán</a:t>
            </a:r>
            <a:r>
              <a:rPr lang="en-US" dirty="0"/>
              <a:t> Cortés and his allies destroy the Aztecs</a:t>
            </a:r>
          </a:p>
          <a:p>
            <a:pPr lvl="1"/>
            <a:r>
              <a:rPr lang="en-US" dirty="0"/>
              <a:t>The Inca and the Spanish</a:t>
            </a:r>
          </a:p>
          <a:p>
            <a:pPr lvl="2"/>
            <a:r>
              <a:rPr lang="en-US" dirty="0"/>
              <a:t>Francisco Pizarro’s superior weaponry and internal turmoil led to conquest</a:t>
            </a:r>
          </a:p>
        </p:txBody>
      </p:sp>
    </p:spTree>
    <p:extLst>
      <p:ext uri="{BB962C8B-B14F-4D97-AF65-F5344CB8AC3E}">
        <p14:creationId xmlns:p14="http://schemas.microsoft.com/office/powerpoint/2010/main" val="3992030704"/>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14-2 New Horizons: The Portuguese and Spanish Empires (3 of 3)</a:t>
            </a:r>
          </a:p>
        </p:txBody>
      </p:sp>
      <p:sp>
        <p:nvSpPr>
          <p:cNvPr id="3" name="Content Placeholder 2"/>
          <p:cNvSpPr>
            <a:spLocks noGrp="1"/>
          </p:cNvSpPr>
          <p:nvPr>
            <p:ph idx="1"/>
          </p:nvPr>
        </p:nvSpPr>
        <p:spPr/>
        <p:txBody>
          <a:bodyPr>
            <a:normAutofit/>
          </a:bodyPr>
          <a:lstStyle/>
          <a:p>
            <a:r>
              <a:rPr lang="en-US" dirty="0"/>
              <a:t>Disease in the New World</a:t>
            </a:r>
          </a:p>
          <a:p>
            <a:pPr lvl="1"/>
            <a:r>
              <a:rPr lang="en-US" dirty="0"/>
              <a:t>Indians of America had no immunity to smallpox, measles, influenza, pneumonic plague, typhus, yellow fever, and cholera</a:t>
            </a:r>
          </a:p>
          <a:p>
            <a:pPr lvl="2"/>
            <a:r>
              <a:rPr lang="en-US" dirty="0"/>
              <a:t>High mortality rates led to a shorter of workers and the African slave trade</a:t>
            </a:r>
          </a:p>
          <a:p>
            <a:r>
              <a:rPr lang="en-US" dirty="0"/>
              <a:t>Administration of the Spanish Empire</a:t>
            </a:r>
          </a:p>
          <a:p>
            <a:pPr lvl="1"/>
            <a:r>
              <a:rPr lang="en-US" dirty="0"/>
              <a:t>Misguided paternalism combined with exploitation</a:t>
            </a:r>
          </a:p>
          <a:p>
            <a:pPr lvl="2"/>
            <a:r>
              <a:rPr lang="en-US" b="1" i="1" dirty="0" err="1"/>
              <a:t>Encomienda</a:t>
            </a:r>
            <a:r>
              <a:rPr lang="en-US" dirty="0"/>
              <a:t>: a system of tribute and labor</a:t>
            </a:r>
            <a:endParaRPr lang="en-US" b="1" dirty="0"/>
          </a:p>
          <a:p>
            <a:pPr lvl="2"/>
            <a:r>
              <a:rPr lang="en-US" dirty="0"/>
              <a:t>Administration based on </a:t>
            </a:r>
            <a:r>
              <a:rPr lang="en-US" b="1" dirty="0"/>
              <a:t>viceroys</a:t>
            </a:r>
          </a:p>
          <a:p>
            <a:pPr lvl="2"/>
            <a:r>
              <a:rPr lang="en-US" dirty="0"/>
              <a:t>Spanish control of the church in the New World</a:t>
            </a:r>
          </a:p>
        </p:txBody>
      </p:sp>
    </p:spTree>
    <p:extLst>
      <p:ext uri="{BB962C8B-B14F-4D97-AF65-F5344CB8AC3E}">
        <p14:creationId xmlns:p14="http://schemas.microsoft.com/office/powerpoint/2010/main" val="1835695647"/>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90600"/>
          </a:xfrm>
        </p:spPr>
        <p:txBody>
          <a:bodyPr>
            <a:noAutofit/>
          </a:bodyPr>
          <a:lstStyle/>
          <a:p>
            <a:r>
              <a:rPr lang="en-US" dirty="0"/>
              <a:t>Chronology: The Portuguese and Spanish Empires in the </a:t>
            </a:r>
            <a:br>
              <a:rPr lang="en-US" dirty="0"/>
            </a:br>
            <a:r>
              <a:rPr lang="en-US" dirty="0"/>
              <a:t>Sixteenth Century</a:t>
            </a:r>
          </a:p>
        </p:txBody>
      </p:sp>
      <p:pic>
        <p:nvPicPr>
          <p:cNvPr id="2050" name="Picture 2" descr="Chronology: The Portuguese and Spanish Empires in the Sixteenth Century"/>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175657" y="1066800"/>
            <a:ext cx="6792686" cy="4763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0103944"/>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609600"/>
          </a:xfrm>
        </p:spPr>
        <p:txBody>
          <a:bodyPr>
            <a:noAutofit/>
          </a:bodyPr>
          <a:lstStyle/>
          <a:p>
            <a:r>
              <a:rPr lang="en-US" sz="2000" b="1" dirty="0"/>
              <a:t>14.4 Christopher Columbus</a:t>
            </a:r>
            <a:r>
              <a:rPr lang="en-US" sz="2000" dirty="0"/>
              <a:t>. Columbus, an Italian explorer who worked for the queen of Spain, is an heroic explorer to some and a destructive force to others. </a:t>
            </a:r>
          </a:p>
        </p:txBody>
      </p:sp>
      <p:pic>
        <p:nvPicPr>
          <p:cNvPr id="3074" name="Picture 2" descr="Columbus was an Italian explorer who worked for the queen of Spain. He has become a symbol for two entirely different perspectives. To some, he was a great and heroic explorer who discovered the New World; to others, especially in Latin America, he was responsible for beginning a process of invasion that led to the destruction of an entire way of life. Because Columbus was never painted during his lifetime, the numerous portraits of him are more fanciful than accurate. The portrait shown here was probably done by the Italian painter Ridolfo Ghirlandaio."/>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269671" y="971259"/>
            <a:ext cx="4588329" cy="5155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2932480"/>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685800"/>
          </a:xfrm>
        </p:spPr>
        <p:txBody>
          <a:bodyPr>
            <a:noAutofit/>
          </a:bodyPr>
          <a:lstStyle/>
          <a:p>
            <a:r>
              <a:rPr lang="en-US" sz="2000" b="1" dirty="0"/>
              <a:t>14.5 Aztec Victims of Smallpox</a:t>
            </a:r>
            <a:r>
              <a:rPr lang="en-US" sz="2000" dirty="0"/>
              <a:t>. This sixteenth-century drawing by a Franciscan friar portrays Native Americans afflicted with smallpox. </a:t>
            </a:r>
          </a:p>
        </p:txBody>
      </p:sp>
      <p:pic>
        <p:nvPicPr>
          <p:cNvPr id="4098" name="Picture 2" descr="The indigenous populations of the New World had no immunities to the diseases of the Old World, such as smallpox. By 1520, smallpox had spread throughout the Caribbean and Mesoamerica. This sixteenth-century drawing by a Franciscan friar portrays Native Americans afflicted with smallpox. The pustules that often covered the body are clearly depicted. The figure at the lower right twists in agony, reflecting the immense pain experienced by those who contracted the diseas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106697" y="1066800"/>
            <a:ext cx="7046703" cy="49319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0676492"/>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1143000"/>
          </a:xfrm>
        </p:spPr>
        <p:txBody>
          <a:bodyPr>
            <a:noAutofit/>
          </a:bodyPr>
          <a:lstStyle/>
          <a:p>
            <a:r>
              <a:rPr lang="en-US" dirty="0"/>
              <a:t>Map 14.1 European Discoveries and Possessions in the Fifteenth and Sixteenth Centuries</a:t>
            </a:r>
          </a:p>
        </p:txBody>
      </p:sp>
      <p:pic>
        <p:nvPicPr>
          <p:cNvPr id="5122" name="Picture 2" descr="The map shows the expeditions of the Portuguese and Spanish in search of spices in the fifteenth and sixteenth centuries. The areas under the control of Spain and Portugal  their key trading cities and other independent trading cities and the routes taken by the Portuguese and Spanish and the independent trading cities are displayed in the map. The following areas were under the control of Spain: most of the west coast of South America including Peru and the cities of Lima and Potosi  the southern part of New Spain including the city of Tenochtitlan (Mexico City) and Hispaniola. The following areas were under the control of Portugal: a major portion of the North eastern coast of South America including Brazil  a portion of the west coast of Africa including Angola  and a portion of the eastern coast of Africa. The map also shows the major trading cities of the time. Cadiz was a Spanish trading city  and the following were Independent: Porto Bello  Canton  Nagasaki  and Calicut. The following were the Portuguese trading cities: Bahia  Bristol  Lisbon  Cueta  Elmina  Bakongo  Mozambique  Zanzibar  Ormuz  Diu  Goa  Colombo  Malacca  Timor  Manila  and Macao. The following are the naval trade Routes  shown in colored arrows (Green for Spanish  Blue for Portuguese  and Blue for other): Spanish Routes: Spain to the Southern coast of Africa (Via South America  Manila  and Timor)  Spain to Cube (Via Canary Islands) and back to Spain (Via Azores)  and Spain to the North coast of Africa via Cuba. Portuguese Routes: Portugal to Angola  Portugal to Calicut  Calicut to Timor  Calicut to Macao  Calicut to Nagasaki  and Portugal to the Southern Coast of Africa. Other Routes: Bristol to the East Coast of North America  Cape Verde to Northern Coast of South America  and Cape Verde to South eastern Coast of South America. The map also shows the Line of Demarcation (Treaty of Tordesillas  1494) running across Brazil and the Atlantic Ocean."/>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520372" y="1143000"/>
            <a:ext cx="6103257" cy="48507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7224750"/>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14400"/>
          </a:xfrm>
        </p:spPr>
        <p:txBody>
          <a:bodyPr>
            <a:noAutofit/>
          </a:bodyPr>
          <a:lstStyle/>
          <a:p>
            <a:r>
              <a:rPr lang="en-US" dirty="0"/>
              <a:t>Map 14.2 Lands of the Maya</a:t>
            </a:r>
          </a:p>
        </p:txBody>
      </p:sp>
      <p:pic>
        <p:nvPicPr>
          <p:cNvPr id="6146" name="Picture 2" descr="The map shows the civilization of the Mayan race on the Yucatan peninsula. Their civilization included most of Central America and Southern Mexico. The territory has the Pacific Ocean to its South and the Gulf of Mexico to its North West. The regions labeled include Guatemala  Honduras  El Salvador  and Belize. The cities mentioned are Las Venta  Palenque  Copan  Tikal  and Chichen Itza."/>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899229" y="884994"/>
            <a:ext cx="3345543" cy="5088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7162325"/>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14400"/>
          </a:xfrm>
        </p:spPr>
        <p:txBody>
          <a:bodyPr>
            <a:noAutofit/>
          </a:bodyPr>
          <a:lstStyle/>
          <a:p>
            <a:r>
              <a:rPr lang="en-US" dirty="0"/>
              <a:t>Map 14.3 The Aztec Empire</a:t>
            </a:r>
          </a:p>
        </p:txBody>
      </p:sp>
      <p:pic>
        <p:nvPicPr>
          <p:cNvPr id="7170" name="Picture 2" descr="The map shows the travel of people known as Aztecs to the valley of Mexico. The territory had Gulf of Mexico and Pacific Ocean in the North and South respectively. They established their capital at Tenochtitlan on an island in the middle of Lake Texcoco. The other cities that they built were Tula  Tiaxcala  Chodula to the North  South and West of Lake Texcoco respectively."/>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861129" y="899509"/>
            <a:ext cx="3421743" cy="50589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6059447"/>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14400"/>
          </a:xfrm>
        </p:spPr>
        <p:txBody>
          <a:bodyPr>
            <a:noAutofit/>
          </a:bodyPr>
          <a:lstStyle/>
          <a:p>
            <a:r>
              <a:rPr lang="en-US" dirty="0"/>
              <a:t>Map 14.4 Lands of the Inca</a:t>
            </a:r>
          </a:p>
        </p:txBody>
      </p:sp>
      <p:pic>
        <p:nvPicPr>
          <p:cNvPr id="8194" name="Picture 2" descr="The map shows the transportation routes of a community known as Inca. The territory shown in the map is the West coast of South America  and routes run along the coast. The routes pass through Peru  and the cities of Quito and Cuzco. They also come across Lake Titicaca and the Andes Mountain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570843" y="878506"/>
            <a:ext cx="4002314" cy="5100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4656748"/>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200" dirty="0"/>
              <a:t>14-3 New Rivals on the World Stage (1 of 5)</a:t>
            </a:r>
          </a:p>
        </p:txBody>
      </p:sp>
      <p:sp>
        <p:nvSpPr>
          <p:cNvPr id="3" name="Content Placeholder 2"/>
          <p:cNvSpPr>
            <a:spLocks noGrp="1"/>
          </p:cNvSpPr>
          <p:nvPr>
            <p:ph idx="1"/>
          </p:nvPr>
        </p:nvSpPr>
        <p:spPr/>
        <p:txBody>
          <a:bodyPr>
            <a:normAutofit/>
          </a:bodyPr>
          <a:lstStyle/>
          <a:p>
            <a:pPr marL="0" indent="0">
              <a:buNone/>
            </a:pPr>
            <a:r>
              <a:rPr lang="en-US" b="1" dirty="0"/>
              <a:t>Focus Questions: </a:t>
            </a:r>
            <a:r>
              <a:rPr lang="en-US" dirty="0"/>
              <a:t>How did the arrival of the Dutch, British, and French on the world scene in the seventeenth and eighteenth centuries affect Africa, India, Southeast Asia, China, and Japan? What were the main features of the African slave trade, and what effects did it have on Africa? </a:t>
            </a:r>
          </a:p>
          <a:p>
            <a:r>
              <a:rPr lang="en-US" altLang="en-US" dirty="0"/>
              <a:t>New rivals</a:t>
            </a:r>
          </a:p>
          <a:p>
            <a:pPr lvl="1"/>
            <a:r>
              <a:rPr lang="en-US" altLang="en-US" dirty="0"/>
              <a:t>Seventeenth-century competition in Africa, Asia, and the Americas</a:t>
            </a:r>
          </a:p>
        </p:txBody>
      </p:sp>
    </p:spTree>
    <p:extLst>
      <p:ext uri="{BB962C8B-B14F-4D97-AF65-F5344CB8AC3E}">
        <p14:creationId xmlns:p14="http://schemas.microsoft.com/office/powerpoint/2010/main" val="1880927513"/>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200" dirty="0"/>
              <a:t>14-3 New Rivals on the World Stage (2 of 5)</a:t>
            </a:r>
          </a:p>
        </p:txBody>
      </p:sp>
      <p:sp>
        <p:nvSpPr>
          <p:cNvPr id="3" name="Content Placeholder 2"/>
          <p:cNvSpPr>
            <a:spLocks noGrp="1"/>
          </p:cNvSpPr>
          <p:nvPr>
            <p:ph idx="1"/>
          </p:nvPr>
        </p:nvSpPr>
        <p:spPr/>
        <p:txBody>
          <a:bodyPr>
            <a:normAutofit/>
          </a:bodyPr>
          <a:lstStyle/>
          <a:p>
            <a:r>
              <a:rPr lang="en-US" altLang="en-US" dirty="0"/>
              <a:t>Africa: the slave trade</a:t>
            </a:r>
          </a:p>
          <a:p>
            <a:pPr lvl="1"/>
            <a:r>
              <a:rPr lang="en-US" altLang="en-US" dirty="0"/>
              <a:t>Traffic in slaves to work on sugarcane plantations</a:t>
            </a:r>
          </a:p>
          <a:p>
            <a:pPr lvl="1"/>
            <a:r>
              <a:rPr lang="en-US" altLang="en-US" dirty="0"/>
              <a:t>Growth in the slave trade</a:t>
            </a:r>
          </a:p>
          <a:p>
            <a:pPr lvl="2"/>
            <a:r>
              <a:rPr lang="en-US" altLang="en-US" b="1" dirty="0"/>
              <a:t>Triangular trade</a:t>
            </a:r>
          </a:p>
          <a:p>
            <a:pPr lvl="2"/>
            <a:r>
              <a:rPr lang="en-US" altLang="en-US" dirty="0"/>
              <a:t>The </a:t>
            </a:r>
            <a:r>
              <a:rPr lang="en-US" altLang="en-US" b="1" dirty="0"/>
              <a:t>Middle Passage</a:t>
            </a:r>
          </a:p>
          <a:p>
            <a:pPr lvl="1"/>
            <a:r>
              <a:rPr lang="en-US" altLang="en-US" dirty="0"/>
              <a:t>Effects of the slave trade</a:t>
            </a:r>
          </a:p>
          <a:p>
            <a:pPr lvl="2"/>
            <a:r>
              <a:rPr lang="en-US" altLang="en-US" dirty="0"/>
              <a:t>Economic and political repercussions</a:t>
            </a:r>
          </a:p>
          <a:p>
            <a:r>
              <a:rPr lang="en-US" altLang="en-US" dirty="0"/>
              <a:t>The West in Southeast Asia</a:t>
            </a:r>
          </a:p>
          <a:p>
            <a:pPr lvl="1"/>
            <a:r>
              <a:rPr lang="en-US" altLang="en-US" dirty="0"/>
              <a:t>From Portuguese to Dutch dominance</a:t>
            </a:r>
          </a:p>
          <a:p>
            <a:pPr lvl="2"/>
            <a:r>
              <a:rPr lang="en-US" altLang="en-US" dirty="0"/>
              <a:t>The Dutch East India Company</a:t>
            </a:r>
          </a:p>
        </p:txBody>
      </p:sp>
    </p:spTree>
    <p:extLst>
      <p:ext uri="{BB962C8B-B14F-4D97-AF65-F5344CB8AC3E}">
        <p14:creationId xmlns:p14="http://schemas.microsoft.com/office/powerpoint/2010/main" val="334710058"/>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200" dirty="0"/>
              <a:t>14-3 New Rivals on the World Stage (3 of 5)</a:t>
            </a:r>
          </a:p>
        </p:txBody>
      </p:sp>
      <p:sp>
        <p:nvSpPr>
          <p:cNvPr id="3" name="Content Placeholder 2"/>
          <p:cNvSpPr>
            <a:spLocks noGrp="1"/>
          </p:cNvSpPr>
          <p:nvPr>
            <p:ph idx="1"/>
          </p:nvPr>
        </p:nvSpPr>
        <p:spPr/>
        <p:txBody>
          <a:bodyPr>
            <a:normAutofit/>
          </a:bodyPr>
          <a:lstStyle/>
          <a:p>
            <a:r>
              <a:rPr lang="en-US" altLang="en-US" dirty="0"/>
              <a:t>The French and British in India</a:t>
            </a:r>
          </a:p>
          <a:p>
            <a:pPr lvl="1"/>
            <a:r>
              <a:rPr lang="en-US" altLang="en-US" dirty="0"/>
              <a:t>The Mughal Empire</a:t>
            </a:r>
          </a:p>
          <a:p>
            <a:pPr lvl="2"/>
            <a:r>
              <a:rPr lang="en-US" altLang="en-US" dirty="0"/>
              <a:t>Akbar brought Mughal rule to most of India</a:t>
            </a:r>
          </a:p>
          <a:p>
            <a:pPr lvl="2"/>
            <a:r>
              <a:rPr lang="en-US" altLang="en-US" dirty="0"/>
              <a:t>Eighteenth-century decline and power vacuum</a:t>
            </a:r>
          </a:p>
          <a:p>
            <a:pPr lvl="1"/>
            <a:r>
              <a:rPr lang="en-US" altLang="en-US" dirty="0"/>
              <a:t>The impact of the Western powers</a:t>
            </a:r>
          </a:p>
          <a:p>
            <a:pPr lvl="2"/>
            <a:r>
              <a:rPr lang="en-US" dirty="0"/>
              <a:t>Portuguese, British, Dutch, and French all competed for trading privileges</a:t>
            </a:r>
          </a:p>
          <a:p>
            <a:pPr lvl="2"/>
            <a:r>
              <a:rPr lang="en-US" dirty="0"/>
              <a:t>The British East India Company’s successes</a:t>
            </a:r>
          </a:p>
        </p:txBody>
      </p:sp>
    </p:spTree>
    <p:extLst>
      <p:ext uri="{BB962C8B-B14F-4D97-AF65-F5344CB8AC3E}">
        <p14:creationId xmlns:p14="http://schemas.microsoft.com/office/powerpoint/2010/main" val="4149727521"/>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200" dirty="0"/>
              <a:t>14-3 New Rivals on the World Stage (4 of 5)</a:t>
            </a:r>
          </a:p>
        </p:txBody>
      </p:sp>
      <p:sp>
        <p:nvSpPr>
          <p:cNvPr id="3" name="Content Placeholder 2"/>
          <p:cNvSpPr>
            <a:spLocks noGrp="1"/>
          </p:cNvSpPr>
          <p:nvPr>
            <p:ph idx="1"/>
          </p:nvPr>
        </p:nvSpPr>
        <p:spPr/>
        <p:txBody>
          <a:bodyPr>
            <a:normAutofit/>
          </a:bodyPr>
          <a:lstStyle/>
          <a:p>
            <a:r>
              <a:rPr lang="en-US" dirty="0"/>
              <a:t>China</a:t>
            </a:r>
          </a:p>
          <a:p>
            <a:pPr lvl="1"/>
            <a:r>
              <a:rPr lang="en-US" dirty="0"/>
              <a:t>Portuguese arrived in 1514, at height of Ming dynasty </a:t>
            </a:r>
          </a:p>
          <a:p>
            <a:pPr lvl="1"/>
            <a:r>
              <a:rPr lang="en-US" dirty="0"/>
              <a:t>Western inroads</a:t>
            </a:r>
          </a:p>
          <a:p>
            <a:pPr lvl="2"/>
            <a:r>
              <a:rPr lang="en-US" dirty="0"/>
              <a:t>Weakening Qing dynasty coincides with Western arrival</a:t>
            </a:r>
          </a:p>
          <a:p>
            <a:r>
              <a:rPr lang="en-US" altLang="en-US" dirty="0"/>
              <a:t>Japan</a:t>
            </a:r>
          </a:p>
          <a:p>
            <a:pPr lvl="1"/>
            <a:r>
              <a:rPr lang="en-US" altLang="en-US" dirty="0"/>
              <a:t>Opening to the West</a:t>
            </a:r>
          </a:p>
          <a:p>
            <a:pPr lvl="2"/>
            <a:r>
              <a:rPr lang="en-US" altLang="en-US" dirty="0"/>
              <a:t>Portuguese arrived in 1543</a:t>
            </a:r>
          </a:p>
          <a:p>
            <a:pPr lvl="2"/>
            <a:r>
              <a:rPr lang="en-US" altLang="en-US" dirty="0"/>
              <a:t>Jesuits and Francis Xavier arrived in 1549</a:t>
            </a:r>
          </a:p>
          <a:p>
            <a:pPr lvl="2"/>
            <a:r>
              <a:rPr lang="en-US" altLang="en-US" dirty="0"/>
              <a:t>Reactions against Westerners </a:t>
            </a:r>
          </a:p>
        </p:txBody>
      </p:sp>
    </p:spTree>
    <p:extLst>
      <p:ext uri="{BB962C8B-B14F-4D97-AF65-F5344CB8AC3E}">
        <p14:creationId xmlns:p14="http://schemas.microsoft.com/office/powerpoint/2010/main" val="2793750767"/>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200" dirty="0"/>
              <a:t>14-3 New Rivals on the World Stage (5 of 5)</a:t>
            </a:r>
          </a:p>
        </p:txBody>
      </p:sp>
      <p:sp>
        <p:nvSpPr>
          <p:cNvPr id="3" name="Content Placeholder 2"/>
          <p:cNvSpPr>
            <a:spLocks noGrp="1"/>
          </p:cNvSpPr>
          <p:nvPr>
            <p:ph idx="1"/>
          </p:nvPr>
        </p:nvSpPr>
        <p:spPr/>
        <p:txBody>
          <a:bodyPr>
            <a:normAutofit/>
          </a:bodyPr>
          <a:lstStyle/>
          <a:p>
            <a:r>
              <a:rPr lang="en-US" dirty="0"/>
              <a:t>The Americas</a:t>
            </a:r>
          </a:p>
          <a:p>
            <a:pPr lvl="1"/>
            <a:r>
              <a:rPr lang="en-US" altLang="en-US" dirty="0"/>
              <a:t>The West Indies</a:t>
            </a:r>
          </a:p>
          <a:p>
            <a:pPr lvl="2"/>
            <a:r>
              <a:rPr lang="en-US" dirty="0"/>
              <a:t>African slaves produced tobacco, cotton, coffee, and sugar, all products in demand in Europe</a:t>
            </a:r>
          </a:p>
          <a:p>
            <a:pPr lvl="1"/>
            <a:r>
              <a:rPr lang="en-US" altLang="en-US" dirty="0"/>
              <a:t>British North America</a:t>
            </a:r>
          </a:p>
          <a:p>
            <a:pPr lvl="2"/>
            <a:r>
              <a:rPr lang="en-US" altLang="en-US" dirty="0"/>
              <a:t>Jamestown settled in 1607</a:t>
            </a:r>
          </a:p>
          <a:p>
            <a:pPr lvl="2"/>
            <a:r>
              <a:rPr lang="en-US" altLang="en-US" dirty="0"/>
              <a:t>Thirteen colonies on the eastern seaboard</a:t>
            </a:r>
          </a:p>
          <a:p>
            <a:pPr lvl="1"/>
            <a:r>
              <a:rPr lang="en-US" altLang="en-US" dirty="0"/>
              <a:t>French North America</a:t>
            </a:r>
          </a:p>
          <a:p>
            <a:pPr lvl="2"/>
            <a:r>
              <a:rPr lang="en-US" altLang="en-US" dirty="0"/>
              <a:t>1663: Canada became part of French crown</a:t>
            </a:r>
          </a:p>
          <a:p>
            <a:pPr lvl="2"/>
            <a:r>
              <a:rPr lang="en-US" altLang="en-US" dirty="0"/>
              <a:t>Autocratic government of a vast trading area</a:t>
            </a:r>
          </a:p>
        </p:txBody>
      </p:sp>
    </p:spTree>
    <p:extLst>
      <p:ext uri="{BB962C8B-B14F-4D97-AF65-F5344CB8AC3E}">
        <p14:creationId xmlns:p14="http://schemas.microsoft.com/office/powerpoint/2010/main" val="1301231906"/>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14400"/>
          </a:xfrm>
        </p:spPr>
        <p:txBody>
          <a:bodyPr>
            <a:noAutofit/>
          </a:bodyPr>
          <a:lstStyle/>
          <a:p>
            <a:r>
              <a:rPr lang="en-US" dirty="0"/>
              <a:t>Chronology: New Rivals on the World Stage</a:t>
            </a:r>
          </a:p>
        </p:txBody>
      </p:sp>
      <p:pic>
        <p:nvPicPr>
          <p:cNvPr id="9218" name="Picture 2" descr="Chronology: New Rivals on the World Stag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478643" y="1012624"/>
            <a:ext cx="6186714" cy="4832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2484785"/>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035579" cy="914400"/>
          </a:xfrm>
        </p:spPr>
        <p:txBody>
          <a:bodyPr>
            <a:noAutofit/>
          </a:bodyPr>
          <a:lstStyle/>
          <a:p>
            <a:r>
              <a:rPr lang="en-US" sz="2000" b="1" dirty="0"/>
              <a:t>14.6b Europe in Asia</a:t>
            </a:r>
            <a:r>
              <a:rPr lang="en-US" sz="2000" dirty="0"/>
              <a:t>. This scene shows a seventeenth-century view of Batavia, which the Dutch built as their headquarters on the northern coast of Java in 1619. </a:t>
            </a:r>
          </a:p>
        </p:txBody>
      </p:sp>
      <p:pic>
        <p:nvPicPr>
          <p:cNvPr id="10242" name="Picture 2" descr="Seventeenth-century engraving of a view of Batavia, which the Dutch built as their headquarters on the northern coast of Java in 1619."/>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554211" y="1754415"/>
            <a:ext cx="8035579" cy="33491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3957863"/>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685800"/>
          </a:xfrm>
        </p:spPr>
        <p:txBody>
          <a:bodyPr>
            <a:noAutofit/>
          </a:bodyPr>
          <a:lstStyle/>
          <a:p>
            <a:r>
              <a:rPr lang="en-US" sz="2000" b="1" dirty="0"/>
              <a:t>14.7 A Sugar Mill in the West Indies</a:t>
            </a:r>
            <a:r>
              <a:rPr lang="en-US" sz="2000" dirty="0"/>
              <a:t>. This seventeenth-century French illustration shows the operation of a sugar mill in the French West Indies. </a:t>
            </a:r>
          </a:p>
        </p:txBody>
      </p:sp>
      <p:pic>
        <p:nvPicPr>
          <p:cNvPr id="11266" name="Picture 2" descr="Cane sugar was one of the most valuable products produced in the West Indies. By 1700, sugar was replacing honey as a sweetener for increasing numbers of Europeans. This seventeenth-century French illustration shows the operation of a sugar mill in the French West Indie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176966" y="1066800"/>
            <a:ext cx="6671634" cy="49753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6517026"/>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14400"/>
          </a:xfrm>
        </p:spPr>
        <p:txBody>
          <a:bodyPr>
            <a:noAutofit/>
          </a:bodyPr>
          <a:lstStyle/>
          <a:p>
            <a:r>
              <a:rPr lang="en-US" dirty="0"/>
              <a:t>Map 14.5 Triangular Trade in the Atlantic Economy</a:t>
            </a:r>
          </a:p>
        </p:txBody>
      </p:sp>
      <p:pic>
        <p:nvPicPr>
          <p:cNvPr id="12290" name="Picture 2" descr="The map indicates the naval trade routes that connected Europe  Africa and America in the new Atlantic economy. Trade routes from America joined at the Atlantic Ocean and went toward Europe. Four such routes connected America with the coastlines of Portugal and Spain. One started from the East coast of North America for Tobacco  another started from the coast of New Spain for Silver  a third started from Hispaniola for Sugar and Coffee  and the other route started from the Northern coast of South America for Sugar. Three routes from Europe connected to the West coast of Africa  used for transporting slaves. One started from Holland  another from England and the other from Spain. The general slave trade routes that prevailed are as follows: Angola to Bahia  Mozambique to South America  West Africa to Hispaniola  and West Africa to North America. The map also shows the Tordesillas demarcation line crossing Brazil. The map further displays the areas in control of the Spanish  Portuguese  French  English and the Dutch. The following areas were under the control of Spain: most of the west coast of South America including Peru and the cities of Lima and Potosi  the southern part of New Spain including the city of Tenochtitlan (Mexico City) and Hispaniola. The following areas were under the control of Portugal: a major portion of the North eastern coast of South America including Brazil  a portion of the west coast of Africa including Angola  and a portion of the eastern coast of Africa. Some small portions of Eastern coast of North America were under the French hold and a few were under the English control. The Dutch held a portion of the Northern coast of South America and a portion of the Southern coast of Africa. The following were the independent trading cities of the period: Tenochtitlan (Mexico City)  Porto Bello  Bahia  Mozambique  and Ceuta."/>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064657" y="921657"/>
            <a:ext cx="5014686" cy="50146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0176072"/>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14400"/>
          </a:xfrm>
        </p:spPr>
        <p:txBody>
          <a:bodyPr>
            <a:noAutofit/>
          </a:bodyPr>
          <a:lstStyle/>
          <a:p>
            <a:r>
              <a:rPr lang="en-US" dirty="0"/>
              <a:t>Map 14.6 Southeast Asia, ca. 1700</a:t>
            </a:r>
          </a:p>
        </p:txBody>
      </p:sp>
      <p:pic>
        <p:nvPicPr>
          <p:cNvPr id="13314" name="Picture 2" descr="The map shows Southeast Asian lands  near the South China Sea and the Pacific Ocean. The regions marked include China  Burma  Vietnam  Thailand  Cambodia  the Malay Peninsula  Sumatra  Java  Timor  Borneo  Sarawak  Brunei  Philippines  the Spice Islands (Moluccas) and the New Guinea. The key cities marked on the map are Macao  Bangkok  Malacca  Batavia (Jakarta) and Manila. The Mekong river delta is also mentioned and is located to the South east of Cambodia."/>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177472" y="946271"/>
            <a:ext cx="6789057" cy="49654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3307169"/>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14400"/>
          </a:xfrm>
        </p:spPr>
        <p:txBody>
          <a:bodyPr>
            <a:noAutofit/>
          </a:bodyPr>
          <a:lstStyle/>
          <a:p>
            <a:r>
              <a:rPr lang="en-US" dirty="0"/>
              <a:t>Map 14.7 The Mughal Empire</a:t>
            </a:r>
          </a:p>
        </p:txBody>
      </p:sp>
      <p:pic>
        <p:nvPicPr>
          <p:cNvPr id="14338" name="Picture 2" descr="The map shows the extent of Mughal Empire in the Indian subcontinent in the years  1605 and 1700. In the year 1605 (the year Akbar died)  the Mughal Empire consisted of the regions to the South and West of Himalayas. The territory had Persia and Afghanistan to its West and Tibet to its North East. In the South it had the Deccan region bordering it. To the South West it had the Arabian Sea and to the South East it had the Indian Ocean. It included Kashmir  Kabul  Delhi  Surat and Calcutta. By the year 1700  the Empire had expanded in the South and included the Deccan region. It almost extends to the South coast  leaving only a portion of land. Madras and Pondicherry came as part of the extended territory. However  the Empire lost a portion of land in its Western border. The map also mentions the key foreign settlements over the period and the settlements include areas both in and out of the Empire at different times. The areas are as follows and whether they were Dutch  British  Portuguese  or French is mentioned within parentheses: Bombay (British)  Calicut (British)  Cochin (Dutch)  Ceylon (Dutch)  Pondicherry (French)  Madras (British) and Calcutta (Portugues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080986" y="910131"/>
            <a:ext cx="4982029" cy="50377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2114342"/>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14400"/>
          </a:xfrm>
        </p:spPr>
        <p:txBody>
          <a:bodyPr>
            <a:noAutofit/>
          </a:bodyPr>
          <a:lstStyle/>
          <a:p>
            <a:r>
              <a:rPr lang="en-US" dirty="0"/>
              <a:t>Map 14.8 The Qing Empire</a:t>
            </a:r>
          </a:p>
        </p:txBody>
      </p:sp>
      <p:pic>
        <p:nvPicPr>
          <p:cNvPr id="15362" name="Picture 2" descr="The map shows the extent of the Qing Empire which consisted of Central and East Asia. Its territory ended to the South of Himalayas  in the South West  and ended before the regions of Burma and Laos in the South coast and Korea in the East Coast. It had the Russian Empire to the North of its land. Its tributary states were Burma  Laos  Siam  Vietnam  Cambodia  Taiwan and Korea."/>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917700" y="920444"/>
            <a:ext cx="5308600" cy="5017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0026898"/>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90600"/>
          </a:xfrm>
        </p:spPr>
        <p:txBody>
          <a:bodyPr>
            <a:noAutofit/>
          </a:bodyPr>
          <a:lstStyle/>
          <a:p>
            <a:r>
              <a:rPr lang="en-US" dirty="0"/>
              <a:t>Map 14.9 The West Indies</a:t>
            </a:r>
          </a:p>
        </p:txBody>
      </p:sp>
      <p:pic>
        <p:nvPicPr>
          <p:cNvPr id="16386" name="Picture 2" descr="The map shows foreign settlements in the West Indies. The map also shows Florida to the North of the Islands. The following areas were held by the English: Barbados  Jamaica and Bermuda. The areas occupied by the French are as follows: Saint Domingue  Martinique and Guadeloupe. The areas occupied by the Spanish are as follows: Cuba  Hispaniola and Puerto Rico."/>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789514" y="1132115"/>
            <a:ext cx="7564972" cy="45937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2106089"/>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14-4 The Impact of European Expansion</a:t>
            </a:r>
            <a:br>
              <a:rPr lang="en-US" dirty="0"/>
            </a:br>
            <a:r>
              <a:rPr lang="en-US" dirty="0"/>
              <a:t>(1 of 2)</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How did European expansion affect both the conquered and the conquerors? </a:t>
            </a:r>
          </a:p>
          <a:p>
            <a:r>
              <a:rPr lang="en-US" altLang="en-US" dirty="0"/>
              <a:t>The conquered </a:t>
            </a:r>
          </a:p>
          <a:p>
            <a:pPr lvl="1"/>
            <a:r>
              <a:rPr lang="en-US" altLang="en-US" dirty="0"/>
              <a:t>Native American civilization virtually destroyed</a:t>
            </a:r>
          </a:p>
          <a:p>
            <a:pPr lvl="1"/>
            <a:r>
              <a:rPr lang="en-US" altLang="en-US" dirty="0"/>
              <a:t>Africa and the slave trade</a:t>
            </a:r>
          </a:p>
          <a:p>
            <a:pPr lvl="1"/>
            <a:r>
              <a:rPr lang="en-US" altLang="en-US" dirty="0"/>
              <a:t>Little impact in China and Japan</a:t>
            </a:r>
          </a:p>
          <a:p>
            <a:pPr lvl="1"/>
            <a:r>
              <a:rPr lang="en-US" altLang="en-US" dirty="0"/>
              <a:t>India subject to growing British encroachment</a:t>
            </a:r>
          </a:p>
          <a:p>
            <a:pPr lvl="1"/>
            <a:r>
              <a:rPr lang="en-US" altLang="en-US" dirty="0"/>
              <a:t>New Latin American civilization in Central and South America </a:t>
            </a:r>
          </a:p>
          <a:p>
            <a:pPr lvl="1"/>
            <a:r>
              <a:rPr lang="en-US" altLang="en-US" dirty="0"/>
              <a:t>Catholic missionaries</a:t>
            </a:r>
          </a:p>
          <a:p>
            <a:pPr lvl="2"/>
            <a:r>
              <a:rPr lang="en-US" dirty="0"/>
              <a:t>Dominicans, Franciscans, and Jesuits</a:t>
            </a:r>
            <a:endParaRPr lang="en-US" altLang="en-US" dirty="0"/>
          </a:p>
        </p:txBody>
      </p:sp>
    </p:spTree>
    <p:extLst>
      <p:ext uri="{BB962C8B-B14F-4D97-AF65-F5344CB8AC3E}">
        <p14:creationId xmlns:p14="http://schemas.microsoft.com/office/powerpoint/2010/main" val="3162370247"/>
      </p:ext>
    </p:extLst>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14-4 The Impact of European Expansion</a:t>
            </a:r>
            <a:br>
              <a:rPr lang="en-US" dirty="0"/>
            </a:br>
            <a:r>
              <a:rPr lang="en-US" dirty="0"/>
              <a:t>(2 of 2)</a:t>
            </a:r>
          </a:p>
        </p:txBody>
      </p:sp>
      <p:sp>
        <p:nvSpPr>
          <p:cNvPr id="3" name="Content Placeholder 2"/>
          <p:cNvSpPr>
            <a:spLocks noGrp="1"/>
          </p:cNvSpPr>
          <p:nvPr>
            <p:ph idx="1"/>
          </p:nvPr>
        </p:nvSpPr>
        <p:spPr/>
        <p:txBody>
          <a:bodyPr>
            <a:normAutofit/>
          </a:bodyPr>
          <a:lstStyle/>
          <a:p>
            <a:r>
              <a:rPr lang="en-US" altLang="en-US" dirty="0"/>
              <a:t>The conquerors </a:t>
            </a:r>
          </a:p>
          <a:p>
            <a:pPr lvl="1"/>
            <a:r>
              <a:rPr lang="en-US" dirty="0"/>
              <a:t>The search for riches and social advancement</a:t>
            </a:r>
          </a:p>
          <a:p>
            <a:pPr lvl="2"/>
            <a:r>
              <a:rPr lang="en-US" dirty="0"/>
              <a:t>The importation of precious metals</a:t>
            </a:r>
          </a:p>
          <a:p>
            <a:pPr lvl="1"/>
            <a:r>
              <a:rPr lang="en-US" b="1" dirty="0"/>
              <a:t>Columbian Exchange</a:t>
            </a:r>
          </a:p>
          <a:p>
            <a:pPr lvl="2"/>
            <a:r>
              <a:rPr lang="en-US" dirty="0"/>
              <a:t>Reciprocal importation and exportation of plants and animals between Europe and the Americas</a:t>
            </a:r>
            <a:endParaRPr lang="en-US" b="1" dirty="0"/>
          </a:p>
          <a:p>
            <a:pPr lvl="1"/>
            <a:r>
              <a:rPr lang="en-US" dirty="0"/>
              <a:t>Lifestyle changes in Europe caused by new products</a:t>
            </a:r>
          </a:p>
          <a:p>
            <a:pPr lvl="1"/>
            <a:r>
              <a:rPr lang="en-US" dirty="0"/>
              <a:t>European expansion deepened rivalries and prompted a new view of the world</a:t>
            </a:r>
          </a:p>
          <a:p>
            <a:pPr lvl="1"/>
            <a:r>
              <a:rPr lang="en-US" dirty="0"/>
              <a:t>Psychological impact of colonization</a:t>
            </a:r>
          </a:p>
        </p:txBody>
      </p:sp>
    </p:spTree>
    <p:extLst>
      <p:ext uri="{BB962C8B-B14F-4D97-AF65-F5344CB8AC3E}">
        <p14:creationId xmlns:p14="http://schemas.microsoft.com/office/powerpoint/2010/main" val="4054121020"/>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685800"/>
          </a:xfrm>
        </p:spPr>
        <p:txBody>
          <a:bodyPr>
            <a:noAutofit/>
          </a:bodyPr>
          <a:lstStyle/>
          <a:p>
            <a:r>
              <a:rPr lang="en-US" sz="2000" b="1" dirty="0"/>
              <a:t>14.8 A Seventeenth-Century World Map</a:t>
            </a:r>
            <a:r>
              <a:rPr lang="en-US" sz="2000" dirty="0"/>
              <a:t>. This map shows how much Europeans had learned about the shape of the world by the seventeenth century. </a:t>
            </a:r>
          </a:p>
        </p:txBody>
      </p:sp>
      <p:pic>
        <p:nvPicPr>
          <p:cNvPr id="17410" name="Picture 2" descr="This beautiful world map was prepared in 1630 by Henricus Hondius. The four portraits are of Caesar, the Roman statesman; Ptolemy, the second-century astronomer; Mercator, the Flemish cartographer whose map projection Hondius followed; and Hondius himself. By comparing this map with the map created by Ptolemy on p. 402 , one can see how much Europeans had learned about the shape of the world by the seventeenth century."/>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815674" y="990600"/>
            <a:ext cx="7490126" cy="5106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1967435"/>
      </p:ext>
    </p:extLst>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14-5 Toward a World Economy</a:t>
            </a:r>
          </a:p>
        </p:txBody>
      </p:sp>
      <p:sp>
        <p:nvSpPr>
          <p:cNvPr id="3" name="Content Placeholder 2"/>
          <p:cNvSpPr>
            <a:spLocks noGrp="1"/>
          </p:cNvSpPr>
          <p:nvPr>
            <p:ph idx="1"/>
          </p:nvPr>
        </p:nvSpPr>
        <p:spPr/>
        <p:txBody>
          <a:bodyPr>
            <a:normAutofit lnSpcReduction="10000"/>
          </a:bodyPr>
          <a:lstStyle/>
          <a:p>
            <a:pPr marL="0" indent="0">
              <a:buNone/>
            </a:pPr>
            <a:r>
              <a:rPr lang="en-US" b="1" dirty="0"/>
              <a:t>Focus Question: </a:t>
            </a:r>
            <a:r>
              <a:rPr lang="en-US" dirty="0"/>
              <a:t>What was mercantilism, and what was its relationship to colonial empires? </a:t>
            </a:r>
          </a:p>
          <a:p>
            <a:r>
              <a:rPr lang="en-US" dirty="0"/>
              <a:t>Economic conditions in the sixteenth century</a:t>
            </a:r>
          </a:p>
          <a:p>
            <a:pPr lvl="1"/>
            <a:r>
              <a:rPr lang="en-US" dirty="0"/>
              <a:t>The </a:t>
            </a:r>
            <a:r>
              <a:rPr lang="en-US" b="1" dirty="0"/>
              <a:t>price revolution:</a:t>
            </a:r>
            <a:r>
              <a:rPr lang="en-US" dirty="0"/>
              <a:t> inflation</a:t>
            </a:r>
            <a:endParaRPr lang="en-US" altLang="en-US" b="1" dirty="0"/>
          </a:p>
          <a:p>
            <a:r>
              <a:rPr lang="en-US" altLang="en-US" dirty="0"/>
              <a:t>The growth of commercial capitalism</a:t>
            </a:r>
          </a:p>
          <a:p>
            <a:pPr lvl="1"/>
            <a:r>
              <a:rPr lang="en-US" b="1" dirty="0"/>
              <a:t>Joint stock company</a:t>
            </a:r>
            <a:r>
              <a:rPr lang="en-US" dirty="0"/>
              <a:t>: raising large amounts of capital </a:t>
            </a:r>
            <a:endParaRPr lang="en-US" b="1" dirty="0"/>
          </a:p>
          <a:p>
            <a:pPr lvl="1"/>
            <a:r>
              <a:rPr lang="en-US" altLang="en-US" dirty="0"/>
              <a:t>New banking institutions</a:t>
            </a:r>
          </a:p>
          <a:p>
            <a:r>
              <a:rPr lang="en-US" altLang="en-US" b="1" dirty="0"/>
              <a:t>Mercantilism</a:t>
            </a:r>
          </a:p>
          <a:p>
            <a:pPr lvl="1"/>
            <a:r>
              <a:rPr lang="en-US" altLang="en-US" dirty="0"/>
              <a:t>Total volume of trade unchangeable, so states protected their economies</a:t>
            </a:r>
          </a:p>
          <a:p>
            <a:pPr lvl="2"/>
            <a:r>
              <a:rPr lang="en-US" altLang="en-US" dirty="0"/>
              <a:t>National prosperity depended on bullion supply</a:t>
            </a:r>
          </a:p>
          <a:p>
            <a:r>
              <a:rPr lang="en-US" altLang="en-US" dirty="0"/>
              <a:t>Overseas trade and the movement toward globalization</a:t>
            </a:r>
          </a:p>
        </p:txBody>
      </p:sp>
    </p:spTree>
    <p:extLst>
      <p:ext uri="{BB962C8B-B14F-4D97-AF65-F5344CB8AC3E}">
        <p14:creationId xmlns:p14="http://schemas.microsoft.com/office/powerpoint/2010/main" val="592168898"/>
      </p:ext>
    </p:extLst>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Chapter 14 Summary</a:t>
            </a:r>
          </a:p>
        </p:txBody>
      </p:sp>
      <p:sp>
        <p:nvSpPr>
          <p:cNvPr id="3" name="Content Placeholder 2"/>
          <p:cNvSpPr>
            <a:spLocks noGrp="1"/>
          </p:cNvSpPr>
          <p:nvPr>
            <p:ph idx="1"/>
          </p:nvPr>
        </p:nvSpPr>
        <p:spPr/>
        <p:txBody>
          <a:bodyPr>
            <a:normAutofit lnSpcReduction="10000"/>
          </a:bodyPr>
          <a:lstStyle/>
          <a:p>
            <a:r>
              <a:rPr lang="en-US" dirty="0"/>
              <a:t>Europeans sailed out into the world in all directions in at the end of the fifteenth century, with Portugal creating an empire based on trade and Spain creating a colonial empire. </a:t>
            </a:r>
          </a:p>
          <a:p>
            <a:r>
              <a:rPr lang="en-US" dirty="0"/>
              <a:t>By the end of the eighteenth century, European rivals had created a global trade network dominated by Western ships and Western power. </a:t>
            </a:r>
          </a:p>
          <a:p>
            <a:r>
              <a:rPr lang="en-US" dirty="0"/>
              <a:t>The insatiable need for labor drove the African slave trade that devastated Africa, but European expansion dramatically affected areas across the globe.</a:t>
            </a:r>
          </a:p>
          <a:p>
            <a:r>
              <a:rPr lang="en-US" dirty="0"/>
              <a:t>Europeans increasingly saw their culture, with its religion, languages, and technology, as a coherent force to be exported to all corners of the world. </a:t>
            </a:r>
          </a:p>
        </p:txBody>
      </p:sp>
    </p:spTree>
    <p:extLst>
      <p:ext uri="{BB962C8B-B14F-4D97-AF65-F5344CB8AC3E}">
        <p14:creationId xmlns:p14="http://schemas.microsoft.com/office/powerpoint/2010/main" val="2395752847"/>
      </p:ext>
    </p:extLst>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Chapter 14 Timeline</a:t>
            </a:r>
          </a:p>
        </p:txBody>
      </p:sp>
      <p:pic>
        <p:nvPicPr>
          <p:cNvPr id="18434" name="Picture 2" descr="Chapter Timelin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10534" y="1406072"/>
            <a:ext cx="8122932" cy="4045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8714669"/>
      </p:ext>
    </p:extLst>
  </p:cSld>
  <p:clrMapOvr>
    <a:masterClrMapping/>
  </p:clrMapOvr>
  <p:transition spd="slow"/>
</p:sld>
</file>

<file path=ppt/theme/theme1.xml><?xml version="1.0" encoding="utf-8"?>
<a:theme xmlns:a="http://schemas.openxmlformats.org/drawingml/2006/main" name="Samp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22405</TotalTime>
  <Words>1297</Words>
  <Application>Microsoft Office PowerPoint</Application>
  <PresentationFormat>On-screen Show (4:3)</PresentationFormat>
  <Paragraphs>179</Paragraphs>
  <Slides>33</Slides>
  <Notes>33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33</vt:i4>
      </vt:variant>
    </vt:vector>
  </HeadingPairs>
  <TitlesOfParts>
    <vt:vector size="42" baseType="lpstr">
      <vt:lpstr>MS PGothic</vt:lpstr>
      <vt:lpstr>MS PGothic</vt:lpstr>
      <vt:lpstr>Arial</vt:lpstr>
      <vt:lpstr>Avenir Next</vt:lpstr>
      <vt:lpstr>Avenir Next Medium</vt:lpstr>
      <vt:lpstr>AvenirNext LT Pro Regular</vt:lpstr>
      <vt:lpstr>Calibri</vt:lpstr>
      <vt:lpstr>Verdana</vt:lpstr>
      <vt:lpstr>Sample</vt:lpstr>
      <vt:lpstr>WESTERN CIVILIZATION: A Brief History Tenth Edition</vt:lpstr>
      <vt:lpstr>Chapter 14 Outline</vt:lpstr>
      <vt:lpstr>14-1 On the Brink of a New World</vt:lpstr>
      <vt:lpstr>14.2 Ptolemy’s World Map. This world map, not available to Europeans until the fifteenth century, was considered the most accurate map of its time, despite the errors it contains. </vt:lpstr>
      <vt:lpstr>14-2 New Horizons: The Portuguese and Spanish Empires (1 of 3)</vt:lpstr>
      <vt:lpstr>14-2 New Horizons: The Portuguese and Spanish Empires (2 of 3)</vt:lpstr>
      <vt:lpstr>14-2 New Horizons: The Portuguese and Spanish Empires (3 of 3)</vt:lpstr>
      <vt:lpstr>Chronology: The Portuguese and Spanish Empires in the  Sixteenth Century</vt:lpstr>
      <vt:lpstr>14.4 Christopher Columbus. Columbus, an Italian explorer who worked for the queen of Spain, is an heroic explorer to some and a destructive force to others. </vt:lpstr>
      <vt:lpstr>14.5 Aztec Victims of Smallpox. This sixteenth-century drawing by a Franciscan friar portrays Native Americans afflicted with smallpox. </vt:lpstr>
      <vt:lpstr>Map 14.1 European Discoveries and Possessions in the Fifteenth and Sixteenth Centuries</vt:lpstr>
      <vt:lpstr>Map 14.2 Lands of the Maya</vt:lpstr>
      <vt:lpstr>Map 14.3 The Aztec Empire</vt:lpstr>
      <vt:lpstr>Map 14.4 Lands of the Inca</vt:lpstr>
      <vt:lpstr>14-3 New Rivals on the World Stage (1 of 5)</vt:lpstr>
      <vt:lpstr>14-3 New Rivals on the World Stage (2 of 5)</vt:lpstr>
      <vt:lpstr>14-3 New Rivals on the World Stage (3 of 5)</vt:lpstr>
      <vt:lpstr>14-3 New Rivals on the World Stage (4 of 5)</vt:lpstr>
      <vt:lpstr>14-3 New Rivals on the World Stage (5 of 5)</vt:lpstr>
      <vt:lpstr>Chronology: New Rivals on the World Stage</vt:lpstr>
      <vt:lpstr>14.6b Europe in Asia. This scene shows a seventeenth-century view of Batavia, which the Dutch built as their headquarters on the northern coast of Java in 1619. </vt:lpstr>
      <vt:lpstr>14.7 A Sugar Mill in the West Indies. This seventeenth-century French illustration shows the operation of a sugar mill in the French West Indies. </vt:lpstr>
      <vt:lpstr>Map 14.5 Triangular Trade in the Atlantic Economy</vt:lpstr>
      <vt:lpstr>Map 14.6 Southeast Asia, ca. 1700</vt:lpstr>
      <vt:lpstr>Map 14.7 The Mughal Empire</vt:lpstr>
      <vt:lpstr>Map 14.8 The Qing Empire</vt:lpstr>
      <vt:lpstr>Map 14.9 The West Indies</vt:lpstr>
      <vt:lpstr>14-4 The Impact of European Expansion (1 of 2)</vt:lpstr>
      <vt:lpstr>14-4 The Impact of European Expansion (2 of 2)</vt:lpstr>
      <vt:lpstr>14.8 A Seventeenth-Century World Map. This map shows how much Europeans had learned about the shape of the world by the seventeenth century. </vt:lpstr>
      <vt:lpstr>14-5 Toward a World Economy</vt:lpstr>
      <vt:lpstr>Chapter 14 Summary</vt:lpstr>
      <vt:lpstr>Chapter 14 Timeline</vt:lpstr>
    </vt:vector>
  </TitlesOfParts>
  <Company>Cengage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Three Old Worlds Create a New, 1492-1600</dc:title>
  <dc:creator>Norton</dc:creator>
  <cp:lastModifiedBy>Lanza, Philip</cp:lastModifiedBy>
  <cp:revision>438</cp:revision>
  <dcterms:created xsi:type="dcterms:W3CDTF">2015-10-15T14:46:28Z</dcterms:created>
  <dcterms:modified xsi:type="dcterms:W3CDTF">2019-02-07T18:57:56Z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263507736</vt:i4>
  </property>
  <property fmtid="{D5CDD505-2E9C-101B-9397-08002B2CF9AE}" pid="3" name="_NewReviewCycle">
    <vt:lpwstr/>
  </property>
</Properties>
</file>