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1"/>
  </p:notesMasterIdLst>
  <p:handoutMasterIdLst>
    <p:handoutMasterId r:id="rId32"/>
  </p:handoutMasterIdLst>
  <p:sldIdLst>
    <p:sldId id="295" r:id="rId2"/>
    <p:sldId id="297" r:id="rId3"/>
    <p:sldId id="389" r:id="rId4"/>
    <p:sldId id="417" r:id="rId5"/>
    <p:sldId id="390" r:id="rId6"/>
    <p:sldId id="391" r:id="rId7"/>
    <p:sldId id="392" r:id="rId8"/>
    <p:sldId id="393" r:id="rId9"/>
    <p:sldId id="418" r:id="rId10"/>
    <p:sldId id="395" r:id="rId11"/>
    <p:sldId id="396" r:id="rId12"/>
    <p:sldId id="397" r:id="rId13"/>
    <p:sldId id="398" r:id="rId14"/>
    <p:sldId id="399" r:id="rId15"/>
    <p:sldId id="400" r:id="rId16"/>
    <p:sldId id="401" r:id="rId17"/>
    <p:sldId id="402" r:id="rId18"/>
    <p:sldId id="403" r:id="rId19"/>
    <p:sldId id="404" r:id="rId20"/>
    <p:sldId id="405" r:id="rId21"/>
    <p:sldId id="419" r:id="rId22"/>
    <p:sldId id="407" r:id="rId23"/>
    <p:sldId id="408" r:id="rId24"/>
    <p:sldId id="409" r:id="rId25"/>
    <p:sldId id="410" r:id="rId26"/>
    <p:sldId id="420" r:id="rId27"/>
    <p:sldId id="412" r:id="rId28"/>
    <p:sldId id="413" r:id="rId29"/>
    <p:sldId id="414" r:id="rId30"/>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54" autoAdjust="0"/>
    <p:restoredTop sz="93314" autoAdjust="0"/>
  </p:normalViewPr>
  <p:slideViewPr>
    <p:cSldViewPr>
      <p:cViewPr varScale="1">
        <p:scale>
          <a:sx n="59" d="100"/>
          <a:sy n="59" d="100"/>
        </p:scale>
        <p:origin x="10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D9C58EAA-FC54-475A-AE96-A29834F9037F}"/>
    <pc:docChg chg="undo custSel addSld delSld modSld">
      <pc:chgData name="Lanza, Philip" userId="8b140b07-5c4b-4f38-b244-971bee86ad89" providerId="ADAL" clId="{D9C58EAA-FC54-475A-AE96-A29834F9037F}" dt="2019-02-07T18:33:31.552" v="27" actId="255"/>
      <pc:docMkLst>
        <pc:docMk/>
      </pc:docMkLst>
      <pc:sldChg chg="del">
        <pc:chgData name="Lanza, Philip" userId="8b140b07-5c4b-4f38-b244-971bee86ad89" providerId="ADAL" clId="{D9C58EAA-FC54-475A-AE96-A29834F9037F}" dt="2019-02-07T18:17:20.516" v="2" actId="2696"/>
        <pc:sldMkLst>
          <pc:docMk/>
          <pc:sldMk cId="2655796651" sldId="388"/>
        </pc:sldMkLst>
      </pc:sldChg>
      <pc:sldChg chg="modSp">
        <pc:chgData name="Lanza, Philip" userId="8b140b07-5c4b-4f38-b244-971bee86ad89" providerId="ADAL" clId="{D9C58EAA-FC54-475A-AE96-A29834F9037F}" dt="2019-02-07T18:17:17.124" v="1" actId="27636"/>
        <pc:sldMkLst>
          <pc:docMk/>
          <pc:sldMk cId="4000966715" sldId="390"/>
        </pc:sldMkLst>
        <pc:spChg chg="mod">
          <ac:chgData name="Lanza, Philip" userId="8b140b07-5c4b-4f38-b244-971bee86ad89" providerId="ADAL" clId="{D9C58EAA-FC54-475A-AE96-A29834F9037F}" dt="2019-02-07T18:17:17.124" v="1" actId="27636"/>
          <ac:spMkLst>
            <pc:docMk/>
            <pc:sldMk cId="4000966715" sldId="390"/>
            <ac:spMk id="3" creationId="{00000000-0000-0000-0000-000000000000}"/>
          </ac:spMkLst>
        </pc:spChg>
      </pc:sldChg>
      <pc:sldChg chg="modSp">
        <pc:chgData name="Lanza, Philip" userId="8b140b07-5c4b-4f38-b244-971bee86ad89" providerId="ADAL" clId="{D9C58EAA-FC54-475A-AE96-A29834F9037F}" dt="2019-02-07T18:17:31.145" v="3" actId="255"/>
        <pc:sldMkLst>
          <pc:docMk/>
          <pc:sldMk cId="3956472581" sldId="393"/>
        </pc:sldMkLst>
        <pc:spChg chg="mod">
          <ac:chgData name="Lanza, Philip" userId="8b140b07-5c4b-4f38-b244-971bee86ad89" providerId="ADAL" clId="{D9C58EAA-FC54-475A-AE96-A29834F9037F}" dt="2019-02-07T18:17:31.145" v="3" actId="255"/>
          <ac:spMkLst>
            <pc:docMk/>
            <pc:sldMk cId="3956472581" sldId="393"/>
            <ac:spMk id="2" creationId="{00000000-0000-0000-0000-000000000000}"/>
          </ac:spMkLst>
        </pc:spChg>
      </pc:sldChg>
      <pc:sldChg chg="del">
        <pc:chgData name="Lanza, Philip" userId="8b140b07-5c4b-4f38-b244-971bee86ad89" providerId="ADAL" clId="{D9C58EAA-FC54-475A-AE96-A29834F9037F}" dt="2019-02-07T18:31:17.179" v="5" actId="2696"/>
        <pc:sldMkLst>
          <pc:docMk/>
          <pc:sldMk cId="3082692979" sldId="394"/>
        </pc:sldMkLst>
      </pc:sldChg>
      <pc:sldChg chg="add">
        <pc:chgData name="Lanza, Philip" userId="8b140b07-5c4b-4f38-b244-971bee86ad89" providerId="ADAL" clId="{D9C58EAA-FC54-475A-AE96-A29834F9037F}" dt="2019-02-07T18:31:23.791" v="6"/>
        <pc:sldMkLst>
          <pc:docMk/>
          <pc:sldMk cId="1367023003" sldId="395"/>
        </pc:sldMkLst>
      </pc:sldChg>
      <pc:sldChg chg="modSp">
        <pc:chgData name="Lanza, Philip" userId="8b140b07-5c4b-4f38-b244-971bee86ad89" providerId="ADAL" clId="{D9C58EAA-FC54-475A-AE96-A29834F9037F}" dt="2019-02-07T18:31:48.366" v="12" actId="1038"/>
        <pc:sldMkLst>
          <pc:docMk/>
          <pc:sldMk cId="1045348793" sldId="396"/>
        </pc:sldMkLst>
        <pc:spChg chg="mod">
          <ac:chgData name="Lanza, Philip" userId="8b140b07-5c4b-4f38-b244-971bee86ad89" providerId="ADAL" clId="{D9C58EAA-FC54-475A-AE96-A29834F9037F}" dt="2019-02-07T18:31:38.410" v="9" actId="14100"/>
          <ac:spMkLst>
            <pc:docMk/>
            <pc:sldMk cId="1045348793" sldId="396"/>
            <ac:spMk id="2" creationId="{00000000-0000-0000-0000-000000000000}"/>
          </ac:spMkLst>
        </pc:spChg>
        <pc:picChg chg="mod">
          <ac:chgData name="Lanza, Philip" userId="8b140b07-5c4b-4f38-b244-971bee86ad89" providerId="ADAL" clId="{D9C58EAA-FC54-475A-AE96-A29834F9037F}" dt="2019-02-07T18:31:48.366" v="12" actId="1038"/>
          <ac:picMkLst>
            <pc:docMk/>
            <pc:sldMk cId="1045348793" sldId="396"/>
            <ac:picMk id="5122" creationId="{00000000-0000-0000-0000-000000000000}"/>
          </ac:picMkLst>
        </pc:picChg>
      </pc:sldChg>
      <pc:sldChg chg="modSp">
        <pc:chgData name="Lanza, Philip" userId="8b140b07-5c4b-4f38-b244-971bee86ad89" providerId="ADAL" clId="{D9C58EAA-FC54-475A-AE96-A29834F9037F}" dt="2019-02-07T18:31:57.838" v="13" actId="255"/>
        <pc:sldMkLst>
          <pc:docMk/>
          <pc:sldMk cId="1645015886" sldId="399"/>
        </pc:sldMkLst>
        <pc:spChg chg="mod">
          <ac:chgData name="Lanza, Philip" userId="8b140b07-5c4b-4f38-b244-971bee86ad89" providerId="ADAL" clId="{D9C58EAA-FC54-475A-AE96-A29834F9037F}" dt="2019-02-07T18:31:57.838" v="13" actId="255"/>
          <ac:spMkLst>
            <pc:docMk/>
            <pc:sldMk cId="1645015886" sldId="399"/>
            <ac:spMk id="2" creationId="{00000000-0000-0000-0000-000000000000}"/>
          </ac:spMkLst>
        </pc:spChg>
      </pc:sldChg>
      <pc:sldChg chg="add">
        <pc:chgData name="Lanza, Philip" userId="8b140b07-5c4b-4f38-b244-971bee86ad89" providerId="ADAL" clId="{D9C58EAA-FC54-475A-AE96-A29834F9037F}" dt="2019-02-07T18:32:07.471" v="14"/>
        <pc:sldMkLst>
          <pc:docMk/>
          <pc:sldMk cId="1513234357" sldId="400"/>
        </pc:sldMkLst>
      </pc:sldChg>
      <pc:sldChg chg="modSp">
        <pc:chgData name="Lanza, Philip" userId="8b140b07-5c4b-4f38-b244-971bee86ad89" providerId="ADAL" clId="{D9C58EAA-FC54-475A-AE96-A29834F9037F}" dt="2019-02-07T18:32:17.038" v="16" actId="255"/>
        <pc:sldMkLst>
          <pc:docMk/>
          <pc:sldMk cId="3243646653" sldId="401"/>
        </pc:sldMkLst>
        <pc:spChg chg="mod">
          <ac:chgData name="Lanza, Philip" userId="8b140b07-5c4b-4f38-b244-971bee86ad89" providerId="ADAL" clId="{D9C58EAA-FC54-475A-AE96-A29834F9037F}" dt="2019-02-07T18:32:17.038" v="16" actId="255"/>
          <ac:spMkLst>
            <pc:docMk/>
            <pc:sldMk cId="3243646653" sldId="401"/>
            <ac:spMk id="2" creationId="{00000000-0000-0000-0000-000000000000}"/>
          </ac:spMkLst>
        </pc:spChg>
      </pc:sldChg>
      <pc:sldChg chg="modSp">
        <pc:chgData name="Lanza, Philip" userId="8b140b07-5c4b-4f38-b244-971bee86ad89" providerId="ADAL" clId="{D9C58EAA-FC54-475A-AE96-A29834F9037F}" dt="2019-02-07T18:32:26.854" v="17" actId="255"/>
        <pc:sldMkLst>
          <pc:docMk/>
          <pc:sldMk cId="2991478646" sldId="405"/>
        </pc:sldMkLst>
        <pc:spChg chg="mod">
          <ac:chgData name="Lanza, Philip" userId="8b140b07-5c4b-4f38-b244-971bee86ad89" providerId="ADAL" clId="{D9C58EAA-FC54-475A-AE96-A29834F9037F}" dt="2019-02-07T18:32:26.854" v="17" actId="255"/>
          <ac:spMkLst>
            <pc:docMk/>
            <pc:sldMk cId="2991478646" sldId="405"/>
            <ac:spMk id="2" creationId="{00000000-0000-0000-0000-000000000000}"/>
          </ac:spMkLst>
        </pc:spChg>
      </pc:sldChg>
      <pc:sldChg chg="del">
        <pc:chgData name="Lanza, Philip" userId="8b140b07-5c4b-4f38-b244-971bee86ad89" providerId="ADAL" clId="{D9C58EAA-FC54-475A-AE96-A29834F9037F}" dt="2019-02-07T18:32:39.876" v="19" actId="2696"/>
        <pc:sldMkLst>
          <pc:docMk/>
          <pc:sldMk cId="1585159908" sldId="406"/>
        </pc:sldMkLst>
      </pc:sldChg>
      <pc:sldChg chg="modSp">
        <pc:chgData name="Lanza, Philip" userId="8b140b07-5c4b-4f38-b244-971bee86ad89" providerId="ADAL" clId="{D9C58EAA-FC54-475A-AE96-A29834F9037F}" dt="2019-02-07T18:32:51.521" v="20" actId="255"/>
        <pc:sldMkLst>
          <pc:docMk/>
          <pc:sldMk cId="4089711586" sldId="407"/>
        </pc:sldMkLst>
        <pc:spChg chg="mod">
          <ac:chgData name="Lanza, Philip" userId="8b140b07-5c4b-4f38-b244-971bee86ad89" providerId="ADAL" clId="{D9C58EAA-FC54-475A-AE96-A29834F9037F}" dt="2019-02-07T18:32:51.521" v="20" actId="255"/>
          <ac:spMkLst>
            <pc:docMk/>
            <pc:sldMk cId="4089711586" sldId="407"/>
            <ac:spMk id="2" creationId="{00000000-0000-0000-0000-000000000000}"/>
          </ac:spMkLst>
        </pc:spChg>
      </pc:sldChg>
      <pc:sldChg chg="modSp">
        <pc:chgData name="Lanza, Philip" userId="8b140b07-5c4b-4f38-b244-971bee86ad89" providerId="ADAL" clId="{D9C58EAA-FC54-475A-AE96-A29834F9037F}" dt="2019-02-07T18:33:06.788" v="24" actId="255"/>
        <pc:sldMkLst>
          <pc:docMk/>
          <pc:sldMk cId="1871775791" sldId="410"/>
        </pc:sldMkLst>
        <pc:spChg chg="mod">
          <ac:chgData name="Lanza, Philip" userId="8b140b07-5c4b-4f38-b244-971bee86ad89" providerId="ADAL" clId="{D9C58EAA-FC54-475A-AE96-A29834F9037F}" dt="2019-02-07T18:33:06.788" v="24" actId="255"/>
          <ac:spMkLst>
            <pc:docMk/>
            <pc:sldMk cId="1871775791" sldId="410"/>
            <ac:spMk id="2" creationId="{00000000-0000-0000-0000-000000000000}"/>
          </ac:spMkLst>
        </pc:spChg>
      </pc:sldChg>
      <pc:sldChg chg="del">
        <pc:chgData name="Lanza, Philip" userId="8b140b07-5c4b-4f38-b244-971bee86ad89" providerId="ADAL" clId="{D9C58EAA-FC54-475A-AE96-A29834F9037F}" dt="2019-02-07T18:33:24.892" v="26" actId="2696"/>
        <pc:sldMkLst>
          <pc:docMk/>
          <pc:sldMk cId="3766979943" sldId="411"/>
        </pc:sldMkLst>
      </pc:sldChg>
      <pc:sldChg chg="modSp">
        <pc:chgData name="Lanza, Philip" userId="8b140b07-5c4b-4f38-b244-971bee86ad89" providerId="ADAL" clId="{D9C58EAA-FC54-475A-AE96-A29834F9037F}" dt="2019-02-07T18:33:31.552" v="27" actId="255"/>
        <pc:sldMkLst>
          <pc:docMk/>
          <pc:sldMk cId="1592992143" sldId="412"/>
        </pc:sldMkLst>
        <pc:spChg chg="mod">
          <ac:chgData name="Lanza, Philip" userId="8b140b07-5c4b-4f38-b244-971bee86ad89" providerId="ADAL" clId="{D9C58EAA-FC54-475A-AE96-A29834F9037F}" dt="2019-02-07T18:33:31.552" v="27" actId="255"/>
          <ac:spMkLst>
            <pc:docMk/>
            <pc:sldMk cId="1592992143" sldId="412"/>
            <ac:spMk id="2" creationId="{00000000-0000-0000-0000-000000000000}"/>
          </ac:spMkLst>
        </pc:spChg>
      </pc:sldChg>
      <pc:sldChg chg="del">
        <pc:chgData name="Lanza, Philip" userId="8b140b07-5c4b-4f38-b244-971bee86ad89" providerId="ADAL" clId="{D9C58EAA-FC54-475A-AE96-A29834F9037F}" dt="2019-02-07T18:31:26.544" v="7" actId="2696"/>
        <pc:sldMkLst>
          <pc:docMk/>
          <pc:sldMk cId="1340646819" sldId="415"/>
        </pc:sldMkLst>
      </pc:sldChg>
      <pc:sldChg chg="del">
        <pc:chgData name="Lanza, Philip" userId="8b140b07-5c4b-4f38-b244-971bee86ad89" providerId="ADAL" clId="{D9C58EAA-FC54-475A-AE96-A29834F9037F}" dt="2019-02-07T18:32:10.473" v="15" actId="2696"/>
        <pc:sldMkLst>
          <pc:docMk/>
          <pc:sldMk cId="4182629239" sldId="416"/>
        </pc:sldMkLst>
      </pc:sldChg>
      <pc:sldChg chg="add">
        <pc:chgData name="Lanza, Philip" userId="8b140b07-5c4b-4f38-b244-971bee86ad89" providerId="ADAL" clId="{D9C58EAA-FC54-475A-AE96-A29834F9037F}" dt="2019-02-07T18:17:17.062" v="0"/>
        <pc:sldMkLst>
          <pc:docMk/>
          <pc:sldMk cId="2446131674" sldId="417"/>
        </pc:sldMkLst>
      </pc:sldChg>
      <pc:sldChg chg="add">
        <pc:chgData name="Lanza, Philip" userId="8b140b07-5c4b-4f38-b244-971bee86ad89" providerId="ADAL" clId="{D9C58EAA-FC54-475A-AE96-A29834F9037F}" dt="2019-02-07T18:31:13.457" v="4"/>
        <pc:sldMkLst>
          <pc:docMk/>
          <pc:sldMk cId="76246368" sldId="418"/>
        </pc:sldMkLst>
      </pc:sldChg>
      <pc:sldChg chg="add">
        <pc:chgData name="Lanza, Philip" userId="8b140b07-5c4b-4f38-b244-971bee86ad89" providerId="ADAL" clId="{D9C58EAA-FC54-475A-AE96-A29834F9037F}" dt="2019-02-07T18:32:37.328" v="18"/>
        <pc:sldMkLst>
          <pc:docMk/>
          <pc:sldMk cId="1160056395" sldId="419"/>
        </pc:sldMkLst>
      </pc:sldChg>
      <pc:sldChg chg="add">
        <pc:chgData name="Lanza, Philip" userId="8b140b07-5c4b-4f38-b244-971bee86ad89" providerId="ADAL" clId="{D9C58EAA-FC54-475A-AE96-A29834F9037F}" dt="2019-02-07T18:33:18.470" v="25"/>
        <pc:sldMkLst>
          <pc:docMk/>
          <pc:sldMk cId="3030078064" sldId="420"/>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13</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Reformation and Religious Warfare in the Sixteenth Century</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13 Outline</a:t>
            </a:r>
          </a:p>
        </p:txBody>
      </p:sp>
      <p:sp>
        <p:nvSpPr>
          <p:cNvPr id="3" name="Content Placeholder 2"/>
          <p:cNvSpPr>
            <a:spLocks noGrp="1"/>
          </p:cNvSpPr>
          <p:nvPr>
            <p:ph idx="1"/>
          </p:nvPr>
        </p:nvSpPr>
        <p:spPr/>
        <p:txBody>
          <a:bodyPr>
            <a:normAutofit/>
          </a:bodyPr>
          <a:lstStyle/>
          <a:p>
            <a:pPr marL="0" indent="0">
              <a:buNone/>
            </a:pPr>
            <a:r>
              <a:rPr lang="en-US" dirty="0"/>
              <a:t>13-1 Prelude to Reformation</a:t>
            </a:r>
          </a:p>
          <a:p>
            <a:pPr marL="0" indent="0">
              <a:buNone/>
            </a:pPr>
            <a:r>
              <a:rPr lang="en-US" dirty="0"/>
              <a:t>13-2 Martin Luther and the Reformation in Germany</a:t>
            </a:r>
          </a:p>
          <a:p>
            <a:pPr marL="0" indent="0">
              <a:buNone/>
            </a:pPr>
            <a:r>
              <a:rPr lang="en-US" dirty="0"/>
              <a:t>13-3 The Spread of the Protestant Reformation</a:t>
            </a:r>
          </a:p>
          <a:p>
            <a:pPr marL="0" indent="0">
              <a:buNone/>
            </a:pPr>
            <a:r>
              <a:rPr lang="en-US" dirty="0"/>
              <a:t>13-4 The Social Impact of the Protestant Reformation</a:t>
            </a:r>
          </a:p>
          <a:p>
            <a:pPr marL="0" indent="0">
              <a:buNone/>
            </a:pPr>
            <a:r>
              <a:rPr lang="en-US" dirty="0"/>
              <a:t>13-5 The Catholic Reformation</a:t>
            </a:r>
          </a:p>
          <a:p>
            <a:pPr marL="0" indent="0">
              <a:buNone/>
            </a:pPr>
            <a:r>
              <a:rPr lang="en-US" dirty="0"/>
              <a:t>13-6 Politics and the Wars of Religion in the Sixteenth Century</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13-1 Prelude to Reformation</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the chief ideas of the Christian humanists, and how did they differ from the ideas of the Protestant reformers?</a:t>
            </a:r>
          </a:p>
          <a:p>
            <a:r>
              <a:rPr lang="en-US" dirty="0"/>
              <a:t>The reform of Christendom before the Reformation</a:t>
            </a:r>
          </a:p>
          <a:p>
            <a:r>
              <a:rPr lang="en-US" b="1" dirty="0"/>
              <a:t>Christian</a:t>
            </a:r>
            <a:r>
              <a:rPr lang="en-US" dirty="0"/>
              <a:t> or </a:t>
            </a:r>
            <a:r>
              <a:rPr lang="en-US" b="1" dirty="0"/>
              <a:t>Northern Renaissance Humanism</a:t>
            </a:r>
          </a:p>
          <a:p>
            <a:pPr lvl="1"/>
            <a:r>
              <a:rPr lang="en-US" dirty="0"/>
              <a:t>Idea that education could instill inner piety and lead to a reform of the church and society</a:t>
            </a:r>
            <a:endParaRPr lang="en-US" altLang="en-US" b="1" dirty="0"/>
          </a:p>
          <a:p>
            <a:pPr lvl="1"/>
            <a:r>
              <a:rPr lang="en-US" altLang="en-US" dirty="0"/>
              <a:t>Erasmus</a:t>
            </a:r>
          </a:p>
          <a:p>
            <a:pPr lvl="2"/>
            <a:r>
              <a:rPr lang="en-US" altLang="en-US" dirty="0"/>
              <a:t>Spreading “the philosophy of Christ” </a:t>
            </a:r>
          </a:p>
          <a:p>
            <a:pPr lvl="2"/>
            <a:r>
              <a:rPr lang="en-US" altLang="en-US" dirty="0"/>
              <a:t>Criticisms of the clergy and papacy</a:t>
            </a:r>
          </a:p>
          <a:p>
            <a:r>
              <a:rPr lang="en-US" altLang="en-US" dirty="0"/>
              <a:t>Church and religion on the eve of the Reformation</a:t>
            </a:r>
          </a:p>
          <a:p>
            <a:pPr lvl="1"/>
            <a:r>
              <a:rPr lang="en-US" altLang="en-US" dirty="0"/>
              <a:t>Corruption and abuse:</a:t>
            </a:r>
            <a:r>
              <a:rPr lang="en-US" altLang="en-US" b="1" dirty="0"/>
              <a:t> pluralism</a:t>
            </a:r>
            <a:r>
              <a:rPr lang="en-US" altLang="en-US" dirty="0"/>
              <a:t> and </a:t>
            </a:r>
            <a:r>
              <a:rPr lang="en-US" altLang="en-US" b="1" dirty="0"/>
              <a:t>indulgences</a:t>
            </a:r>
          </a:p>
        </p:txBody>
      </p:sp>
    </p:spTree>
    <p:extLst>
      <p:ext uri="{BB962C8B-B14F-4D97-AF65-F5344CB8AC3E}">
        <p14:creationId xmlns:p14="http://schemas.microsoft.com/office/powerpoint/2010/main" val="389455105"/>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886200" cy="1600200"/>
          </a:xfrm>
        </p:spPr>
        <p:txBody>
          <a:bodyPr>
            <a:noAutofit/>
          </a:bodyPr>
          <a:lstStyle/>
          <a:p>
            <a:r>
              <a:rPr lang="en-US" sz="2000" b="1" dirty="0"/>
              <a:t>13.2 Erasmus</a:t>
            </a:r>
            <a:r>
              <a:rPr lang="en-US" sz="2000" dirty="0"/>
              <a:t>. Desiderius Erasmus, the most influential northern Renaissance humanist, sought to restore Christianity to the simplicity found in the teachings of Jesus.</a:t>
            </a:r>
          </a:p>
        </p:txBody>
      </p:sp>
      <p:pic>
        <p:nvPicPr>
          <p:cNvPr id="1026" name="Picture 2" descr="Desiderius Erasmus was the most influential of the northern Renaissance humanists. He sought to restore Christianity to the early simplicity found in the teachings of Jesus. This portrait of Erasmus was painted in 1523 by Hans Holbein the Younger, who had formed a friendship with the great humanist while they were both in Base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480858" y="381000"/>
            <a:ext cx="4434542" cy="5563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13167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13-2 Martin Luther and the Reformation in Germany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Martin Luther’s main disagreements with the Roman Catholic Church, and what political, economic, and social conditions help explain why the movement he began spread so quickly across Europe?</a:t>
            </a:r>
          </a:p>
          <a:p>
            <a:r>
              <a:rPr lang="en-US" altLang="en-US" dirty="0"/>
              <a:t>The early Luther</a:t>
            </a:r>
          </a:p>
          <a:p>
            <a:pPr lvl="1"/>
            <a:r>
              <a:rPr lang="en-US" altLang="en-US" dirty="0"/>
              <a:t>Concerns about salvation: study and a solution</a:t>
            </a:r>
          </a:p>
          <a:p>
            <a:pPr lvl="2"/>
            <a:r>
              <a:rPr lang="en-US" altLang="en-US" b="1" dirty="0"/>
              <a:t>Justification</a:t>
            </a:r>
            <a:r>
              <a:rPr lang="en-US" altLang="en-US" dirty="0"/>
              <a:t> by grace and the Bible as sole authority</a:t>
            </a:r>
          </a:p>
          <a:p>
            <a:pPr lvl="1"/>
            <a:r>
              <a:rPr lang="en-US" altLang="en-US" dirty="0"/>
              <a:t>The Indulgence Controversy</a:t>
            </a:r>
          </a:p>
          <a:p>
            <a:pPr lvl="2"/>
            <a:r>
              <a:rPr lang="en-US" altLang="en-US" dirty="0"/>
              <a:t>The Ninety-Five Theses’ objections to indulgences</a:t>
            </a:r>
          </a:p>
          <a:p>
            <a:pPr lvl="1"/>
            <a:r>
              <a:rPr lang="en-US" altLang="en-US" dirty="0"/>
              <a:t>The quickening rebellion</a:t>
            </a:r>
          </a:p>
          <a:p>
            <a:pPr lvl="2"/>
            <a:r>
              <a:rPr lang="en-US" altLang="en-US" dirty="0"/>
              <a:t>Luther’s dissent and excommunication</a:t>
            </a:r>
          </a:p>
        </p:txBody>
      </p:sp>
    </p:spTree>
    <p:extLst>
      <p:ext uri="{BB962C8B-B14F-4D97-AF65-F5344CB8AC3E}">
        <p14:creationId xmlns:p14="http://schemas.microsoft.com/office/powerpoint/2010/main" val="400096671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13-2 Martin Luther and the Reformation in Germany (2 of 3)</a:t>
            </a:r>
          </a:p>
        </p:txBody>
      </p:sp>
      <p:sp>
        <p:nvSpPr>
          <p:cNvPr id="3" name="Content Placeholder 2"/>
          <p:cNvSpPr>
            <a:spLocks noGrp="1"/>
          </p:cNvSpPr>
          <p:nvPr>
            <p:ph idx="1"/>
          </p:nvPr>
        </p:nvSpPr>
        <p:spPr/>
        <p:txBody>
          <a:bodyPr>
            <a:normAutofit/>
          </a:bodyPr>
          <a:lstStyle/>
          <a:p>
            <a:r>
              <a:rPr lang="en-US" altLang="en-US" dirty="0"/>
              <a:t>The rise of Lutheranism</a:t>
            </a:r>
          </a:p>
          <a:p>
            <a:pPr lvl="1"/>
            <a:r>
              <a:rPr lang="en-US" altLang="en-US" dirty="0"/>
              <a:t>The organization of a reformed church</a:t>
            </a:r>
          </a:p>
          <a:p>
            <a:pPr lvl="2"/>
            <a:r>
              <a:rPr lang="en-US" altLang="en-US" dirty="0"/>
              <a:t>German translation of the Bible</a:t>
            </a:r>
          </a:p>
          <a:p>
            <a:pPr lvl="2"/>
            <a:r>
              <a:rPr lang="en-US" altLang="en-US" dirty="0"/>
              <a:t>Dissemination of ideas: sermons and pamphlets</a:t>
            </a:r>
          </a:p>
          <a:p>
            <a:pPr lvl="2"/>
            <a:r>
              <a:rPr lang="en-US" altLang="en-US" dirty="0"/>
              <a:t>Support of the elector of Saxony and other German rulers</a:t>
            </a:r>
          </a:p>
          <a:p>
            <a:pPr lvl="2"/>
            <a:r>
              <a:rPr lang="en-US" altLang="en-US" dirty="0"/>
              <a:t>Dissent and rebellion: the Peasants’ War</a:t>
            </a:r>
          </a:p>
          <a:p>
            <a:pPr lvl="1"/>
            <a:r>
              <a:rPr lang="en-US" altLang="en-US" dirty="0"/>
              <a:t>Organizing the Church </a:t>
            </a:r>
          </a:p>
          <a:p>
            <a:pPr lvl="2"/>
            <a:r>
              <a:rPr lang="en-US" altLang="en-US" dirty="0"/>
              <a:t>Redefining the sacraments: baptism and the Eucharist</a:t>
            </a:r>
          </a:p>
          <a:p>
            <a:pPr lvl="2"/>
            <a:r>
              <a:rPr lang="en-US" altLang="en-US" dirty="0"/>
              <a:t>Denial of </a:t>
            </a:r>
            <a:r>
              <a:rPr lang="en-US" altLang="en-US" b="1" dirty="0"/>
              <a:t>transubstantiation</a:t>
            </a:r>
          </a:p>
          <a:p>
            <a:pPr lvl="2"/>
            <a:r>
              <a:rPr lang="en-US" altLang="en-US" dirty="0"/>
              <a:t>Replacement of Mass with German liturgy </a:t>
            </a:r>
          </a:p>
        </p:txBody>
      </p:sp>
    </p:spTree>
    <p:extLst>
      <p:ext uri="{BB962C8B-B14F-4D97-AF65-F5344CB8AC3E}">
        <p14:creationId xmlns:p14="http://schemas.microsoft.com/office/powerpoint/2010/main" val="1374342829"/>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13-2 Martin Luther and the Reformation in Germany (3 of 3)</a:t>
            </a:r>
          </a:p>
        </p:txBody>
      </p:sp>
      <p:sp>
        <p:nvSpPr>
          <p:cNvPr id="3" name="Content Placeholder 2"/>
          <p:cNvSpPr>
            <a:spLocks noGrp="1"/>
          </p:cNvSpPr>
          <p:nvPr>
            <p:ph idx="1"/>
          </p:nvPr>
        </p:nvSpPr>
        <p:spPr/>
        <p:txBody>
          <a:bodyPr>
            <a:normAutofit/>
          </a:bodyPr>
          <a:lstStyle/>
          <a:p>
            <a:r>
              <a:rPr lang="en-US" altLang="en-US" dirty="0"/>
              <a:t>Germany and the Reformation: religion and politics</a:t>
            </a:r>
          </a:p>
          <a:p>
            <a:pPr lvl="1"/>
            <a:r>
              <a:rPr lang="en-US" dirty="0"/>
              <a:t>The fate of Luther’s movement was closely tied to political affairs and rulers</a:t>
            </a:r>
          </a:p>
          <a:p>
            <a:pPr lvl="2"/>
            <a:r>
              <a:rPr lang="en-US" dirty="0"/>
              <a:t>Charles V’s goals of dynastic control and the unity of the Catholic faith</a:t>
            </a:r>
          </a:p>
          <a:p>
            <a:pPr lvl="2"/>
            <a:r>
              <a:rPr lang="en-US" dirty="0"/>
              <a:t>Rivalry with the Valois king of France, Francis I </a:t>
            </a:r>
          </a:p>
          <a:p>
            <a:pPr lvl="2"/>
            <a:r>
              <a:rPr lang="en-US" dirty="0"/>
              <a:t>Opposition from Pope Clement VII </a:t>
            </a:r>
          </a:p>
          <a:p>
            <a:pPr lvl="2"/>
            <a:r>
              <a:rPr lang="en-US" altLang="en-US" dirty="0"/>
              <a:t>The advance of the Ottoman Turks</a:t>
            </a:r>
          </a:p>
          <a:p>
            <a:pPr lvl="2"/>
            <a:r>
              <a:rPr lang="en-US" altLang="en-US" dirty="0"/>
              <a:t>Internal politics of the Holy Roman Empire</a:t>
            </a:r>
          </a:p>
        </p:txBody>
      </p:sp>
    </p:spTree>
    <p:extLst>
      <p:ext uri="{BB962C8B-B14F-4D97-AF65-F5344CB8AC3E}">
        <p14:creationId xmlns:p14="http://schemas.microsoft.com/office/powerpoint/2010/main" val="11205855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Luther’s Reform Movement</a:t>
            </a:r>
          </a:p>
        </p:txBody>
      </p:sp>
      <p:pic>
        <p:nvPicPr>
          <p:cNvPr id="2050" name="Picture 2" descr="Chronology: Luther’s Reform Movemen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813892" y="1952172"/>
            <a:ext cx="7516217" cy="2953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472581"/>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13.3 Woodcut: Luther Versus the Pope</a:t>
            </a:r>
            <a:r>
              <a:rPr lang="en-US" sz="2000" dirty="0"/>
              <a:t>. Pamphlets containing picturesque woodcuts were important in the spread of Luther’s ideas.</a:t>
            </a:r>
          </a:p>
        </p:txBody>
      </p:sp>
      <p:pic>
        <p:nvPicPr>
          <p:cNvPr id="3074" name="Picture 2" descr="In the 1520s, after Luther’s return to Wittenberg, his teachings began to spread rapidly, ending ultimately in a reform movement supported by state authorities. Pamphlets containing picturesque woodcuts were important in the spread of Luther’s ideas. In the woodcut shown here, the crucified Jesus attends Luther’s service on the left, while on the right the pope is at a table selling indulgence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9731" y="1143000"/>
            <a:ext cx="8187069" cy="487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24636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495800" cy="1295400"/>
          </a:xfrm>
        </p:spPr>
        <p:txBody>
          <a:bodyPr>
            <a:noAutofit/>
          </a:bodyPr>
          <a:lstStyle/>
          <a:p>
            <a:r>
              <a:rPr lang="en-US" sz="2000" b="1" dirty="0"/>
              <a:t>13.4 Charles V</a:t>
            </a:r>
            <a:r>
              <a:rPr lang="en-US" sz="2000" dirty="0"/>
              <a:t>. Charles V sought to maintain religious unity throughout his vast empire by keeping all his subjects within the bounds of the Catholic Church.</a:t>
            </a:r>
          </a:p>
        </p:txBody>
      </p:sp>
      <p:pic>
        <p:nvPicPr>
          <p:cNvPr id="4098" name="Picture 2" descr="Charles V sought to maintain religious unity throughout his vast empire by keeping all his subjects within the bounds of the Catholic Church. Due to his conflict with Francis I of France and his difficulties with the Turks, the papacy, and the German princes, Charles was never able to check the spread of Lutheranism. This portrait of Charles V is by the Venetian painter Titia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334000" y="152400"/>
            <a:ext cx="3476171" cy="5910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702300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685800"/>
          </a:xfrm>
        </p:spPr>
        <p:txBody>
          <a:bodyPr>
            <a:noAutofit/>
          </a:bodyPr>
          <a:lstStyle/>
          <a:p>
            <a:r>
              <a:rPr lang="en-US" dirty="0"/>
              <a:t>Map 13.1 The Empire of Charles V</a:t>
            </a:r>
          </a:p>
        </p:txBody>
      </p:sp>
      <p:pic>
        <p:nvPicPr>
          <p:cNvPr id="5122" name="Picture 2" descr="A map shows the Empire of Charles V. It marks the domains of Maximilian of Austria  Mary of Burgundy  Acquired by Ferdinand  brother of Charles V  Ottoman Empire possessions  Isabella of Castile  Ferdinand of Aragon  and Boundaries of the Holy Roman Empire as follows: Isabella of Castile: located east of Portugal and covers central Spain. The city includes Toledo. Ferdinand of Aragon: extends east of Isabella of Castile covering eastern Spain  it also includes Balearic Islands  Corsica  Sardinia  and southern Italy. The cities marked are Barcelona and Naples. Mary of Burgundy: covers Netherlands and extends to its west and also covers some regions north of Switzerland. The cities marked are Antwerp and Amsterdam. Maximilian of Austria: encompasses northern Italy and Austria. The cities include Milan and Vienna. Acquired by Ferdinand  brother of Charles V: extends to the north and east of Maximilian of Austria and covers Hungary. The cities marked are Prague and Buda. Ottoman Empire possessions: covers regions around the east coast of Mediterranean Sea. The city includes Constantinople. Boundaries of the Holy Roman Empire: it includes Mary of Burgundy  Switzerland  Austria  and western regions of Ferdinand Empire. The cities include Augsburg  Vienna  Prague  Mühlberg  Wittenberg  Antwerp  and Amsterdam."/>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93515" y="685800"/>
            <a:ext cx="6907485" cy="5330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5348793"/>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13-3 The Spread of the Protestant Reformation (1 of 2)</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Focus Questions: </a:t>
            </a:r>
            <a:r>
              <a:rPr lang="en-US" dirty="0"/>
              <a:t>What were the main tenets of Lutheranism, </a:t>
            </a:r>
            <a:r>
              <a:rPr lang="en-US" dirty="0" err="1"/>
              <a:t>Zwinglianism</a:t>
            </a:r>
            <a:r>
              <a:rPr lang="en-US" dirty="0"/>
              <a:t>, Anabaptism, and Calvinism, and how did they differ from each other and from Catholicism? What impact did political, economic, and social conditions have on the development of these four reform movements?</a:t>
            </a:r>
          </a:p>
          <a:p>
            <a:r>
              <a:rPr lang="en-US" altLang="en-US" dirty="0"/>
              <a:t>The </a:t>
            </a:r>
            <a:r>
              <a:rPr lang="en-US" altLang="en-US" dirty="0" err="1"/>
              <a:t>Zwinglian</a:t>
            </a:r>
            <a:r>
              <a:rPr lang="en-US" altLang="en-US" dirty="0"/>
              <a:t> Reformation</a:t>
            </a:r>
          </a:p>
          <a:p>
            <a:pPr lvl="1"/>
            <a:r>
              <a:rPr lang="en-US" dirty="0"/>
              <a:t>Zwingli’s evangelical reforms and the Marburg Colloquy</a:t>
            </a:r>
          </a:p>
          <a:p>
            <a:pPr lvl="1"/>
            <a:r>
              <a:rPr lang="en-US" dirty="0"/>
              <a:t>War between the Swiss Protestant and Catholic cantons</a:t>
            </a:r>
            <a:endParaRPr lang="en-US" altLang="en-US" dirty="0"/>
          </a:p>
          <a:p>
            <a:r>
              <a:rPr lang="en-US" altLang="en-US" dirty="0"/>
              <a:t>The radical reformation: the Anabaptists</a:t>
            </a:r>
          </a:p>
          <a:p>
            <a:pPr lvl="1"/>
            <a:r>
              <a:rPr lang="en-US" altLang="en-US" dirty="0"/>
              <a:t>Common characteristics: voluntary association of believers, return to early Christian practices, separation of church and state</a:t>
            </a:r>
          </a:p>
          <a:p>
            <a:pPr lvl="2"/>
            <a:r>
              <a:rPr lang="en-US" altLang="en-US" dirty="0"/>
              <a:t>Anabaptist persecution</a:t>
            </a:r>
          </a:p>
          <a:p>
            <a:pPr lvl="2"/>
            <a:r>
              <a:rPr lang="en-US" altLang="en-US" dirty="0"/>
              <a:t>Rejuvenation under Menno Simmons</a:t>
            </a:r>
          </a:p>
        </p:txBody>
      </p:sp>
    </p:spTree>
    <p:extLst>
      <p:ext uri="{BB962C8B-B14F-4D97-AF65-F5344CB8AC3E}">
        <p14:creationId xmlns:p14="http://schemas.microsoft.com/office/powerpoint/2010/main" val="54245853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13-3 The Spread of the Protestant Reformation (2 of 2)</a:t>
            </a:r>
          </a:p>
        </p:txBody>
      </p:sp>
      <p:sp>
        <p:nvSpPr>
          <p:cNvPr id="3" name="Content Placeholder 2"/>
          <p:cNvSpPr>
            <a:spLocks noGrp="1"/>
          </p:cNvSpPr>
          <p:nvPr>
            <p:ph idx="1"/>
          </p:nvPr>
        </p:nvSpPr>
        <p:spPr/>
        <p:txBody>
          <a:bodyPr>
            <a:normAutofit lnSpcReduction="10000"/>
          </a:bodyPr>
          <a:lstStyle/>
          <a:p>
            <a:r>
              <a:rPr lang="en-US" altLang="en-US" dirty="0"/>
              <a:t>The Reformation in England</a:t>
            </a:r>
          </a:p>
          <a:p>
            <a:pPr lvl="1"/>
            <a:r>
              <a:rPr lang="en-US" altLang="en-US" dirty="0"/>
              <a:t>King Henry VIII and the need for an heir</a:t>
            </a:r>
          </a:p>
          <a:p>
            <a:pPr lvl="2"/>
            <a:r>
              <a:rPr lang="en-US" altLang="en-US" dirty="0"/>
              <a:t>The Act of Supremacy (1534): Parliament finalized the break with Rome</a:t>
            </a:r>
          </a:p>
          <a:p>
            <a:pPr lvl="1"/>
            <a:r>
              <a:rPr lang="en-US" altLang="en-US" dirty="0"/>
              <a:t>The move in a more Protestant direction under Edward VI</a:t>
            </a:r>
          </a:p>
          <a:p>
            <a:pPr lvl="1"/>
            <a:r>
              <a:rPr lang="en-US" altLang="en-US" dirty="0"/>
              <a:t>Mary’s restoration of Catholicism</a:t>
            </a:r>
          </a:p>
          <a:p>
            <a:r>
              <a:rPr lang="en-US" altLang="en-US" dirty="0"/>
              <a:t>John Calvin and the development of Calvinism</a:t>
            </a:r>
          </a:p>
          <a:p>
            <a:pPr lvl="1"/>
            <a:r>
              <a:rPr lang="en-US" altLang="en-US" dirty="0"/>
              <a:t>Calvin’s ideas</a:t>
            </a:r>
          </a:p>
          <a:p>
            <a:pPr lvl="2"/>
            <a:r>
              <a:rPr lang="en-US" altLang="en-US" dirty="0"/>
              <a:t>The sovereignty of God: </a:t>
            </a:r>
            <a:r>
              <a:rPr lang="en-US" altLang="en-US" b="1" dirty="0"/>
              <a:t>predestination</a:t>
            </a:r>
          </a:p>
          <a:p>
            <a:pPr lvl="1"/>
            <a:r>
              <a:rPr lang="en-US" altLang="en-US" dirty="0"/>
              <a:t>Calvin’s Geneva</a:t>
            </a:r>
          </a:p>
          <a:p>
            <a:pPr lvl="2"/>
            <a:r>
              <a:rPr lang="en-US" altLang="en-US" dirty="0"/>
              <a:t>Consistory as church government</a:t>
            </a:r>
          </a:p>
          <a:p>
            <a:pPr lvl="2"/>
            <a:r>
              <a:rPr lang="en-US" altLang="en-US" dirty="0"/>
              <a:t>Missionaries</a:t>
            </a:r>
          </a:p>
        </p:txBody>
      </p:sp>
    </p:spTree>
    <p:extLst>
      <p:ext uri="{BB962C8B-B14F-4D97-AF65-F5344CB8AC3E}">
        <p14:creationId xmlns:p14="http://schemas.microsoft.com/office/powerpoint/2010/main" val="4039994230"/>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New Reform Movements</a:t>
            </a:r>
          </a:p>
        </p:txBody>
      </p:sp>
      <p:pic>
        <p:nvPicPr>
          <p:cNvPr id="6146" name="Picture 2" descr="Chronology: New Reform Movement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055586" y="932685"/>
            <a:ext cx="5032829" cy="499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015886"/>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114800" cy="1295400"/>
          </a:xfrm>
        </p:spPr>
        <p:txBody>
          <a:bodyPr>
            <a:noAutofit/>
          </a:bodyPr>
          <a:lstStyle/>
          <a:p>
            <a:r>
              <a:rPr lang="en-US" sz="2000" b="1" dirty="0"/>
              <a:t>13.5 John Calvin</a:t>
            </a:r>
            <a:r>
              <a:rPr lang="en-US" sz="2000" dirty="0"/>
              <a:t>. After a conversion experience, John Calvin abandoned his life as a humanist and became a reformer. </a:t>
            </a:r>
          </a:p>
        </p:txBody>
      </p:sp>
      <p:pic>
        <p:nvPicPr>
          <p:cNvPr id="7170" name="Picture 2" descr="After a conversion experience, John Calvin abandoned his life as a humanist and became a reformer. In 1536, Calvin began working to reform the city of Geneva, where he remained until his death in 1564. This is a seventeenth-century portrait of Calvin done by a member of the Swiss schoo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648200" y="228600"/>
            <a:ext cx="4221038" cy="5747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23435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13.2 The Swiss Cantons</a:t>
            </a:r>
          </a:p>
        </p:txBody>
      </p:sp>
      <p:pic>
        <p:nvPicPr>
          <p:cNvPr id="8194" name="Picture 2" descr="A map shows the states under the Swiss Cantons  namely  Basel  Solothurn  Aargau  Bern  Luzern  Zurich  Thurgau  Zug  Schwyz  Unterwalden  Uri  Glarus  Togenburg  and Appenzel."/>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28157" y="916638"/>
            <a:ext cx="4887686" cy="5024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64665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13-4 The Social Impact of the Protestant Reformation</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impact did the Protestant Reformation have on society in the sixteenth century?</a:t>
            </a:r>
          </a:p>
          <a:p>
            <a:r>
              <a:rPr lang="en-US" altLang="en-US" dirty="0"/>
              <a:t>The family</a:t>
            </a:r>
          </a:p>
          <a:p>
            <a:pPr lvl="1"/>
            <a:r>
              <a:rPr lang="en-US" altLang="en-US" dirty="0"/>
              <a:t>Family placed at center of human life</a:t>
            </a:r>
          </a:p>
          <a:p>
            <a:pPr lvl="1"/>
            <a:r>
              <a:rPr lang="en-US" altLang="en-US" dirty="0"/>
              <a:t>No noticeable t</a:t>
            </a:r>
            <a:r>
              <a:rPr lang="en-US" dirty="0"/>
              <a:t>ransformation of women’s subordinate place in society</a:t>
            </a:r>
            <a:endParaRPr lang="en-US" altLang="en-US" dirty="0"/>
          </a:p>
          <a:p>
            <a:r>
              <a:rPr lang="en-US" altLang="en-US" dirty="0"/>
              <a:t>Religious practices and popular culture</a:t>
            </a:r>
          </a:p>
          <a:p>
            <a:pPr lvl="1"/>
            <a:r>
              <a:rPr lang="en-US" altLang="en-US" dirty="0"/>
              <a:t>Religious ceremonies and imagery replaced with </a:t>
            </a:r>
            <a:r>
              <a:rPr lang="en-US" dirty="0"/>
              <a:t>individual private prayer, family worship, and collective prayer and worship</a:t>
            </a:r>
            <a:endParaRPr lang="en-US" altLang="en-US" dirty="0"/>
          </a:p>
        </p:txBody>
      </p:sp>
    </p:spTree>
    <p:extLst>
      <p:ext uri="{BB962C8B-B14F-4D97-AF65-F5344CB8AC3E}">
        <p14:creationId xmlns:p14="http://schemas.microsoft.com/office/powerpoint/2010/main" val="254345044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13-5 The Catholic Reformation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measures did the Roman Catholic Church take to reform itself and to combat Protestantism in the sixteenth century?</a:t>
            </a:r>
          </a:p>
          <a:p>
            <a:r>
              <a:rPr lang="en-US" b="1" dirty="0"/>
              <a:t>Catholic Reformation </a:t>
            </a:r>
            <a:r>
              <a:rPr lang="en-US" dirty="0"/>
              <a:t>or Counter-Reformation?</a:t>
            </a:r>
          </a:p>
          <a:p>
            <a:pPr lvl="1"/>
            <a:r>
              <a:rPr lang="en-US" dirty="0"/>
              <a:t>Debate: internal reform or reaction against Protestantism</a:t>
            </a:r>
          </a:p>
          <a:p>
            <a:pPr lvl="2"/>
            <a:r>
              <a:rPr lang="en-US" dirty="0"/>
              <a:t>Revived best features of medieval Catholicism</a:t>
            </a:r>
          </a:p>
          <a:p>
            <a:pPr lvl="2"/>
            <a:r>
              <a:rPr lang="en-US" dirty="0"/>
              <a:t>Emergence of a new mysticism</a:t>
            </a:r>
          </a:p>
          <a:p>
            <a:pPr lvl="2"/>
            <a:r>
              <a:rPr lang="en-US" altLang="en-US" dirty="0"/>
              <a:t>Regeneration of religious orders</a:t>
            </a:r>
          </a:p>
          <a:p>
            <a:r>
              <a:rPr lang="en-US" altLang="en-US" dirty="0"/>
              <a:t>The Society of Jesus</a:t>
            </a:r>
          </a:p>
          <a:p>
            <a:pPr lvl="1"/>
            <a:r>
              <a:rPr lang="en-US" altLang="en-US" dirty="0"/>
              <a:t>Ignatius of Loyola, founder of the Jesuits</a:t>
            </a:r>
          </a:p>
          <a:p>
            <a:pPr lvl="2"/>
            <a:r>
              <a:rPr lang="en-US" altLang="en-US" i="1" dirty="0"/>
              <a:t>The Spiritual Exercises</a:t>
            </a:r>
            <a:r>
              <a:rPr lang="en-US" altLang="en-US" dirty="0"/>
              <a:t>, an order of discipline and obedience, and missionary activity</a:t>
            </a:r>
            <a:endParaRPr lang="en-US" altLang="en-US" i="1" dirty="0"/>
          </a:p>
        </p:txBody>
      </p:sp>
    </p:spTree>
    <p:extLst>
      <p:ext uri="{BB962C8B-B14F-4D97-AF65-F5344CB8AC3E}">
        <p14:creationId xmlns:p14="http://schemas.microsoft.com/office/powerpoint/2010/main" val="232622519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13-5 The Catholic Reformation (2 of 2)</a:t>
            </a:r>
          </a:p>
        </p:txBody>
      </p:sp>
      <p:sp>
        <p:nvSpPr>
          <p:cNvPr id="3" name="Content Placeholder 2"/>
          <p:cNvSpPr>
            <a:spLocks noGrp="1"/>
          </p:cNvSpPr>
          <p:nvPr>
            <p:ph idx="1"/>
          </p:nvPr>
        </p:nvSpPr>
        <p:spPr/>
        <p:txBody>
          <a:bodyPr>
            <a:normAutofit/>
          </a:bodyPr>
          <a:lstStyle/>
          <a:p>
            <a:r>
              <a:rPr lang="en-US" altLang="en-US" dirty="0"/>
              <a:t>A revived papacy</a:t>
            </a:r>
          </a:p>
          <a:p>
            <a:pPr lvl="1"/>
            <a:r>
              <a:rPr lang="en-US" altLang="en-US" dirty="0"/>
              <a:t>A turning point: the pontificate of Pope Paul III</a:t>
            </a:r>
          </a:p>
          <a:p>
            <a:pPr lvl="2"/>
            <a:r>
              <a:rPr lang="en-US" altLang="en-US" dirty="0"/>
              <a:t>The colloquy at Regensburg</a:t>
            </a:r>
          </a:p>
          <a:p>
            <a:pPr lvl="2"/>
            <a:r>
              <a:rPr lang="en-US" dirty="0"/>
              <a:t>The Roman Inquisition or Holy Office and the Index of Forbidden Books</a:t>
            </a:r>
            <a:endParaRPr lang="en-US" altLang="en-US" dirty="0"/>
          </a:p>
          <a:p>
            <a:r>
              <a:rPr lang="en-US" altLang="en-US" dirty="0"/>
              <a:t>The Council of Trent</a:t>
            </a:r>
          </a:p>
          <a:p>
            <a:pPr lvl="1"/>
            <a:r>
              <a:rPr lang="en-US" dirty="0"/>
              <a:t>Three sessions between 1545 and 1563</a:t>
            </a:r>
          </a:p>
          <a:p>
            <a:pPr lvl="2"/>
            <a:r>
              <a:rPr lang="en-US" dirty="0"/>
              <a:t>Reaffirmation traditional Catholic teachings</a:t>
            </a:r>
          </a:p>
          <a:p>
            <a:pPr lvl="2"/>
            <a:r>
              <a:rPr lang="en-US" altLang="en-US" dirty="0"/>
              <a:t>Created a clear body of doctrine and a unified church</a:t>
            </a:r>
          </a:p>
        </p:txBody>
      </p:sp>
    </p:spTree>
    <p:extLst>
      <p:ext uri="{BB962C8B-B14F-4D97-AF65-F5344CB8AC3E}">
        <p14:creationId xmlns:p14="http://schemas.microsoft.com/office/powerpoint/2010/main" val="292273158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Chronology: The Catholic Reformation</a:t>
            </a:r>
          </a:p>
        </p:txBody>
      </p:sp>
      <p:pic>
        <p:nvPicPr>
          <p:cNvPr id="9218" name="Picture 2" descr="Chronology: The Catholic Reforma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7786" y="1231584"/>
            <a:ext cx="7928429" cy="4394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47864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9600"/>
          </a:xfrm>
        </p:spPr>
        <p:txBody>
          <a:bodyPr>
            <a:noAutofit/>
          </a:bodyPr>
          <a:lstStyle/>
          <a:p>
            <a:r>
              <a:rPr lang="en-US" sz="2000" b="1" dirty="0"/>
              <a:t>13.6 Ignatius of Loyola</a:t>
            </a:r>
            <a:r>
              <a:rPr lang="en-US" sz="2000" dirty="0"/>
              <a:t>. Ignatius of Loyola, shown here, founded the Society of Jesus, which became the most important new order of the Catholic Reformation.</a:t>
            </a:r>
          </a:p>
        </p:txBody>
      </p:sp>
      <p:pic>
        <p:nvPicPr>
          <p:cNvPr id="10242" name="Picture 2" descr="The Jesuits became the most important new religious order of the Catholic Reformation. Shown here in a sixteenth-century painting by an unknown artist is Ignatius of Loyola, founder of the Society of Jesus. Loyola is seen kneeling before Pope Paul III, who officially recognized the Jesuits in 1540."/>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09800" y="944604"/>
            <a:ext cx="4484915" cy="5142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05639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13.3 Catholics and Protestants in Europe by 1560</a:t>
            </a:r>
          </a:p>
        </p:txBody>
      </p:sp>
      <p:pic>
        <p:nvPicPr>
          <p:cNvPr id="11266" name="Picture 2" descr="Map shows regions of Catholics and Protestants in Europe by 1560. The Reformation continued to evolve beyond the basic split of the Lutherans from the Catholics. Several Protestant sects broke away from the teachings of Martin Luther, each with a separate creed and different ways of worship. In England, Henry VIII broke with the Catholic Church for political and dynastic reason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70629" y="870339"/>
            <a:ext cx="3802743" cy="5117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971158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13-6 Politics and the Wars of Religion in the Sixteenth Century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role did politics, economic and social conditions, and religion play in the European wars of the sixteenth century?</a:t>
            </a:r>
          </a:p>
          <a:p>
            <a:r>
              <a:rPr lang="en-US" altLang="en-US" dirty="0"/>
              <a:t>The French wars of religion (1562–1598)</a:t>
            </a:r>
          </a:p>
          <a:p>
            <a:pPr lvl="1"/>
            <a:r>
              <a:rPr lang="en-US" b="1" dirty="0"/>
              <a:t>Huguenots: </a:t>
            </a:r>
            <a:r>
              <a:rPr lang="en-US" dirty="0"/>
              <a:t>French Calvinists</a:t>
            </a:r>
          </a:p>
          <a:p>
            <a:pPr lvl="2"/>
            <a:r>
              <a:rPr lang="en-US" dirty="0"/>
              <a:t>From all layers of society, including the nobility</a:t>
            </a:r>
          </a:p>
          <a:p>
            <a:pPr lvl="2"/>
            <a:r>
              <a:rPr lang="en-US" dirty="0"/>
              <a:t>Opposition to the Catholic majority, monarchy, and the Ultra-Catholic party</a:t>
            </a:r>
          </a:p>
          <a:p>
            <a:pPr lvl="2"/>
            <a:r>
              <a:rPr lang="en-US" dirty="0"/>
              <a:t>Other contributing factors</a:t>
            </a:r>
          </a:p>
          <a:p>
            <a:pPr lvl="1"/>
            <a:r>
              <a:rPr lang="en-US" b="1" i="1" dirty="0" err="1"/>
              <a:t>Politiques</a:t>
            </a:r>
            <a:endParaRPr lang="en-US" b="1" i="1" dirty="0"/>
          </a:p>
          <a:p>
            <a:pPr lvl="2"/>
            <a:r>
              <a:rPr lang="en-US" altLang="en-US" dirty="0"/>
              <a:t>Placed politics before religion and prevailed</a:t>
            </a:r>
          </a:p>
          <a:p>
            <a:pPr lvl="2"/>
            <a:r>
              <a:rPr lang="en-US" altLang="en-US" dirty="0"/>
              <a:t>The Edict of Nantes</a:t>
            </a:r>
          </a:p>
        </p:txBody>
      </p:sp>
    </p:spTree>
    <p:extLst>
      <p:ext uri="{BB962C8B-B14F-4D97-AF65-F5344CB8AC3E}">
        <p14:creationId xmlns:p14="http://schemas.microsoft.com/office/powerpoint/2010/main" val="3549484264"/>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13-6 Politics and the Wars of Religion in the Sixteenth Century (2 of 2)</a:t>
            </a:r>
          </a:p>
        </p:txBody>
      </p:sp>
      <p:sp>
        <p:nvSpPr>
          <p:cNvPr id="3" name="Content Placeholder 2"/>
          <p:cNvSpPr>
            <a:spLocks noGrp="1"/>
          </p:cNvSpPr>
          <p:nvPr>
            <p:ph idx="1"/>
          </p:nvPr>
        </p:nvSpPr>
        <p:spPr/>
        <p:txBody>
          <a:bodyPr>
            <a:normAutofit/>
          </a:bodyPr>
          <a:lstStyle/>
          <a:p>
            <a:r>
              <a:rPr lang="en-US" altLang="en-US" dirty="0"/>
              <a:t>Philip II and militant Catholicism</a:t>
            </a:r>
          </a:p>
          <a:p>
            <a:pPr lvl="1"/>
            <a:r>
              <a:rPr lang="en-US" dirty="0"/>
              <a:t>Goal: consolidate and secure the lands he inherited through strict conformity to Catholicism</a:t>
            </a:r>
            <a:endParaRPr lang="en-US" altLang="en-US" dirty="0"/>
          </a:p>
          <a:p>
            <a:r>
              <a:rPr lang="en-US" altLang="en-US" dirty="0"/>
              <a:t>Revolt of the Netherlands</a:t>
            </a:r>
          </a:p>
          <a:p>
            <a:pPr lvl="1"/>
            <a:r>
              <a:rPr lang="en-US" dirty="0"/>
              <a:t>Resentment against Spanish control and religion</a:t>
            </a:r>
          </a:p>
          <a:p>
            <a:pPr lvl="2"/>
            <a:r>
              <a:rPr lang="en-US" dirty="0"/>
              <a:t>Violence between 1566 and 1609</a:t>
            </a:r>
          </a:p>
          <a:p>
            <a:pPr lvl="2"/>
            <a:r>
              <a:rPr lang="en-US" altLang="en-US" dirty="0"/>
              <a:t>The formation of the Dutch Republic</a:t>
            </a:r>
          </a:p>
          <a:p>
            <a:r>
              <a:rPr lang="en-US" altLang="en-US" dirty="0"/>
              <a:t>The England of Elizabeth</a:t>
            </a:r>
          </a:p>
          <a:p>
            <a:pPr lvl="1"/>
            <a:r>
              <a:rPr lang="en-US" dirty="0"/>
              <a:t>Religious policy based on moderation and compromise</a:t>
            </a:r>
          </a:p>
          <a:p>
            <a:pPr lvl="1"/>
            <a:r>
              <a:rPr lang="en-US" dirty="0"/>
              <a:t>Adept in foreign policy and religious affairs</a:t>
            </a:r>
          </a:p>
          <a:p>
            <a:pPr lvl="2"/>
            <a:r>
              <a:rPr lang="en-US" altLang="en-US" dirty="0"/>
              <a:t>Defeat of the Spanish armada</a:t>
            </a:r>
          </a:p>
        </p:txBody>
      </p:sp>
    </p:spTree>
    <p:extLst>
      <p:ext uri="{BB962C8B-B14F-4D97-AF65-F5344CB8AC3E}">
        <p14:creationId xmlns:p14="http://schemas.microsoft.com/office/powerpoint/2010/main" val="3862197763"/>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Chronology: Wars of Religion in the Sixteenth Century</a:t>
            </a:r>
          </a:p>
        </p:txBody>
      </p:sp>
      <p:pic>
        <p:nvPicPr>
          <p:cNvPr id="12290" name="Picture 2" descr="Chronology: Wars of Religion in the Sixteenth Centu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4157" y="1369018"/>
            <a:ext cx="7935686" cy="4119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775791"/>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648200" cy="990600"/>
          </a:xfrm>
        </p:spPr>
        <p:txBody>
          <a:bodyPr>
            <a:noAutofit/>
          </a:bodyPr>
          <a:lstStyle/>
          <a:p>
            <a:r>
              <a:rPr lang="en-US" sz="2000" b="1" dirty="0"/>
              <a:t>13.7 Philip of Spain</a:t>
            </a:r>
            <a:r>
              <a:rPr lang="en-US" sz="2000" dirty="0"/>
              <a:t>. Philip II’s attempts to make Spain a great power led to large debts, crushing taxes, and military failures.</a:t>
            </a:r>
          </a:p>
        </p:txBody>
      </p:sp>
      <p:pic>
        <p:nvPicPr>
          <p:cNvPr id="13314" name="Picture 2" descr="This portrait by Titian depicts Philip II of Spain. The king’s attempts to make Spain a great power led to large debts and crushing taxes, and his military actions in defense of Catholicism ended in failure and misfortune in both France and the Netherland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5413487" y="152400"/>
            <a:ext cx="3273313" cy="5823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078064"/>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838200"/>
          </a:xfrm>
        </p:spPr>
        <p:txBody>
          <a:bodyPr>
            <a:noAutofit/>
          </a:bodyPr>
          <a:lstStyle/>
          <a:p>
            <a:r>
              <a:rPr lang="en-US" dirty="0"/>
              <a:t>Map 13.4 The Netherlands</a:t>
            </a:r>
          </a:p>
        </p:txBody>
      </p:sp>
      <p:pic>
        <p:nvPicPr>
          <p:cNvPr id="14338" name="Picture 2" descr="Map of The Netherlands, showing United Provinces to the North, and Spanish Netherlands to the South."/>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100943" y="957943"/>
            <a:ext cx="4942114" cy="4942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2992143"/>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13 Summary</a:t>
            </a:r>
          </a:p>
        </p:txBody>
      </p:sp>
      <p:sp>
        <p:nvSpPr>
          <p:cNvPr id="3" name="Content Placeholder 2"/>
          <p:cNvSpPr>
            <a:spLocks noGrp="1"/>
          </p:cNvSpPr>
          <p:nvPr>
            <p:ph idx="1"/>
          </p:nvPr>
        </p:nvSpPr>
        <p:spPr/>
        <p:txBody>
          <a:bodyPr>
            <a:normAutofit fontScale="92500" lnSpcReduction="10000"/>
          </a:bodyPr>
          <a:lstStyle/>
          <a:p>
            <a:r>
              <a:rPr lang="en-US" dirty="0"/>
              <a:t>Martin Luther established the twin pillars of the Protestant Reformation: the doctrine of justification by faith alone and the Bible as the sole authority in religious affairs.</a:t>
            </a:r>
          </a:p>
          <a:p>
            <a:r>
              <a:rPr lang="en-US" dirty="0"/>
              <a:t>Protestantism fragmented into different sects—</a:t>
            </a:r>
            <a:r>
              <a:rPr lang="en-US" dirty="0" err="1"/>
              <a:t>Zwinglianism</a:t>
            </a:r>
            <a:r>
              <a:rPr lang="en-US" dirty="0"/>
              <a:t>, Calvinism, Anglicanism, Anabaptism—which, though united in their dislike of Catholicism, were themselves divided over the interpretation of the sacraments and religious practices.</a:t>
            </a:r>
          </a:p>
          <a:p>
            <a:r>
              <a:rPr lang="en-US" dirty="0"/>
              <a:t>New religious orders based on reform, a revived and reformed papacy, and the Council of Trent, which reaffirmed traditional Catholic doctrine, gave the Catholic Church a renewed vitality.</a:t>
            </a:r>
          </a:p>
          <a:p>
            <a:r>
              <a:rPr lang="en-US" dirty="0"/>
              <a:t>The religious division (Catholic versus Protestant) was instrumental in beginning a series of religious wars that were also complicated by economic, social, and political forces.</a:t>
            </a:r>
          </a:p>
        </p:txBody>
      </p:sp>
    </p:spTree>
    <p:extLst>
      <p:ext uri="{BB962C8B-B14F-4D97-AF65-F5344CB8AC3E}">
        <p14:creationId xmlns:p14="http://schemas.microsoft.com/office/powerpoint/2010/main" val="104172138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13 Timeline</a:t>
            </a:r>
          </a:p>
        </p:txBody>
      </p:sp>
      <p:pic>
        <p:nvPicPr>
          <p:cNvPr id="15362"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0615" y="1390933"/>
            <a:ext cx="8022771" cy="4076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116159"/>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22303</TotalTime>
  <Words>1326</Words>
  <Application>Microsoft Office PowerPoint</Application>
  <PresentationFormat>On-screen Show (4:3)</PresentationFormat>
  <Paragraphs>166</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13 Outline</vt:lpstr>
      <vt:lpstr>13-1 Prelude to Reformation</vt:lpstr>
      <vt:lpstr>13.2 Erasmus. Desiderius Erasmus, the most influential northern Renaissance humanist, sought to restore Christianity to the simplicity found in the teachings of Jesus.</vt:lpstr>
      <vt:lpstr>13-2 Martin Luther and the Reformation in Germany (1 of 3)</vt:lpstr>
      <vt:lpstr>13-2 Martin Luther and the Reformation in Germany (2 of 3)</vt:lpstr>
      <vt:lpstr>13-2 Martin Luther and the Reformation in Germany (3 of 3)</vt:lpstr>
      <vt:lpstr>Chronology: Luther’s Reform Movement</vt:lpstr>
      <vt:lpstr>13.3 Woodcut: Luther Versus the Pope. Pamphlets containing picturesque woodcuts were important in the spread of Luther’s ideas.</vt:lpstr>
      <vt:lpstr>13.4 Charles V. Charles V sought to maintain religious unity throughout his vast empire by keeping all his subjects within the bounds of the Catholic Church.</vt:lpstr>
      <vt:lpstr>Map 13.1 The Empire of Charles V</vt:lpstr>
      <vt:lpstr>13-3 The Spread of the Protestant Reformation (1 of 2)</vt:lpstr>
      <vt:lpstr>13-3 The Spread of the Protestant Reformation (2 of 2)</vt:lpstr>
      <vt:lpstr>Chronology: New Reform Movements</vt:lpstr>
      <vt:lpstr>13.5 John Calvin. After a conversion experience, John Calvin abandoned his life as a humanist and became a reformer. </vt:lpstr>
      <vt:lpstr>Map 13.2 The Swiss Cantons</vt:lpstr>
      <vt:lpstr>13-4 The Social Impact of the Protestant Reformation</vt:lpstr>
      <vt:lpstr>13-5 The Catholic Reformation (1 of 2)</vt:lpstr>
      <vt:lpstr>13-5 The Catholic Reformation (2 of 2)</vt:lpstr>
      <vt:lpstr>Chronology: The Catholic Reformation</vt:lpstr>
      <vt:lpstr>13.6 Ignatius of Loyola. Ignatius of Loyola, shown here, founded the Society of Jesus, which became the most important new order of the Catholic Reformation.</vt:lpstr>
      <vt:lpstr>Map 13.3 Catholics and Protestants in Europe by 1560</vt:lpstr>
      <vt:lpstr>13-6 Politics and the Wars of Religion in the Sixteenth Century (1 of 2)</vt:lpstr>
      <vt:lpstr>13-6 Politics and the Wars of Religion in the Sixteenth Century (2 of 2)</vt:lpstr>
      <vt:lpstr>Chronology: Wars of Religion in the Sixteenth Century</vt:lpstr>
      <vt:lpstr>13.7 Philip of Spain. Philip II’s attempts to make Spain a great power led to large debts, crushing taxes, and military failures.</vt:lpstr>
      <vt:lpstr>Map 13.4 The Netherlands</vt:lpstr>
      <vt:lpstr>Chapter 13 Summary</vt:lpstr>
      <vt:lpstr>Chapter 13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432</cp:revision>
  <dcterms:created xsi:type="dcterms:W3CDTF">2015-10-15T14:46:28Z</dcterms:created>
  <dcterms:modified xsi:type="dcterms:W3CDTF">2019-02-07T18:33:35Z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