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3"/>
  </p:notesMasterIdLst>
  <p:handoutMasterIdLst>
    <p:handoutMasterId r:id="rId34"/>
  </p:handoutMasterIdLst>
  <p:sldIdLst>
    <p:sldId id="295" r:id="rId2"/>
    <p:sldId id="297" r:id="rId3"/>
    <p:sldId id="389" r:id="rId4"/>
    <p:sldId id="390" r:id="rId5"/>
    <p:sldId id="391" r:id="rId6"/>
    <p:sldId id="392" r:id="rId7"/>
    <p:sldId id="417" r:id="rId8"/>
    <p:sldId id="393" r:id="rId9"/>
    <p:sldId id="394" r:id="rId10"/>
    <p:sldId id="418" r:id="rId11"/>
    <p:sldId id="396" r:id="rId12"/>
    <p:sldId id="397" r:id="rId13"/>
    <p:sldId id="398" r:id="rId14"/>
    <p:sldId id="399" r:id="rId15"/>
    <p:sldId id="400" r:id="rId16"/>
    <p:sldId id="419" r:id="rId17"/>
    <p:sldId id="420" r:id="rId18"/>
    <p:sldId id="421" r:id="rId19"/>
    <p:sldId id="422" r:id="rId20"/>
    <p:sldId id="423" r:id="rId21"/>
    <p:sldId id="424" r:id="rId22"/>
    <p:sldId id="425" r:id="rId23"/>
    <p:sldId id="408" r:id="rId24"/>
    <p:sldId id="409" r:id="rId25"/>
    <p:sldId id="410" r:id="rId26"/>
    <p:sldId id="411" r:id="rId27"/>
    <p:sldId id="412" r:id="rId28"/>
    <p:sldId id="413" r:id="rId29"/>
    <p:sldId id="426" r:id="rId30"/>
    <p:sldId id="415" r:id="rId31"/>
    <p:sldId id="416" r:id="rId32"/>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54" autoAdjust="0"/>
    <p:restoredTop sz="93314" autoAdjust="0"/>
  </p:normalViewPr>
  <p:slideViewPr>
    <p:cSldViewPr>
      <p:cViewPr varScale="1">
        <p:scale>
          <a:sx n="54" d="100"/>
          <a:sy n="54" d="100"/>
        </p:scale>
        <p:origin x="1148" y="60"/>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BB7A20E8-025C-49CF-AA05-E1A59F9C15DC}"/>
    <pc:docChg chg="custSel addSld delSld modSld">
      <pc:chgData name="Lanza, Philip" userId="8b140b07-5c4b-4f38-b244-971bee86ad89" providerId="ADAL" clId="{BB7A20E8-025C-49CF-AA05-E1A59F9C15DC}" dt="2019-02-07T17:43:26.593" v="36" actId="2696"/>
      <pc:docMkLst>
        <pc:docMk/>
      </pc:docMkLst>
      <pc:sldChg chg="del">
        <pc:chgData name="Lanza, Philip" userId="8b140b07-5c4b-4f38-b244-971bee86ad89" providerId="ADAL" clId="{BB7A20E8-025C-49CF-AA05-E1A59F9C15DC}" dt="2019-02-07T17:40:19.741" v="8" actId="2696"/>
        <pc:sldMkLst>
          <pc:docMk/>
          <pc:sldMk cId="2655796651" sldId="388"/>
        </pc:sldMkLst>
      </pc:sldChg>
      <pc:sldChg chg="modSp">
        <pc:chgData name="Lanza, Philip" userId="8b140b07-5c4b-4f38-b244-971bee86ad89" providerId="ADAL" clId="{BB7A20E8-025C-49CF-AA05-E1A59F9C15DC}" dt="2019-02-07T17:40:28.964" v="9" actId="255"/>
        <pc:sldMkLst>
          <pc:docMk/>
          <pc:sldMk cId="205978765" sldId="394"/>
        </pc:sldMkLst>
        <pc:spChg chg="mod">
          <ac:chgData name="Lanza, Philip" userId="8b140b07-5c4b-4f38-b244-971bee86ad89" providerId="ADAL" clId="{BB7A20E8-025C-49CF-AA05-E1A59F9C15DC}" dt="2019-02-07T17:40:28.964" v="9" actId="255"/>
          <ac:spMkLst>
            <pc:docMk/>
            <pc:sldMk cId="205978765" sldId="394"/>
            <ac:spMk id="2" creationId="{00000000-0000-0000-0000-000000000000}"/>
          </ac:spMkLst>
        </pc:spChg>
      </pc:sldChg>
      <pc:sldChg chg="del">
        <pc:chgData name="Lanza, Philip" userId="8b140b07-5c4b-4f38-b244-971bee86ad89" providerId="ADAL" clId="{BB7A20E8-025C-49CF-AA05-E1A59F9C15DC}" dt="2019-02-07T17:40:43.846" v="11" actId="2696"/>
        <pc:sldMkLst>
          <pc:docMk/>
          <pc:sldMk cId="2621011312" sldId="395"/>
        </pc:sldMkLst>
      </pc:sldChg>
      <pc:sldChg chg="modSp">
        <pc:chgData name="Lanza, Philip" userId="8b140b07-5c4b-4f38-b244-971bee86ad89" providerId="ADAL" clId="{BB7A20E8-025C-49CF-AA05-E1A59F9C15DC}" dt="2019-02-07T17:41:12.138" v="18" actId="1038"/>
        <pc:sldMkLst>
          <pc:docMk/>
          <pc:sldMk cId="727449176" sldId="396"/>
        </pc:sldMkLst>
        <pc:spChg chg="mod">
          <ac:chgData name="Lanza, Philip" userId="8b140b07-5c4b-4f38-b244-971bee86ad89" providerId="ADAL" clId="{BB7A20E8-025C-49CF-AA05-E1A59F9C15DC}" dt="2019-02-07T17:41:05.105" v="13" actId="14100"/>
          <ac:spMkLst>
            <pc:docMk/>
            <pc:sldMk cId="727449176" sldId="396"/>
            <ac:spMk id="2" creationId="{00000000-0000-0000-0000-000000000000}"/>
          </ac:spMkLst>
        </pc:spChg>
        <pc:picChg chg="mod">
          <ac:chgData name="Lanza, Philip" userId="8b140b07-5c4b-4f38-b244-971bee86ad89" providerId="ADAL" clId="{BB7A20E8-025C-49CF-AA05-E1A59F9C15DC}" dt="2019-02-07T17:41:12.138" v="18" actId="1038"/>
          <ac:picMkLst>
            <pc:docMk/>
            <pc:sldMk cId="727449176" sldId="396"/>
            <ac:picMk id="4098" creationId="{00000000-0000-0000-0000-000000000000}"/>
          </ac:picMkLst>
        </pc:picChg>
      </pc:sldChg>
      <pc:sldChg chg="modSp">
        <pc:chgData name="Lanza, Philip" userId="8b140b07-5c4b-4f38-b244-971bee86ad89" providerId="ADAL" clId="{BB7A20E8-025C-49CF-AA05-E1A59F9C15DC}" dt="2019-02-07T17:40:16.239" v="2" actId="27636"/>
        <pc:sldMkLst>
          <pc:docMk/>
          <pc:sldMk cId="3413611965" sldId="397"/>
        </pc:sldMkLst>
        <pc:spChg chg="mod">
          <ac:chgData name="Lanza, Philip" userId="8b140b07-5c4b-4f38-b244-971bee86ad89" providerId="ADAL" clId="{BB7A20E8-025C-49CF-AA05-E1A59F9C15DC}" dt="2019-02-07T17:40:16.224" v="1" actId="27636"/>
          <ac:spMkLst>
            <pc:docMk/>
            <pc:sldMk cId="3413611965" sldId="397"/>
            <ac:spMk id="2" creationId="{00000000-0000-0000-0000-000000000000}"/>
          </ac:spMkLst>
        </pc:spChg>
        <pc:spChg chg="mod">
          <ac:chgData name="Lanza, Philip" userId="8b140b07-5c4b-4f38-b244-971bee86ad89" providerId="ADAL" clId="{BB7A20E8-025C-49CF-AA05-E1A59F9C15DC}" dt="2019-02-07T17:40:16.239" v="2" actId="27636"/>
          <ac:spMkLst>
            <pc:docMk/>
            <pc:sldMk cId="3413611965" sldId="397"/>
            <ac:spMk id="3" creationId="{00000000-0000-0000-0000-000000000000}"/>
          </ac:spMkLst>
        </pc:spChg>
      </pc:sldChg>
      <pc:sldChg chg="modSp">
        <pc:chgData name="Lanza, Philip" userId="8b140b07-5c4b-4f38-b244-971bee86ad89" providerId="ADAL" clId="{BB7A20E8-025C-49CF-AA05-E1A59F9C15DC}" dt="2019-02-07T17:40:16.239" v="3" actId="27636"/>
        <pc:sldMkLst>
          <pc:docMk/>
          <pc:sldMk cId="451977046" sldId="398"/>
        </pc:sldMkLst>
        <pc:spChg chg="mod">
          <ac:chgData name="Lanza, Philip" userId="8b140b07-5c4b-4f38-b244-971bee86ad89" providerId="ADAL" clId="{BB7A20E8-025C-49CF-AA05-E1A59F9C15DC}" dt="2019-02-07T17:40:16.239" v="3" actId="27636"/>
          <ac:spMkLst>
            <pc:docMk/>
            <pc:sldMk cId="451977046" sldId="398"/>
            <ac:spMk id="2" creationId="{00000000-0000-0000-0000-000000000000}"/>
          </ac:spMkLst>
        </pc:spChg>
      </pc:sldChg>
      <pc:sldChg chg="modSp">
        <pc:chgData name="Lanza, Philip" userId="8b140b07-5c4b-4f38-b244-971bee86ad89" providerId="ADAL" clId="{BB7A20E8-025C-49CF-AA05-E1A59F9C15DC}" dt="2019-02-07T17:40:16.255" v="4" actId="27636"/>
        <pc:sldMkLst>
          <pc:docMk/>
          <pc:sldMk cId="2500797345" sldId="399"/>
        </pc:sldMkLst>
        <pc:spChg chg="mod">
          <ac:chgData name="Lanza, Philip" userId="8b140b07-5c4b-4f38-b244-971bee86ad89" providerId="ADAL" clId="{BB7A20E8-025C-49CF-AA05-E1A59F9C15DC}" dt="2019-02-07T17:40:16.255" v="4" actId="27636"/>
          <ac:spMkLst>
            <pc:docMk/>
            <pc:sldMk cId="2500797345" sldId="399"/>
            <ac:spMk id="3" creationId="{00000000-0000-0000-0000-000000000000}"/>
          </ac:spMkLst>
        </pc:spChg>
      </pc:sldChg>
      <pc:sldChg chg="del">
        <pc:chgData name="Lanza, Philip" userId="8b140b07-5c4b-4f38-b244-971bee86ad89" providerId="ADAL" clId="{BB7A20E8-025C-49CF-AA05-E1A59F9C15DC}" dt="2019-02-07T17:41:36.894" v="20" actId="2696"/>
        <pc:sldMkLst>
          <pc:docMk/>
          <pc:sldMk cId="2570549852" sldId="401"/>
        </pc:sldMkLst>
      </pc:sldChg>
      <pc:sldChg chg="del">
        <pc:chgData name="Lanza, Philip" userId="8b140b07-5c4b-4f38-b244-971bee86ad89" providerId="ADAL" clId="{BB7A20E8-025C-49CF-AA05-E1A59F9C15DC}" dt="2019-02-07T17:41:53.014" v="22" actId="2696"/>
        <pc:sldMkLst>
          <pc:docMk/>
          <pc:sldMk cId="3093841056" sldId="402"/>
        </pc:sldMkLst>
      </pc:sldChg>
      <pc:sldChg chg="del">
        <pc:chgData name="Lanza, Philip" userId="8b140b07-5c4b-4f38-b244-971bee86ad89" providerId="ADAL" clId="{BB7A20E8-025C-49CF-AA05-E1A59F9C15DC}" dt="2019-02-07T17:42:03.683" v="24" actId="2696"/>
        <pc:sldMkLst>
          <pc:docMk/>
          <pc:sldMk cId="687028947" sldId="403"/>
        </pc:sldMkLst>
      </pc:sldChg>
      <pc:sldChg chg="del">
        <pc:chgData name="Lanza, Philip" userId="8b140b07-5c4b-4f38-b244-971bee86ad89" providerId="ADAL" clId="{BB7A20E8-025C-49CF-AA05-E1A59F9C15DC}" dt="2019-02-07T17:42:17.491" v="26" actId="2696"/>
        <pc:sldMkLst>
          <pc:docMk/>
          <pc:sldMk cId="2985154981" sldId="404"/>
        </pc:sldMkLst>
      </pc:sldChg>
      <pc:sldChg chg="del">
        <pc:chgData name="Lanza, Philip" userId="8b140b07-5c4b-4f38-b244-971bee86ad89" providerId="ADAL" clId="{BB7A20E8-025C-49CF-AA05-E1A59F9C15DC}" dt="2019-02-07T17:42:31.833" v="28" actId="2696"/>
        <pc:sldMkLst>
          <pc:docMk/>
          <pc:sldMk cId="4133753795" sldId="405"/>
        </pc:sldMkLst>
      </pc:sldChg>
      <pc:sldChg chg="del">
        <pc:chgData name="Lanza, Philip" userId="8b140b07-5c4b-4f38-b244-971bee86ad89" providerId="ADAL" clId="{BB7A20E8-025C-49CF-AA05-E1A59F9C15DC}" dt="2019-02-07T17:42:42.265" v="30" actId="2696"/>
        <pc:sldMkLst>
          <pc:docMk/>
          <pc:sldMk cId="3306938295" sldId="406"/>
        </pc:sldMkLst>
      </pc:sldChg>
      <pc:sldChg chg="del">
        <pc:chgData name="Lanza, Philip" userId="8b140b07-5c4b-4f38-b244-971bee86ad89" providerId="ADAL" clId="{BB7A20E8-025C-49CF-AA05-E1A59F9C15DC}" dt="2019-02-07T17:42:52.328" v="32" actId="2696"/>
        <pc:sldMkLst>
          <pc:docMk/>
          <pc:sldMk cId="2382989597" sldId="407"/>
        </pc:sldMkLst>
      </pc:sldChg>
      <pc:sldChg chg="modSp">
        <pc:chgData name="Lanza, Philip" userId="8b140b07-5c4b-4f38-b244-971bee86ad89" providerId="ADAL" clId="{BB7A20E8-025C-49CF-AA05-E1A59F9C15DC}" dt="2019-02-07T17:40:16.271" v="5" actId="27636"/>
        <pc:sldMkLst>
          <pc:docMk/>
          <pc:sldMk cId="778760919" sldId="408"/>
        </pc:sldMkLst>
        <pc:spChg chg="mod">
          <ac:chgData name="Lanza, Philip" userId="8b140b07-5c4b-4f38-b244-971bee86ad89" providerId="ADAL" clId="{BB7A20E8-025C-49CF-AA05-E1A59F9C15DC}" dt="2019-02-07T17:40:16.271" v="5" actId="27636"/>
          <ac:spMkLst>
            <pc:docMk/>
            <pc:sldMk cId="778760919" sldId="408"/>
            <ac:spMk id="2" creationId="{00000000-0000-0000-0000-000000000000}"/>
          </ac:spMkLst>
        </pc:spChg>
      </pc:sldChg>
      <pc:sldChg chg="modSp">
        <pc:chgData name="Lanza, Philip" userId="8b140b07-5c4b-4f38-b244-971bee86ad89" providerId="ADAL" clId="{BB7A20E8-025C-49CF-AA05-E1A59F9C15DC}" dt="2019-02-07T17:40:16.271" v="7" actId="27636"/>
        <pc:sldMkLst>
          <pc:docMk/>
          <pc:sldMk cId="598127614" sldId="409"/>
        </pc:sldMkLst>
        <pc:spChg chg="mod">
          <ac:chgData name="Lanza, Philip" userId="8b140b07-5c4b-4f38-b244-971bee86ad89" providerId="ADAL" clId="{BB7A20E8-025C-49CF-AA05-E1A59F9C15DC}" dt="2019-02-07T17:40:16.271" v="7" actId="27636"/>
          <ac:spMkLst>
            <pc:docMk/>
            <pc:sldMk cId="598127614" sldId="409"/>
            <ac:spMk id="2" creationId="{00000000-0000-0000-0000-000000000000}"/>
          </ac:spMkLst>
        </pc:spChg>
        <pc:spChg chg="mod">
          <ac:chgData name="Lanza, Philip" userId="8b140b07-5c4b-4f38-b244-971bee86ad89" providerId="ADAL" clId="{BB7A20E8-025C-49CF-AA05-E1A59F9C15DC}" dt="2019-02-07T17:40:16.271" v="6" actId="27636"/>
          <ac:spMkLst>
            <pc:docMk/>
            <pc:sldMk cId="598127614" sldId="409"/>
            <ac:spMk id="3" creationId="{00000000-0000-0000-0000-000000000000}"/>
          </ac:spMkLst>
        </pc:spChg>
      </pc:sldChg>
      <pc:sldChg chg="modSp">
        <pc:chgData name="Lanza, Philip" userId="8b140b07-5c4b-4f38-b244-971bee86ad89" providerId="ADAL" clId="{BB7A20E8-025C-49CF-AA05-E1A59F9C15DC}" dt="2019-02-07T17:43:01.321" v="33" actId="255"/>
        <pc:sldMkLst>
          <pc:docMk/>
          <pc:sldMk cId="3632357672" sldId="410"/>
        </pc:sldMkLst>
        <pc:spChg chg="mod">
          <ac:chgData name="Lanza, Philip" userId="8b140b07-5c4b-4f38-b244-971bee86ad89" providerId="ADAL" clId="{BB7A20E8-025C-49CF-AA05-E1A59F9C15DC}" dt="2019-02-07T17:43:01.321" v="33" actId="255"/>
          <ac:spMkLst>
            <pc:docMk/>
            <pc:sldMk cId="3632357672" sldId="410"/>
            <ac:spMk id="2" creationId="{00000000-0000-0000-0000-000000000000}"/>
          </ac:spMkLst>
        </pc:spChg>
      </pc:sldChg>
      <pc:sldChg chg="modSp">
        <pc:chgData name="Lanza, Philip" userId="8b140b07-5c4b-4f38-b244-971bee86ad89" providerId="ADAL" clId="{BB7A20E8-025C-49CF-AA05-E1A59F9C15DC}" dt="2019-02-07T17:43:10.917" v="34" actId="255"/>
        <pc:sldMkLst>
          <pc:docMk/>
          <pc:sldMk cId="3546973189" sldId="411"/>
        </pc:sldMkLst>
        <pc:spChg chg="mod">
          <ac:chgData name="Lanza, Philip" userId="8b140b07-5c4b-4f38-b244-971bee86ad89" providerId="ADAL" clId="{BB7A20E8-025C-49CF-AA05-E1A59F9C15DC}" dt="2019-02-07T17:43:10.917" v="34" actId="255"/>
          <ac:spMkLst>
            <pc:docMk/>
            <pc:sldMk cId="3546973189" sldId="411"/>
            <ac:spMk id="2" creationId="{00000000-0000-0000-0000-000000000000}"/>
          </ac:spMkLst>
        </pc:spChg>
      </pc:sldChg>
      <pc:sldChg chg="del">
        <pc:chgData name="Lanza, Philip" userId="8b140b07-5c4b-4f38-b244-971bee86ad89" providerId="ADAL" clId="{BB7A20E8-025C-49CF-AA05-E1A59F9C15DC}" dt="2019-02-07T17:43:26.593" v="36" actId="2696"/>
        <pc:sldMkLst>
          <pc:docMk/>
          <pc:sldMk cId="2605722789" sldId="414"/>
        </pc:sldMkLst>
      </pc:sldChg>
      <pc:sldChg chg="add">
        <pc:chgData name="Lanza, Philip" userId="8b140b07-5c4b-4f38-b244-971bee86ad89" providerId="ADAL" clId="{BB7A20E8-025C-49CF-AA05-E1A59F9C15DC}" dt="2019-02-07T17:40:16.161" v="0"/>
        <pc:sldMkLst>
          <pc:docMk/>
          <pc:sldMk cId="378847670" sldId="417"/>
        </pc:sldMkLst>
      </pc:sldChg>
      <pc:sldChg chg="add">
        <pc:chgData name="Lanza, Philip" userId="8b140b07-5c4b-4f38-b244-971bee86ad89" providerId="ADAL" clId="{BB7A20E8-025C-49CF-AA05-E1A59F9C15DC}" dt="2019-02-07T17:40:40.163" v="10"/>
        <pc:sldMkLst>
          <pc:docMk/>
          <pc:sldMk cId="292910555" sldId="418"/>
        </pc:sldMkLst>
      </pc:sldChg>
      <pc:sldChg chg="add">
        <pc:chgData name="Lanza, Philip" userId="8b140b07-5c4b-4f38-b244-971bee86ad89" providerId="ADAL" clId="{BB7A20E8-025C-49CF-AA05-E1A59F9C15DC}" dt="2019-02-07T17:41:34.316" v="19"/>
        <pc:sldMkLst>
          <pc:docMk/>
          <pc:sldMk cId="3878116378" sldId="419"/>
        </pc:sldMkLst>
      </pc:sldChg>
      <pc:sldChg chg="add">
        <pc:chgData name="Lanza, Philip" userId="8b140b07-5c4b-4f38-b244-971bee86ad89" providerId="ADAL" clId="{BB7A20E8-025C-49CF-AA05-E1A59F9C15DC}" dt="2019-02-07T17:41:50.060" v="21"/>
        <pc:sldMkLst>
          <pc:docMk/>
          <pc:sldMk cId="3859932143" sldId="420"/>
        </pc:sldMkLst>
      </pc:sldChg>
      <pc:sldChg chg="add">
        <pc:chgData name="Lanza, Philip" userId="8b140b07-5c4b-4f38-b244-971bee86ad89" providerId="ADAL" clId="{BB7A20E8-025C-49CF-AA05-E1A59F9C15DC}" dt="2019-02-07T17:42:01.101" v="23"/>
        <pc:sldMkLst>
          <pc:docMk/>
          <pc:sldMk cId="2975811081" sldId="421"/>
        </pc:sldMkLst>
      </pc:sldChg>
      <pc:sldChg chg="add">
        <pc:chgData name="Lanza, Philip" userId="8b140b07-5c4b-4f38-b244-971bee86ad89" providerId="ADAL" clId="{BB7A20E8-025C-49CF-AA05-E1A59F9C15DC}" dt="2019-02-07T17:42:14.817" v="25"/>
        <pc:sldMkLst>
          <pc:docMk/>
          <pc:sldMk cId="2862565000" sldId="422"/>
        </pc:sldMkLst>
      </pc:sldChg>
      <pc:sldChg chg="add">
        <pc:chgData name="Lanza, Philip" userId="8b140b07-5c4b-4f38-b244-971bee86ad89" providerId="ADAL" clId="{BB7A20E8-025C-49CF-AA05-E1A59F9C15DC}" dt="2019-02-07T17:42:28.800" v="27"/>
        <pc:sldMkLst>
          <pc:docMk/>
          <pc:sldMk cId="1034856847" sldId="423"/>
        </pc:sldMkLst>
      </pc:sldChg>
      <pc:sldChg chg="add">
        <pc:chgData name="Lanza, Philip" userId="8b140b07-5c4b-4f38-b244-971bee86ad89" providerId="ADAL" clId="{BB7A20E8-025C-49CF-AA05-E1A59F9C15DC}" dt="2019-02-07T17:42:39.545" v="29"/>
        <pc:sldMkLst>
          <pc:docMk/>
          <pc:sldMk cId="3255199" sldId="424"/>
        </pc:sldMkLst>
      </pc:sldChg>
      <pc:sldChg chg="add">
        <pc:chgData name="Lanza, Philip" userId="8b140b07-5c4b-4f38-b244-971bee86ad89" providerId="ADAL" clId="{BB7A20E8-025C-49CF-AA05-E1A59F9C15DC}" dt="2019-02-07T17:42:49.502" v="31"/>
        <pc:sldMkLst>
          <pc:docMk/>
          <pc:sldMk cId="156423272" sldId="425"/>
        </pc:sldMkLst>
      </pc:sldChg>
      <pc:sldChg chg="add">
        <pc:chgData name="Lanza, Philip" userId="8b140b07-5c4b-4f38-b244-971bee86ad89" providerId="ADAL" clId="{BB7A20E8-025C-49CF-AA05-E1A59F9C15DC}" dt="2019-02-07T17:43:23.762" v="35"/>
        <pc:sldMkLst>
          <pc:docMk/>
          <pc:sldMk cId="1121022413" sldId="42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12</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Recovery and Rebirth: The Age of the Renaissance</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12 Outline</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dirty="0"/>
              <a:t>12-1 Meaning and Characteristics of the Italian Renaissance</a:t>
            </a:r>
          </a:p>
          <a:p>
            <a:pPr marL="0" indent="0">
              <a:spcBef>
                <a:spcPts val="1200"/>
              </a:spcBef>
              <a:spcAft>
                <a:spcPts val="600"/>
              </a:spcAft>
              <a:buNone/>
            </a:pPr>
            <a:r>
              <a:rPr lang="en-US" dirty="0"/>
              <a:t>12-2 The Making of Renaissance Society</a:t>
            </a:r>
          </a:p>
          <a:p>
            <a:pPr marL="0" indent="0">
              <a:spcBef>
                <a:spcPts val="1200"/>
              </a:spcBef>
              <a:spcAft>
                <a:spcPts val="600"/>
              </a:spcAft>
              <a:buNone/>
            </a:pPr>
            <a:r>
              <a:rPr lang="en-US" dirty="0"/>
              <a:t>12-3 The Italian States in the Renaissance</a:t>
            </a:r>
          </a:p>
          <a:p>
            <a:pPr marL="0" indent="0">
              <a:spcBef>
                <a:spcPts val="1200"/>
              </a:spcBef>
              <a:spcAft>
                <a:spcPts val="600"/>
              </a:spcAft>
              <a:buNone/>
            </a:pPr>
            <a:r>
              <a:rPr lang="en-US" dirty="0"/>
              <a:t>12-4 The Intellectual Renaissance in Italy</a:t>
            </a:r>
          </a:p>
          <a:p>
            <a:pPr marL="0" indent="0">
              <a:spcBef>
                <a:spcPts val="1200"/>
              </a:spcBef>
              <a:spcAft>
                <a:spcPts val="600"/>
              </a:spcAft>
              <a:buNone/>
            </a:pPr>
            <a:r>
              <a:rPr lang="en-US" dirty="0"/>
              <a:t>12-5 The Artistic Renaissance</a:t>
            </a:r>
          </a:p>
          <a:p>
            <a:pPr marL="0" indent="0">
              <a:spcBef>
                <a:spcPts val="1200"/>
              </a:spcBef>
              <a:spcAft>
                <a:spcPts val="600"/>
              </a:spcAft>
              <a:buNone/>
            </a:pPr>
            <a:r>
              <a:rPr lang="en-US" dirty="0"/>
              <a:t>12-6 The European State in the Renaissance</a:t>
            </a:r>
          </a:p>
          <a:p>
            <a:pPr marL="0" indent="0">
              <a:spcBef>
                <a:spcPts val="1200"/>
              </a:spcBef>
              <a:spcAft>
                <a:spcPts val="600"/>
              </a:spcAft>
              <a:buNone/>
            </a:pPr>
            <a:r>
              <a:rPr lang="en-US" dirty="0"/>
              <a:t>12-7 The Church in the Renaissance</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12-1 Meaning and Characteristics of the Italian Renaissance</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characteristics distinguish the Renaissance from the Middle Ages?</a:t>
            </a:r>
          </a:p>
          <a:p>
            <a:r>
              <a:rPr lang="en-US" dirty="0"/>
              <a:t>The Middle Ages and the </a:t>
            </a:r>
            <a:r>
              <a:rPr lang="en-US" b="1" dirty="0"/>
              <a:t>Renaissance</a:t>
            </a:r>
            <a:r>
              <a:rPr lang="en-US" dirty="0"/>
              <a:t>: continuity and change</a:t>
            </a:r>
          </a:p>
          <a:p>
            <a:pPr lvl="1"/>
            <a:r>
              <a:rPr lang="en-US" dirty="0"/>
              <a:t>The Renaissance of Jacob Burckhardt</a:t>
            </a:r>
          </a:p>
          <a:p>
            <a:pPr lvl="2"/>
            <a:r>
              <a:rPr lang="en-US" i="1" dirty="0"/>
              <a:t>Civilization of the Renaissance in Italy </a:t>
            </a:r>
            <a:r>
              <a:rPr lang="en-US" dirty="0"/>
              <a:t>(1860): revival of antiquity, “perfecting of the individual,” and secularism</a:t>
            </a:r>
          </a:p>
          <a:p>
            <a:pPr lvl="1"/>
            <a:r>
              <a:rPr lang="en-US" dirty="0"/>
              <a:t>Characteristics of the Renaissance </a:t>
            </a:r>
          </a:p>
          <a:p>
            <a:pPr lvl="2"/>
            <a:r>
              <a:rPr lang="en-US" dirty="0"/>
              <a:t>Age of recovery</a:t>
            </a:r>
          </a:p>
          <a:p>
            <a:pPr lvl="2"/>
            <a:r>
              <a:rPr lang="en-US" dirty="0"/>
              <a:t>Urban and more secular society</a:t>
            </a:r>
          </a:p>
          <a:p>
            <a:pPr lvl="2"/>
            <a:r>
              <a:rPr lang="en-US" dirty="0"/>
              <a:t>Revived emphasis on individual ability</a:t>
            </a:r>
          </a:p>
        </p:txBody>
      </p:sp>
    </p:spTree>
    <p:extLst>
      <p:ext uri="{BB962C8B-B14F-4D97-AF65-F5344CB8AC3E}">
        <p14:creationId xmlns:p14="http://schemas.microsoft.com/office/powerpoint/2010/main" val="370208242"/>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12-2 The Making of Renaissance Society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major social changes occurred during the Renaissance?</a:t>
            </a:r>
          </a:p>
          <a:p>
            <a:r>
              <a:rPr lang="en-US" altLang="en-US" dirty="0"/>
              <a:t>Economy recovery</a:t>
            </a:r>
          </a:p>
          <a:p>
            <a:pPr lvl="1"/>
            <a:r>
              <a:rPr lang="en-US" altLang="en-US" dirty="0"/>
              <a:t>Expansion of trade</a:t>
            </a:r>
          </a:p>
          <a:p>
            <a:pPr lvl="2"/>
            <a:r>
              <a:rPr lang="en-US" altLang="en-US" dirty="0"/>
              <a:t>The Hanseatic League in the north and the Italian commercial empires of the Mediterranean</a:t>
            </a:r>
          </a:p>
          <a:p>
            <a:pPr lvl="1"/>
            <a:r>
              <a:rPr lang="en-US" altLang="en-US" dirty="0"/>
              <a:t>Industries old and new</a:t>
            </a:r>
          </a:p>
          <a:p>
            <a:pPr lvl="2"/>
            <a:r>
              <a:rPr lang="en-US" altLang="en-US" dirty="0"/>
              <a:t>The recovery of the woolen industry (old), and luxury industries, printing, mining, and metallurgy (new)</a:t>
            </a:r>
          </a:p>
          <a:p>
            <a:pPr lvl="1"/>
            <a:r>
              <a:rPr lang="en-US" altLang="en-US" dirty="0"/>
              <a:t>Banking and the Medici</a:t>
            </a:r>
          </a:p>
          <a:p>
            <a:pPr lvl="2"/>
            <a:r>
              <a:rPr lang="en-US" altLang="en-US" dirty="0"/>
              <a:t>The preeminence of Florence under Medici control</a:t>
            </a:r>
          </a:p>
        </p:txBody>
      </p:sp>
    </p:spTree>
    <p:extLst>
      <p:ext uri="{BB962C8B-B14F-4D97-AF65-F5344CB8AC3E}">
        <p14:creationId xmlns:p14="http://schemas.microsoft.com/office/powerpoint/2010/main" val="921850828"/>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12-2 The Making of Renaissance Society (2 of 3)</a:t>
            </a:r>
          </a:p>
        </p:txBody>
      </p:sp>
      <p:sp>
        <p:nvSpPr>
          <p:cNvPr id="3" name="Content Placeholder 2"/>
          <p:cNvSpPr>
            <a:spLocks noGrp="1"/>
          </p:cNvSpPr>
          <p:nvPr>
            <p:ph idx="1"/>
          </p:nvPr>
        </p:nvSpPr>
        <p:spPr/>
        <p:txBody>
          <a:bodyPr>
            <a:normAutofit/>
          </a:bodyPr>
          <a:lstStyle/>
          <a:p>
            <a:r>
              <a:rPr lang="en-US" altLang="en-US" dirty="0"/>
              <a:t>Social changes in the Renaissance</a:t>
            </a:r>
          </a:p>
          <a:p>
            <a:pPr lvl="1"/>
            <a:r>
              <a:rPr lang="en-US" altLang="en-US" dirty="0"/>
              <a:t>Social divisions: three </a:t>
            </a:r>
            <a:r>
              <a:rPr lang="en-US" altLang="en-US" b="1" dirty="0"/>
              <a:t>estates</a:t>
            </a:r>
          </a:p>
          <a:p>
            <a:pPr lvl="2"/>
            <a:r>
              <a:rPr lang="en-US" altLang="en-US" dirty="0"/>
              <a:t>First Estate (clergy); Second Estate (nobles); Third Estate (peasants, inhabitants of town and cities)</a:t>
            </a:r>
          </a:p>
          <a:p>
            <a:pPr lvl="1"/>
            <a:r>
              <a:rPr lang="en-US" altLang="en-US" dirty="0"/>
              <a:t>The nobility</a:t>
            </a:r>
          </a:p>
          <a:p>
            <a:pPr lvl="2"/>
            <a:r>
              <a:rPr lang="en-US" altLang="en-US" dirty="0"/>
              <a:t>Reconstruction of the aristocracy by 1500: domination of society as military officers and advisors to the king</a:t>
            </a:r>
          </a:p>
          <a:p>
            <a:pPr lvl="2"/>
            <a:r>
              <a:rPr lang="en-US" altLang="en-US" dirty="0"/>
              <a:t>Aristocratic ideals and courtly standards: </a:t>
            </a:r>
            <a:r>
              <a:rPr lang="en-US" altLang="en-US" i="1" dirty="0"/>
              <a:t>The Book of the Courtier</a:t>
            </a:r>
            <a:r>
              <a:rPr lang="en-US" altLang="en-US" b="1" i="1" dirty="0"/>
              <a:t> </a:t>
            </a:r>
            <a:r>
              <a:rPr lang="en-US" altLang="en-US" dirty="0"/>
              <a:t>(1528), </a:t>
            </a:r>
            <a:r>
              <a:rPr lang="en-US" altLang="en-US" dirty="0" err="1"/>
              <a:t>Baldassare</a:t>
            </a:r>
            <a:r>
              <a:rPr lang="en-US" altLang="en-US" dirty="0"/>
              <a:t> Castiglione</a:t>
            </a:r>
          </a:p>
          <a:p>
            <a:pPr lvl="1"/>
            <a:r>
              <a:rPr lang="en-US" altLang="en-US" dirty="0"/>
              <a:t>Peasants and townspeople</a:t>
            </a:r>
          </a:p>
          <a:p>
            <a:pPr lvl="2"/>
            <a:r>
              <a:rPr lang="en-US" altLang="en-US" dirty="0"/>
              <a:t>Acceleration of the decline of serfdom</a:t>
            </a:r>
          </a:p>
          <a:p>
            <a:pPr lvl="2"/>
            <a:r>
              <a:rPr lang="en-US" altLang="en-US" dirty="0"/>
              <a:t>Types of townspeople: patricians, burghers, workers, slaves</a:t>
            </a:r>
          </a:p>
        </p:txBody>
      </p:sp>
    </p:spTree>
    <p:extLst>
      <p:ext uri="{BB962C8B-B14F-4D97-AF65-F5344CB8AC3E}">
        <p14:creationId xmlns:p14="http://schemas.microsoft.com/office/powerpoint/2010/main" val="550473768"/>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12-2 The Making of Renaissance Society (3 of 3)</a:t>
            </a:r>
          </a:p>
        </p:txBody>
      </p:sp>
      <p:sp>
        <p:nvSpPr>
          <p:cNvPr id="3" name="Content Placeholder 2"/>
          <p:cNvSpPr>
            <a:spLocks noGrp="1"/>
          </p:cNvSpPr>
          <p:nvPr>
            <p:ph idx="1"/>
          </p:nvPr>
        </p:nvSpPr>
        <p:spPr/>
        <p:txBody>
          <a:bodyPr>
            <a:normAutofit/>
          </a:bodyPr>
          <a:lstStyle/>
          <a:p>
            <a:r>
              <a:rPr lang="en-US" altLang="en-US" dirty="0"/>
              <a:t>The family in Renaissance Italy</a:t>
            </a:r>
          </a:p>
          <a:p>
            <a:pPr lvl="1"/>
            <a:r>
              <a:rPr lang="en-US" altLang="en-US" dirty="0"/>
              <a:t>The security of the family bond</a:t>
            </a:r>
          </a:p>
          <a:p>
            <a:pPr lvl="1"/>
            <a:r>
              <a:rPr lang="en-US" altLang="en-US" dirty="0"/>
              <a:t>Arranged marriages</a:t>
            </a:r>
          </a:p>
          <a:p>
            <a:pPr lvl="2"/>
            <a:r>
              <a:rPr lang="en-US" altLang="en-US" dirty="0"/>
              <a:t>Dowry</a:t>
            </a:r>
          </a:p>
          <a:p>
            <a:pPr lvl="1"/>
            <a:r>
              <a:rPr lang="en-US" altLang="en-US" dirty="0"/>
              <a:t>Father-husband as center of the family </a:t>
            </a:r>
          </a:p>
          <a:p>
            <a:pPr lvl="2"/>
            <a:r>
              <a:rPr lang="en-US" altLang="en-US" dirty="0"/>
              <a:t>Authority in legal and financial matters and over children</a:t>
            </a:r>
          </a:p>
          <a:p>
            <a:pPr lvl="1"/>
            <a:r>
              <a:rPr lang="en-US" altLang="en-US" dirty="0"/>
              <a:t>Wife as manager of the household</a:t>
            </a:r>
          </a:p>
          <a:p>
            <a:pPr lvl="2"/>
            <a:r>
              <a:rPr lang="en-US" altLang="en-US" dirty="0"/>
              <a:t>Ten percent of mothers died in childbirth</a:t>
            </a:r>
          </a:p>
          <a:p>
            <a:pPr lvl="2"/>
            <a:r>
              <a:rPr lang="en-US" altLang="en-US" dirty="0"/>
              <a:t>High mortality rates for children</a:t>
            </a:r>
          </a:p>
        </p:txBody>
      </p:sp>
    </p:spTree>
    <p:extLst>
      <p:ext uri="{BB962C8B-B14F-4D97-AF65-F5344CB8AC3E}">
        <p14:creationId xmlns:p14="http://schemas.microsoft.com/office/powerpoint/2010/main" val="183152242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12.2 A Renaissance Wedding Ceremony</a:t>
            </a:r>
            <a:r>
              <a:rPr lang="en-US" sz="2000" dirty="0"/>
              <a:t>. In the upper classes, parents arranged marriages to reinforce business or family connections. </a:t>
            </a:r>
          </a:p>
        </p:txBody>
      </p:sp>
      <p:pic>
        <p:nvPicPr>
          <p:cNvPr id="4" name="Picture 2" descr="In the upper classes, parents arranged marriages to reinforce business or family connections. The marriage ceremony involved an exchange of vows and the placing of a ring (see the inset) by the bridegroom on the bride’s hand. The ring was a sign of affection and a symbol of the union of the two families. The church encouraged the presence of a priest, but it was not necessary. The wedding was then recorded in a marriage contract that was considered a crucial part of the marital arrangement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988457" y="1116951"/>
            <a:ext cx="5174343" cy="4902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847670"/>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12-3 The Italian States in the Renaissance</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How did Machiavelli’s works reflect the political realities of Renaissance Italy? </a:t>
            </a:r>
          </a:p>
          <a:p>
            <a:r>
              <a:rPr lang="en-US" altLang="en-US" dirty="0"/>
              <a:t>The five rival states: Milan, Florence, Venice, the Papal States, and the kingdom of Naples</a:t>
            </a:r>
          </a:p>
          <a:p>
            <a:r>
              <a:rPr lang="en-US" altLang="en-US" dirty="0"/>
              <a:t>The smaller independent city-states</a:t>
            </a:r>
          </a:p>
          <a:p>
            <a:r>
              <a:rPr lang="en-US" altLang="en-US" dirty="0"/>
              <a:t>French and Spanish competition to dominate Italy</a:t>
            </a:r>
          </a:p>
          <a:p>
            <a:r>
              <a:rPr lang="en-US" altLang="en-US" dirty="0"/>
              <a:t>The birth of modern diplomacy</a:t>
            </a:r>
          </a:p>
          <a:p>
            <a:pPr lvl="1"/>
            <a:r>
              <a:rPr lang="en-US" altLang="en-US" dirty="0"/>
              <a:t>Resident diplomatic agents or ambassadors as servants of the state</a:t>
            </a:r>
          </a:p>
          <a:p>
            <a:r>
              <a:rPr lang="en-US" altLang="en-US" dirty="0"/>
              <a:t>Machiavelli and the new statecraft</a:t>
            </a:r>
          </a:p>
          <a:p>
            <a:pPr lvl="1"/>
            <a:r>
              <a:rPr lang="en-US" altLang="en-US" i="1" dirty="0"/>
              <a:t>The Prince: </a:t>
            </a:r>
            <a:r>
              <a:rPr lang="en-US" altLang="en-US" dirty="0"/>
              <a:t>the a</a:t>
            </a:r>
            <a:r>
              <a:rPr lang="en-US" dirty="0"/>
              <a:t>bandonment of morality as the basis for the analysis of political activity</a:t>
            </a:r>
            <a:endParaRPr lang="en-US" altLang="en-US" dirty="0"/>
          </a:p>
        </p:txBody>
      </p:sp>
    </p:spTree>
    <p:extLst>
      <p:ext uri="{BB962C8B-B14F-4D97-AF65-F5344CB8AC3E}">
        <p14:creationId xmlns:p14="http://schemas.microsoft.com/office/powerpoint/2010/main" val="328631749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Chronology: The Italian States in the Renaissance</a:t>
            </a:r>
          </a:p>
        </p:txBody>
      </p:sp>
      <p:pic>
        <p:nvPicPr>
          <p:cNvPr id="2050" name="Picture 2" descr="Chronology: The Italian States in the Renaissanc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59543" y="993846"/>
            <a:ext cx="7024914" cy="4870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78765"/>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429000" cy="1524000"/>
          </a:xfrm>
        </p:spPr>
        <p:txBody>
          <a:bodyPr>
            <a:noAutofit/>
          </a:bodyPr>
          <a:lstStyle/>
          <a:p>
            <a:r>
              <a:rPr lang="en-US" sz="2000" b="1" dirty="0"/>
              <a:t>12.3 </a:t>
            </a:r>
            <a:r>
              <a:rPr lang="en-US" sz="2000" b="1" dirty="0" err="1"/>
              <a:t>Niccol</a:t>
            </a:r>
            <a:r>
              <a:rPr lang="en-US" altLang="en-US" sz="2000" b="1" dirty="0" err="1">
                <a:solidFill>
                  <a:srgbClr val="141413"/>
                </a:solidFill>
              </a:rPr>
              <a:t>ò</a:t>
            </a:r>
            <a:r>
              <a:rPr lang="en-US" sz="2000" b="1" dirty="0"/>
              <a:t> Machiavelli</a:t>
            </a:r>
            <a:r>
              <a:rPr lang="en-US" sz="2000" dirty="0"/>
              <a:t>. In </a:t>
            </a:r>
            <a:r>
              <a:rPr lang="en-US" sz="2000" i="1" dirty="0"/>
              <a:t>The Prince</a:t>
            </a:r>
            <a:r>
              <a:rPr lang="en-US" sz="2000" dirty="0"/>
              <a:t>, Machiavelli gave concrete expression to the Renaissance preoccupation with political power. </a:t>
            </a:r>
          </a:p>
        </p:txBody>
      </p:sp>
      <p:pic>
        <p:nvPicPr>
          <p:cNvPr id="3074" name="Picture 2" descr="In  The Prince , Machiavelli gave concrete expression to the Renaissance preoccupation with political power. This slender volume remains one of the most famous and most widely read Western treatises on politics. Machiavelli is seen here in a portrait by Santi di Tito."/>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033157" y="336550"/>
            <a:ext cx="4882243" cy="569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910555"/>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07424"/>
          </a:xfrm>
        </p:spPr>
        <p:txBody>
          <a:bodyPr>
            <a:noAutofit/>
          </a:bodyPr>
          <a:lstStyle/>
          <a:p>
            <a:r>
              <a:rPr lang="en-US" dirty="0"/>
              <a:t>Map 12.1 Renaissance Italy</a:t>
            </a:r>
          </a:p>
        </p:txBody>
      </p:sp>
      <p:pic>
        <p:nvPicPr>
          <p:cNvPr id="4098" name="Picture 2" descr="Map of Renaissance Italy shows Duchy of Milan  Republic of Venice  Duchy of Modena  Republic of Lucca  Duchy of Ferrara  Republic of Florence  Republic of Siena  the Papal States  and kingdom of Naples. It also shows the location of Printing presses in Milan  Venice  and Ferrara; Libraries in Bologna  Siena  and Rome; School of Arts in Venice  Bologna Ferrara  Florence  and Perugia; and important Renaissance buildings in Venice  Bologna  and Rome. The other cities marked are Trent  Genoa  Mantua  Lucca  Pisa  Urbino  and Napl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866900" y="703708"/>
            <a:ext cx="5295900" cy="5392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449176"/>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12-4 The Intellectual Renaissance in Italy </a:t>
            </a:r>
            <a:br>
              <a:rPr lang="en-US" dirty="0"/>
            </a:br>
            <a:r>
              <a:rPr lang="en-US" dirty="0"/>
              <a:t>(1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was humanism, and what effect did it have on philosophy, education, and attitudes toward politics? </a:t>
            </a:r>
          </a:p>
          <a:p>
            <a:r>
              <a:rPr lang="en-US" altLang="en-US" dirty="0"/>
              <a:t>New culture and characteristics</a:t>
            </a:r>
          </a:p>
          <a:p>
            <a:pPr lvl="1"/>
            <a:r>
              <a:rPr lang="en-US" altLang="en-US" b="1" dirty="0"/>
              <a:t>Individualism</a:t>
            </a:r>
            <a:r>
              <a:rPr lang="en-US" altLang="en-US" dirty="0"/>
              <a:t> and </a:t>
            </a:r>
            <a:r>
              <a:rPr lang="en-US" altLang="en-US" b="1" dirty="0"/>
              <a:t>secularism</a:t>
            </a:r>
            <a:r>
              <a:rPr lang="en-US" altLang="en-US" dirty="0"/>
              <a:t> in intellectual and artistic realms; </a:t>
            </a:r>
            <a:r>
              <a:rPr lang="en-US" altLang="en-US" b="1" dirty="0"/>
              <a:t>humanism</a:t>
            </a:r>
            <a:r>
              <a:rPr lang="en-US" altLang="en-US" dirty="0"/>
              <a:t> in literature</a:t>
            </a:r>
          </a:p>
          <a:p>
            <a:r>
              <a:rPr lang="en-US" altLang="en-US" dirty="0"/>
              <a:t>Italian Renaissance humanism</a:t>
            </a:r>
          </a:p>
          <a:p>
            <a:pPr lvl="1"/>
            <a:r>
              <a:rPr lang="en-US" altLang="en-US" dirty="0"/>
              <a:t>Petrarch (father of Renaissance humanism): Latin learning</a:t>
            </a:r>
          </a:p>
          <a:p>
            <a:pPr lvl="1"/>
            <a:r>
              <a:rPr lang="en-US" altLang="en-US" b="1" dirty="0"/>
              <a:t>Civic humanism </a:t>
            </a:r>
            <a:r>
              <a:rPr lang="en-US" altLang="en-US" dirty="0"/>
              <a:t>(Florence) and interest in Greek learning</a:t>
            </a:r>
          </a:p>
          <a:p>
            <a:pPr lvl="1"/>
            <a:r>
              <a:rPr lang="en-US" altLang="en-US" dirty="0"/>
              <a:t>Humanism and philosophy</a:t>
            </a:r>
          </a:p>
          <a:p>
            <a:pPr lvl="2"/>
            <a:r>
              <a:rPr lang="en-US" altLang="en-US" b="1" dirty="0" err="1"/>
              <a:t>Neoplatonism</a:t>
            </a:r>
            <a:r>
              <a:rPr lang="en-US" altLang="en-US" b="1" dirty="0"/>
              <a:t> </a:t>
            </a:r>
            <a:r>
              <a:rPr lang="en-US" altLang="en-US" dirty="0"/>
              <a:t>(</a:t>
            </a:r>
            <a:r>
              <a:rPr lang="en-US" altLang="en-US" dirty="0" err="1"/>
              <a:t>Ficino</a:t>
            </a:r>
            <a:r>
              <a:rPr lang="en-US" altLang="en-US" dirty="0"/>
              <a:t>)</a:t>
            </a:r>
          </a:p>
          <a:p>
            <a:pPr lvl="1"/>
            <a:r>
              <a:rPr lang="en-US" altLang="en-US" dirty="0"/>
              <a:t>Renaissance </a:t>
            </a:r>
            <a:r>
              <a:rPr lang="en-US" altLang="en-US" b="1" dirty="0" err="1"/>
              <a:t>Hermeticism</a:t>
            </a:r>
            <a:endParaRPr lang="en-US" altLang="en-US" b="1" dirty="0"/>
          </a:p>
          <a:p>
            <a:pPr lvl="2"/>
            <a:r>
              <a:rPr lang="en-US" altLang="en-US" dirty="0"/>
              <a:t>Human struggle to regain divinity</a:t>
            </a:r>
          </a:p>
        </p:txBody>
      </p:sp>
    </p:spTree>
    <p:extLst>
      <p:ext uri="{BB962C8B-B14F-4D97-AF65-F5344CB8AC3E}">
        <p14:creationId xmlns:p14="http://schemas.microsoft.com/office/powerpoint/2010/main" val="341361196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12-4 The Intellectual Renaissance in Italy </a:t>
            </a:r>
            <a:br>
              <a:rPr lang="en-US" dirty="0"/>
            </a:br>
            <a:r>
              <a:rPr lang="en-US" dirty="0"/>
              <a:t>(2 of 2)</a:t>
            </a:r>
          </a:p>
        </p:txBody>
      </p:sp>
      <p:sp>
        <p:nvSpPr>
          <p:cNvPr id="3" name="Content Placeholder 2"/>
          <p:cNvSpPr>
            <a:spLocks noGrp="1"/>
          </p:cNvSpPr>
          <p:nvPr>
            <p:ph idx="1"/>
          </p:nvPr>
        </p:nvSpPr>
        <p:spPr/>
        <p:txBody>
          <a:bodyPr>
            <a:normAutofit/>
          </a:bodyPr>
          <a:lstStyle/>
          <a:p>
            <a:r>
              <a:rPr lang="en-US" altLang="en-US" dirty="0"/>
              <a:t>Education in the Renaissance</a:t>
            </a:r>
          </a:p>
          <a:p>
            <a:pPr lvl="1"/>
            <a:r>
              <a:rPr lang="en-US" dirty="0"/>
              <a:t>Humanists believed that human beings could be dramatically changed by education</a:t>
            </a:r>
          </a:p>
          <a:p>
            <a:pPr lvl="2"/>
            <a:r>
              <a:rPr lang="en-US" dirty="0"/>
              <a:t>“Liberal studies” as the key to true freedom</a:t>
            </a:r>
          </a:p>
          <a:p>
            <a:pPr lvl="2"/>
            <a:r>
              <a:rPr lang="en-US" altLang="en-US" dirty="0"/>
              <a:t>Education as practical preparation for life for elite</a:t>
            </a:r>
          </a:p>
          <a:p>
            <a:pPr lvl="1"/>
            <a:r>
              <a:rPr lang="en-US" altLang="en-US" dirty="0"/>
              <a:t>Was there a Renaissance for women?</a:t>
            </a:r>
          </a:p>
          <a:p>
            <a:pPr lvl="2"/>
            <a:r>
              <a:rPr lang="en-US" dirty="0"/>
              <a:t>Debate: greater freedom or continued bleak conditions?</a:t>
            </a:r>
          </a:p>
          <a:p>
            <a:pPr lvl="2"/>
            <a:r>
              <a:rPr lang="en-US" dirty="0"/>
              <a:t>Some women may have had more opportunities</a:t>
            </a:r>
          </a:p>
          <a:p>
            <a:r>
              <a:rPr lang="en-US" altLang="en-US" dirty="0"/>
              <a:t>The impact of printing</a:t>
            </a:r>
          </a:p>
          <a:p>
            <a:pPr lvl="1"/>
            <a:r>
              <a:rPr lang="en-US" altLang="en-US" dirty="0"/>
              <a:t>Johannes Gutenberg and new printing capability</a:t>
            </a:r>
          </a:p>
          <a:p>
            <a:pPr lvl="1"/>
            <a:r>
              <a:rPr lang="en-US" altLang="en-US" dirty="0"/>
              <a:t>Stimulation of research, standardization, and literacy</a:t>
            </a:r>
          </a:p>
        </p:txBody>
      </p:sp>
    </p:spTree>
    <p:extLst>
      <p:ext uri="{BB962C8B-B14F-4D97-AF65-F5344CB8AC3E}">
        <p14:creationId xmlns:p14="http://schemas.microsoft.com/office/powerpoint/2010/main" val="451977046"/>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12-5 The Artistic Renaissance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chief characteristics of Renaissance art, and how did they differ in Italy and northern Europe? </a:t>
            </a:r>
          </a:p>
          <a:p>
            <a:r>
              <a:rPr lang="en-US" altLang="en-US" dirty="0"/>
              <a:t>Primary goal: imitation of nature </a:t>
            </a:r>
          </a:p>
          <a:p>
            <a:r>
              <a:rPr lang="en-US" altLang="en-US" dirty="0"/>
              <a:t>Art in the early Renaissance </a:t>
            </a:r>
          </a:p>
          <a:p>
            <a:pPr lvl="1"/>
            <a:r>
              <a:rPr lang="en-US" dirty="0"/>
              <a:t>Mathematical side of painting emphasized</a:t>
            </a:r>
          </a:p>
          <a:p>
            <a:pPr lvl="1"/>
            <a:r>
              <a:rPr lang="en-US" dirty="0"/>
              <a:t>Investigation of movement and anatomical structure</a:t>
            </a:r>
          </a:p>
          <a:p>
            <a:pPr lvl="1"/>
            <a:r>
              <a:rPr lang="en-US" altLang="en-US" dirty="0"/>
              <a:t>Revolutionary achievement in painting, sculpture, and architecture</a:t>
            </a:r>
          </a:p>
          <a:p>
            <a:r>
              <a:rPr lang="en-US" altLang="en-US" dirty="0"/>
              <a:t>The artistic High Renaissance</a:t>
            </a:r>
          </a:p>
          <a:p>
            <a:pPr lvl="1"/>
            <a:r>
              <a:rPr lang="en-US" dirty="0"/>
              <a:t>Dominated by Leonardo da Vinci, Raphael, and Michelangelo</a:t>
            </a:r>
            <a:endParaRPr lang="en-US" altLang="en-US" dirty="0"/>
          </a:p>
        </p:txBody>
      </p:sp>
    </p:spTree>
    <p:extLst>
      <p:ext uri="{BB962C8B-B14F-4D97-AF65-F5344CB8AC3E}">
        <p14:creationId xmlns:p14="http://schemas.microsoft.com/office/powerpoint/2010/main" val="2500797345"/>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12-5 The Artistic Renaissance (2 of 2)</a:t>
            </a:r>
          </a:p>
        </p:txBody>
      </p:sp>
      <p:sp>
        <p:nvSpPr>
          <p:cNvPr id="3" name="Content Placeholder 2"/>
          <p:cNvSpPr>
            <a:spLocks noGrp="1"/>
          </p:cNvSpPr>
          <p:nvPr>
            <p:ph idx="1"/>
          </p:nvPr>
        </p:nvSpPr>
        <p:spPr/>
        <p:txBody>
          <a:bodyPr>
            <a:normAutofit/>
          </a:bodyPr>
          <a:lstStyle/>
          <a:p>
            <a:r>
              <a:rPr lang="en-US" altLang="en-US" dirty="0"/>
              <a:t>The artist and social status</a:t>
            </a:r>
          </a:p>
          <a:p>
            <a:pPr lvl="1"/>
            <a:r>
              <a:rPr lang="en-US" dirty="0"/>
              <a:t>No longer regarded as artisans but as artistic geniuses</a:t>
            </a:r>
          </a:p>
          <a:p>
            <a:pPr lvl="2"/>
            <a:r>
              <a:rPr lang="en-US" dirty="0"/>
              <a:t>Creative energies akin to the divine</a:t>
            </a:r>
          </a:p>
          <a:p>
            <a:pPr lvl="1"/>
            <a:r>
              <a:rPr lang="en-US" altLang="en-US" dirty="0"/>
              <a:t>Artists of the High Renaissance were first to embody the modern concept of the artist</a:t>
            </a:r>
          </a:p>
          <a:p>
            <a:r>
              <a:rPr lang="en-US" altLang="en-US" dirty="0"/>
              <a:t>The Northern Renaissance </a:t>
            </a:r>
          </a:p>
          <a:p>
            <a:pPr lvl="1"/>
            <a:r>
              <a:rPr lang="en-US" dirty="0"/>
              <a:t>Emphases: illuminated manuscripts and altarpieces</a:t>
            </a:r>
          </a:p>
          <a:p>
            <a:pPr lvl="1"/>
            <a:r>
              <a:rPr lang="en-US" dirty="0"/>
              <a:t>Jan van Eyck</a:t>
            </a:r>
          </a:p>
          <a:p>
            <a:pPr lvl="2"/>
            <a:r>
              <a:rPr lang="it-IT" dirty="0"/>
              <a:t>Oil painting – varied range of colors and fine details</a:t>
            </a:r>
            <a:endParaRPr lang="en-US" dirty="0"/>
          </a:p>
          <a:p>
            <a:pPr lvl="1"/>
            <a:r>
              <a:rPr lang="en-US" dirty="0"/>
              <a:t>Albrecht </a:t>
            </a:r>
            <a:r>
              <a:rPr lang="en-US" dirty="0" err="1"/>
              <a:t>Dürer</a:t>
            </a:r>
            <a:endParaRPr lang="en-US" altLang="en-US" dirty="0"/>
          </a:p>
          <a:p>
            <a:pPr lvl="2"/>
            <a:r>
              <a:rPr lang="en-US" altLang="en-US" dirty="0"/>
              <a:t>Studied with and was influenced by Italian artists</a:t>
            </a:r>
          </a:p>
        </p:txBody>
      </p:sp>
    </p:spTree>
    <p:extLst>
      <p:ext uri="{BB962C8B-B14F-4D97-AF65-F5344CB8AC3E}">
        <p14:creationId xmlns:p14="http://schemas.microsoft.com/office/powerpoint/2010/main" val="3086062080"/>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723249"/>
          </a:xfrm>
        </p:spPr>
        <p:txBody>
          <a:bodyPr>
            <a:noAutofit/>
          </a:bodyPr>
          <a:lstStyle/>
          <a:p>
            <a:r>
              <a:rPr lang="en-US" sz="2000" b="1" dirty="0"/>
              <a:t>12.1 Michelangelo’s </a:t>
            </a:r>
            <a:r>
              <a:rPr lang="en-US" sz="2000" b="1" i="1" dirty="0"/>
              <a:t>Creation of Adam </a:t>
            </a:r>
            <a:r>
              <a:rPr lang="en-US" sz="2000" b="1" dirty="0"/>
              <a:t>on the Sistine Chapel Ceiling</a:t>
            </a:r>
            <a:r>
              <a:rPr lang="en-US" sz="2000" dirty="0"/>
              <a:t>. The artist’s image of creation is one of the most famous images of the Italian Renaissance. </a:t>
            </a:r>
          </a:p>
        </p:txBody>
      </p:sp>
      <p:pic>
        <p:nvPicPr>
          <p:cNvPr id="5122" name="Picture 2" descr="Michelangelo’s Creation of Adam on the Sistine Chapel ceiling"/>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378857" y="1042023"/>
            <a:ext cx="6164943" cy="505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11637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12.6 Brunelleschi, Interior of San Lorenzo</a:t>
            </a:r>
            <a:r>
              <a:rPr lang="en-US" sz="2000" dirty="0"/>
              <a:t>. Brunelleschi’s architectural designs were based on the basilica plan borrowed by early Christians from pagan Rome. </a:t>
            </a:r>
          </a:p>
        </p:txBody>
      </p:sp>
      <p:pic>
        <p:nvPicPr>
          <p:cNvPr id="6146" name="Picture 2" descr="Cosimo de’ Medici contributed massive amounts of money to the rebuilding of the Church of San Lorenzo. As seen in this view of the nave and choir of the church, Brunelleschi’s architectural designs were based on the basilica plan borrowed by early Christians from pagan Rome. San Lorenzo’s simplicity, evident in its rows of slender Corinthian columns, created a human-centered spac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90029" y="1118697"/>
            <a:ext cx="6887171" cy="4901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932143"/>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90600"/>
          </a:xfrm>
        </p:spPr>
        <p:txBody>
          <a:bodyPr>
            <a:noAutofit/>
          </a:bodyPr>
          <a:lstStyle/>
          <a:p>
            <a:r>
              <a:rPr lang="en-US" sz="2000" b="1" dirty="0"/>
              <a:t>12.7 Leonardo da Vinci, </a:t>
            </a:r>
            <a:r>
              <a:rPr lang="en-US" sz="2000" b="1" i="1" dirty="0"/>
              <a:t>The Last Supper</a:t>
            </a:r>
            <a:r>
              <a:rPr lang="en-US" sz="2000" dirty="0"/>
              <a:t>. Leonardo’s </a:t>
            </a:r>
            <a:r>
              <a:rPr lang="en-US" sz="2000" i="1" dirty="0"/>
              <a:t>Last Supper </a:t>
            </a:r>
            <a:r>
              <a:rPr lang="en-US" sz="2000" dirty="0"/>
              <a:t>demonstrates an effort to depict a person’s character and inner nature by the use of gesture and movement. </a:t>
            </a:r>
          </a:p>
        </p:txBody>
      </p:sp>
      <p:pic>
        <p:nvPicPr>
          <p:cNvPr id="7170" name="Picture 2" descr="Leonardo da Vinci was the impetus behind the High Renaissance concern for the idealization of nature, moving from a realistic portrayal of the human figure to an idealized form. Evident in Leonardo’s  Last Supper  is his effort to depict a person’s character and inner nature by the use of gesture and movement. Unfortunately, Leonardo used an experimental technique in this fresco, which soon led to its physical deteriorat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33400" y="1522186"/>
            <a:ext cx="8313325" cy="4040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811081"/>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90600"/>
          </a:xfrm>
        </p:spPr>
        <p:txBody>
          <a:bodyPr>
            <a:noAutofit/>
          </a:bodyPr>
          <a:lstStyle/>
          <a:p>
            <a:r>
              <a:rPr lang="en-US" sz="2000" b="1" dirty="0"/>
              <a:t>12.8 Raphael, </a:t>
            </a:r>
            <a:r>
              <a:rPr lang="en-US" sz="2000" b="1" i="1" dirty="0"/>
              <a:t>School of Athens</a:t>
            </a:r>
            <a:r>
              <a:rPr lang="en-US" sz="2000" dirty="0"/>
              <a:t>. Located in the papal apartments at the Vatican, this painting imagines a gathering of classical philosophers, including Plato and Aristotle.</a:t>
            </a:r>
          </a:p>
        </p:txBody>
      </p:sp>
      <p:pic>
        <p:nvPicPr>
          <p:cNvPr id="8194" name="Picture 2" descr="Raphael arrived in Rome in 1508 and began to paint a series of frescoes commissioned by Pope Julius II for the papal apartments at the Vatican. In  School of Athens , painted in 1510 or 1511, Raphael created an imaginary gathering of ancient philosophers. In the center stand Plato and Aristotle. At the left is Pythagoras, showing his system of proportions on a slate. At the right is Ptolemy, holding a celestial glob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10129" y="1371070"/>
            <a:ext cx="6723743" cy="4724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565000"/>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2698"/>
            <a:ext cx="4267200" cy="1556102"/>
          </a:xfrm>
        </p:spPr>
        <p:txBody>
          <a:bodyPr>
            <a:noAutofit/>
          </a:bodyPr>
          <a:lstStyle/>
          <a:p>
            <a:r>
              <a:rPr lang="en-US" sz="2000" b="1" dirty="0"/>
              <a:t>12.9 Michelangelo, </a:t>
            </a:r>
            <a:r>
              <a:rPr lang="en-US" sz="2000" b="1" i="1" dirty="0"/>
              <a:t>David</a:t>
            </a:r>
            <a:r>
              <a:rPr lang="en-US" sz="2000" dirty="0"/>
              <a:t>. Cut from an eighteen-foot-high piece of marble, </a:t>
            </a:r>
            <a:r>
              <a:rPr lang="en-US" sz="2000" i="1" dirty="0"/>
              <a:t>David</a:t>
            </a:r>
            <a:r>
              <a:rPr lang="en-US" sz="2000" dirty="0"/>
              <a:t> is a fitting symbol of the Italian Renaissance’s affirmation of human beauty and power. </a:t>
            </a:r>
          </a:p>
        </p:txBody>
      </p:sp>
      <p:pic>
        <p:nvPicPr>
          <p:cNvPr id="9218" name="Picture 2" descr="This statue of David, cut from an 18-foot-high piece of marble, exalts the beauty of the human body and is a fitting symbol of the Italian Renaissance’s affirmation of human power. Completed in 1504,  David  was moved by Florentine authorities to a special location in front of the Palazzo Vecchio, the seat of the Florentine government."/>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876800" y="272698"/>
            <a:ext cx="4010375" cy="5699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4856847"/>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0360"/>
            <a:ext cx="3886200" cy="1588440"/>
          </a:xfrm>
        </p:spPr>
        <p:txBody>
          <a:bodyPr>
            <a:noAutofit/>
          </a:bodyPr>
          <a:lstStyle/>
          <a:p>
            <a:r>
              <a:rPr lang="en-US" sz="2000" b="1" dirty="0"/>
              <a:t>12.10 Van Eyck, </a:t>
            </a:r>
            <a:r>
              <a:rPr lang="en-US" sz="2000" b="1" i="1" dirty="0"/>
              <a:t>Giovanni </a:t>
            </a:r>
            <a:r>
              <a:rPr lang="en-US" sz="2000" b="1" i="1" dirty="0" err="1"/>
              <a:t>Arnolfini</a:t>
            </a:r>
            <a:r>
              <a:rPr lang="en-US" sz="2000" b="1" i="1" dirty="0"/>
              <a:t> and His Bride</a:t>
            </a:r>
            <a:r>
              <a:rPr lang="en-US" sz="2000" dirty="0"/>
              <a:t>. This oil painting of an Italian merchant and his wife shows the emphasis of northern painters on a realistic portrayal.</a:t>
            </a:r>
          </a:p>
        </p:txBody>
      </p:sp>
      <p:pic>
        <p:nvPicPr>
          <p:cNvPr id="10242" name="Picture 2" descr="Northern painters took great care in depicting each object and became masters at rendering details. This emphasis on a realistic portrayal is clearly evident in this oil painting, supposedly a portrait of Giovanni Arnolfini, an Italian merchant who had settled in Bruges, and his wife, Giovanna Cenami."/>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724400" y="240360"/>
            <a:ext cx="4003251" cy="5695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199"/>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657600" cy="1524000"/>
          </a:xfrm>
        </p:spPr>
        <p:txBody>
          <a:bodyPr>
            <a:noAutofit/>
          </a:bodyPr>
          <a:lstStyle/>
          <a:p>
            <a:r>
              <a:rPr lang="en-US" sz="2000" b="1" dirty="0"/>
              <a:t>12.11 </a:t>
            </a:r>
            <a:r>
              <a:rPr lang="en-US" sz="2000" b="1" dirty="0" err="1"/>
              <a:t>Dürer</a:t>
            </a:r>
            <a:r>
              <a:rPr lang="en-US" sz="2000" b="1" dirty="0"/>
              <a:t>, </a:t>
            </a:r>
            <a:r>
              <a:rPr lang="en-US" sz="2000" b="1" i="1" dirty="0"/>
              <a:t>Self-Portrait</a:t>
            </a:r>
            <a:r>
              <a:rPr lang="en-US" sz="2000" dirty="0"/>
              <a:t>. This oil painting of an Italian merchant and his wife shows the emphasis of northern painters on a realistic portrayal.</a:t>
            </a:r>
          </a:p>
        </p:txBody>
      </p:sp>
      <p:pic>
        <p:nvPicPr>
          <p:cNvPr id="11266" name="Picture 2" descr="By the end of the fifteenth century, northern artists had begun to study in Italy and to adopt many of the techniques used by Italian painters. Albrecht Dürer masterfully incorporated the laws of perspective and the ideals of proportion into his works. At the same time, he did not abandon the preoccupation with detail typical of northern artists, as seen in this self-portrait done in 1500. Reflecting the Italian Renaissance view of the artist as a genius inspired by God, Dürer presents himself here as a Christlike figu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551306" y="381000"/>
            <a:ext cx="4287893" cy="5265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23272"/>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12-6 The European State in the Renaissance </a:t>
            </a:r>
            <a:br>
              <a:rPr lang="en-US" dirty="0"/>
            </a:br>
            <a:r>
              <a:rPr lang="en-US" dirty="0"/>
              <a:t>(1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Why do historians sometimes refer to the monarchies of the late fifteenth century as “new monarchies” or “Renaissance states”? </a:t>
            </a:r>
          </a:p>
          <a:p>
            <a:r>
              <a:rPr lang="en-US" dirty="0"/>
              <a:t>“</a:t>
            </a:r>
            <a:r>
              <a:rPr lang="en-US" b="1" dirty="0"/>
              <a:t>New monarchies</a:t>
            </a:r>
            <a:r>
              <a:rPr lang="en-US" dirty="0"/>
              <a:t>”</a:t>
            </a:r>
          </a:p>
          <a:p>
            <a:pPr lvl="1"/>
            <a:r>
              <a:rPr lang="en-US" dirty="0"/>
              <a:t>The attempt to reestablish authority</a:t>
            </a:r>
          </a:p>
          <a:p>
            <a:r>
              <a:rPr lang="en-US" dirty="0"/>
              <a:t>The Renaissance State in Western Europe</a:t>
            </a:r>
          </a:p>
          <a:p>
            <a:pPr lvl="1"/>
            <a:r>
              <a:rPr lang="en-US" dirty="0"/>
              <a:t>England</a:t>
            </a:r>
          </a:p>
          <a:p>
            <a:pPr lvl="2"/>
            <a:r>
              <a:rPr lang="en-US" dirty="0"/>
              <a:t>Civil wars in the 1450s</a:t>
            </a:r>
          </a:p>
          <a:p>
            <a:pPr lvl="2"/>
            <a:r>
              <a:rPr lang="en-US" dirty="0"/>
              <a:t>First Tudor king, Henry VII</a:t>
            </a:r>
          </a:p>
          <a:p>
            <a:pPr lvl="1"/>
            <a:r>
              <a:rPr lang="en-US" dirty="0"/>
              <a:t>Spain</a:t>
            </a:r>
          </a:p>
          <a:p>
            <a:pPr lvl="2"/>
            <a:r>
              <a:rPr lang="en-US" dirty="0"/>
              <a:t>Marriage of Isabella of Castile and Ferdinand of Aragon</a:t>
            </a:r>
          </a:p>
          <a:p>
            <a:pPr lvl="2"/>
            <a:r>
              <a:rPr lang="en-US" dirty="0"/>
              <a:t>Foundation of a Spanish Catholic Church</a:t>
            </a:r>
            <a:endParaRPr lang="en-US" altLang="en-US" dirty="0"/>
          </a:p>
        </p:txBody>
      </p:sp>
    </p:spTree>
    <p:extLst>
      <p:ext uri="{BB962C8B-B14F-4D97-AF65-F5344CB8AC3E}">
        <p14:creationId xmlns:p14="http://schemas.microsoft.com/office/powerpoint/2010/main" val="778760919"/>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12-6 The European State in the Renaissance </a:t>
            </a:r>
            <a:br>
              <a:rPr lang="en-US" dirty="0"/>
            </a:br>
            <a:r>
              <a:rPr lang="en-US" dirty="0"/>
              <a:t>(2 of 2)</a:t>
            </a:r>
          </a:p>
        </p:txBody>
      </p:sp>
      <p:sp>
        <p:nvSpPr>
          <p:cNvPr id="3" name="Content Placeholder 2"/>
          <p:cNvSpPr>
            <a:spLocks noGrp="1"/>
          </p:cNvSpPr>
          <p:nvPr>
            <p:ph idx="1"/>
          </p:nvPr>
        </p:nvSpPr>
        <p:spPr/>
        <p:txBody>
          <a:bodyPr>
            <a:normAutofit/>
          </a:bodyPr>
          <a:lstStyle/>
          <a:p>
            <a:r>
              <a:rPr lang="en-US" dirty="0"/>
              <a:t>Central Europe: The Holy Roman Empire</a:t>
            </a:r>
          </a:p>
          <a:p>
            <a:pPr lvl="1"/>
            <a:r>
              <a:rPr lang="en-US" dirty="0"/>
              <a:t>Habsburg policy: dynastic marriages</a:t>
            </a:r>
          </a:p>
          <a:p>
            <a:pPr lvl="1"/>
            <a:r>
              <a:rPr lang="en-US" dirty="0"/>
              <a:t>Maximilian I’s attempts to centralize administration</a:t>
            </a:r>
          </a:p>
          <a:p>
            <a:r>
              <a:rPr lang="en-US" dirty="0"/>
              <a:t>The struggle for strong monarchy in Eastern Europe</a:t>
            </a:r>
          </a:p>
          <a:p>
            <a:pPr lvl="1"/>
            <a:r>
              <a:rPr lang="en-US" dirty="0"/>
              <a:t>Conflict between Roman Catholics, Greek Orthodox Christians, and pagans</a:t>
            </a:r>
          </a:p>
          <a:p>
            <a:r>
              <a:rPr lang="en-US" dirty="0"/>
              <a:t>The Ottoman Turks and the end of the Byzantine Empire</a:t>
            </a:r>
          </a:p>
          <a:p>
            <a:pPr lvl="1"/>
            <a:r>
              <a:rPr lang="en-US" dirty="0"/>
              <a:t>Ottoman Turks seize lands from the Seljuk Turks and the Byzantine Empire and move into the Balkans</a:t>
            </a:r>
          </a:p>
          <a:p>
            <a:pPr lvl="1"/>
            <a:r>
              <a:rPr lang="en-US" dirty="0"/>
              <a:t>Sultan Mehmet II completed the demise of the Byzantine Empire in 1453</a:t>
            </a:r>
          </a:p>
        </p:txBody>
      </p:sp>
    </p:spTree>
    <p:extLst>
      <p:ext uri="{BB962C8B-B14F-4D97-AF65-F5344CB8AC3E}">
        <p14:creationId xmlns:p14="http://schemas.microsoft.com/office/powerpoint/2010/main" val="598127614"/>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The European State in the Renaissance</a:t>
            </a:r>
          </a:p>
        </p:txBody>
      </p:sp>
      <p:pic>
        <p:nvPicPr>
          <p:cNvPr id="12290" name="Picture 2" descr="Chronology: The European State in the Renaissanc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795815" y="963337"/>
            <a:ext cx="3552371" cy="4931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357672"/>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12.2 Europe in the Second Half of the Fifteenth Century</a:t>
            </a:r>
          </a:p>
        </p:txBody>
      </p:sp>
      <p:pic>
        <p:nvPicPr>
          <p:cNvPr id="13314" name="Picture 2" descr="Smolensk and Kiev; Ireland-Dublin; Scotland-Edinburgh; England-Oxford and London; Wales; Norway; Sweden-Stockholm; and Denmark. Monarchies and their cities are Castile (north  west and south Spain)-Toledo  Córdoba  and Granada; Habsburg Lands (Austria  Belgium and northern Netherlands)-Calais  Venice; Papal States (north Italy)-Florence and Rome; Teutonic Order (present-day Lithuania and Latvia)-Riga; Principality of Moscow (Russia)-Novgorod and Moscow; and Mamluk Sultanate (Egypt)-Alexandria and Jerusalem. Empires and their cities are Holy Roman Empire (Germany  Switzerland and north Italy)-Lübeck  Hamburg  Brandenburg  Cologne  Mainz  Nuremberg  Augsburg  and Milan; and Ottoman Empire (Bulgaria  Serbia  Montenegro  Crimea (present-day south east Ukraine)-Athens  Constantinople  and Azov."/>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16000" y="851515"/>
            <a:ext cx="7112000" cy="5154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973189"/>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t>12-7 The Church in the Renaissance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policies of the Renaissance popes, and what impact did those policies have on the Roman Catholic Church? </a:t>
            </a:r>
          </a:p>
          <a:p>
            <a:r>
              <a:rPr lang="en-US" altLang="en-US" dirty="0"/>
              <a:t>Dealing with heresy and reform</a:t>
            </a:r>
          </a:p>
          <a:p>
            <a:pPr lvl="1"/>
            <a:r>
              <a:rPr lang="en-US" altLang="en-US" dirty="0" err="1"/>
              <a:t>Wyclif</a:t>
            </a:r>
            <a:r>
              <a:rPr lang="en-US" altLang="en-US" dirty="0"/>
              <a:t> and </a:t>
            </a:r>
            <a:r>
              <a:rPr lang="en-US" altLang="en-US" dirty="0" err="1"/>
              <a:t>Lollardy</a:t>
            </a:r>
            <a:endParaRPr lang="en-US" altLang="en-US" dirty="0"/>
          </a:p>
          <a:p>
            <a:pPr lvl="2"/>
            <a:r>
              <a:rPr lang="en-US" dirty="0"/>
              <a:t>Bible as sole authority and available in the vernacular</a:t>
            </a:r>
          </a:p>
          <a:p>
            <a:pPr lvl="1"/>
            <a:r>
              <a:rPr lang="en-US" altLang="en-US" dirty="0"/>
              <a:t>Hus and the </a:t>
            </a:r>
            <a:r>
              <a:rPr lang="en-US" altLang="en-US" dirty="0" err="1"/>
              <a:t>Hussites</a:t>
            </a:r>
            <a:endParaRPr lang="en-US" altLang="en-US" dirty="0"/>
          </a:p>
          <a:p>
            <a:pPr lvl="2"/>
            <a:r>
              <a:rPr lang="en-US" dirty="0"/>
              <a:t>Urged elimination of corruption of clergy and attacked excessive power of the papacy</a:t>
            </a:r>
          </a:p>
          <a:p>
            <a:pPr lvl="1"/>
            <a:r>
              <a:rPr lang="en-US" altLang="en-US" dirty="0"/>
              <a:t>The reform of the church</a:t>
            </a:r>
          </a:p>
          <a:p>
            <a:pPr lvl="2"/>
            <a:r>
              <a:rPr lang="en-US" altLang="en-US" dirty="0"/>
              <a:t>Council of Constance and demise of conciliar movement</a:t>
            </a:r>
          </a:p>
        </p:txBody>
      </p:sp>
    </p:spTree>
    <p:extLst>
      <p:ext uri="{BB962C8B-B14F-4D97-AF65-F5344CB8AC3E}">
        <p14:creationId xmlns:p14="http://schemas.microsoft.com/office/powerpoint/2010/main" val="1989231093"/>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t>12-7 The Church in the Renaissance (2 of 2)</a:t>
            </a:r>
          </a:p>
        </p:txBody>
      </p:sp>
      <p:sp>
        <p:nvSpPr>
          <p:cNvPr id="3" name="Content Placeholder 2"/>
          <p:cNvSpPr>
            <a:spLocks noGrp="1"/>
          </p:cNvSpPr>
          <p:nvPr>
            <p:ph idx="1"/>
          </p:nvPr>
        </p:nvSpPr>
        <p:spPr/>
        <p:txBody>
          <a:bodyPr>
            <a:normAutofit/>
          </a:bodyPr>
          <a:lstStyle/>
          <a:p>
            <a:r>
              <a:rPr lang="en-US" altLang="en-US" dirty="0"/>
              <a:t>The Renaissance Papacy</a:t>
            </a:r>
          </a:p>
          <a:p>
            <a:pPr lvl="1"/>
            <a:r>
              <a:rPr lang="en-US" altLang="en-US" dirty="0"/>
              <a:t>The exercise of power</a:t>
            </a:r>
          </a:p>
          <a:p>
            <a:pPr lvl="2"/>
            <a:r>
              <a:rPr lang="en-US" altLang="en-US" dirty="0"/>
              <a:t>Used intrigue and even bloodshed </a:t>
            </a:r>
          </a:p>
          <a:p>
            <a:pPr lvl="2"/>
            <a:r>
              <a:rPr lang="en-US" altLang="en-US" b="1" dirty="0"/>
              <a:t>Nepotism</a:t>
            </a:r>
          </a:p>
          <a:p>
            <a:pPr lvl="1"/>
            <a:r>
              <a:rPr lang="en-US" altLang="en-US" dirty="0"/>
              <a:t>Great patrons of the arts</a:t>
            </a:r>
          </a:p>
          <a:p>
            <a:pPr lvl="2"/>
            <a:r>
              <a:rPr lang="en-US" altLang="en-US" dirty="0"/>
              <a:t>St. Peter’s Basilica</a:t>
            </a:r>
          </a:p>
        </p:txBody>
      </p:sp>
    </p:spTree>
    <p:extLst>
      <p:ext uri="{BB962C8B-B14F-4D97-AF65-F5344CB8AC3E}">
        <p14:creationId xmlns:p14="http://schemas.microsoft.com/office/powerpoint/2010/main" val="4251470285"/>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038600" cy="1219200"/>
          </a:xfrm>
        </p:spPr>
        <p:txBody>
          <a:bodyPr>
            <a:noAutofit/>
          </a:bodyPr>
          <a:lstStyle/>
          <a:p>
            <a:r>
              <a:rPr lang="en-US" sz="2000" b="1" dirty="0"/>
              <a:t>12.12 A Renaissance Pope: Leo X</a:t>
            </a:r>
            <a:r>
              <a:rPr lang="en-US" sz="2000" dirty="0"/>
              <a:t>. The Renaissance popes allowed secular concerns to overshadow their spiritual duties.</a:t>
            </a:r>
          </a:p>
        </p:txBody>
      </p:sp>
      <p:pic>
        <p:nvPicPr>
          <p:cNvPr id="14338" name="Picture 2" descr="The Renaissance popes allowed secular concerns to overshadow their spiritual duties. Shown here is the Medici pope Leo X. Raphael portrays the pope as a collector of books, looking up after examining an illuminated manuscript with a magnifying glass. At left is the pope’s cousin Guilio, a cardinal. Standing behind the pope is Luigi de’ Rossi, another relative who had also been made a cardinal."/>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386941" y="304800"/>
            <a:ext cx="4452259" cy="5346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1022413"/>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12 Summary</a:t>
            </a:r>
          </a:p>
        </p:txBody>
      </p:sp>
      <p:sp>
        <p:nvSpPr>
          <p:cNvPr id="3" name="Content Placeholder 2"/>
          <p:cNvSpPr>
            <a:spLocks noGrp="1"/>
          </p:cNvSpPr>
          <p:nvPr>
            <p:ph idx="1"/>
          </p:nvPr>
        </p:nvSpPr>
        <p:spPr/>
        <p:txBody>
          <a:bodyPr>
            <a:normAutofit/>
          </a:bodyPr>
          <a:lstStyle/>
          <a:p>
            <a:pPr>
              <a:spcBef>
                <a:spcPts val="1200"/>
              </a:spcBef>
              <a:spcAft>
                <a:spcPts val="600"/>
              </a:spcAft>
            </a:pPr>
            <a:r>
              <a:rPr lang="en-US" dirty="0"/>
              <a:t>The Renaissance was an era that rediscovered and was influenced by the culture of ancient Greece and Rome.</a:t>
            </a:r>
          </a:p>
          <a:p>
            <a:pPr>
              <a:spcBef>
                <a:spcPts val="1200"/>
              </a:spcBef>
              <a:spcAft>
                <a:spcPts val="600"/>
              </a:spcAft>
            </a:pPr>
            <a:r>
              <a:rPr lang="en-US" dirty="0"/>
              <a:t>Intellectuals and artists proclaimed a new vision of humankind and raised fundamental questions about the value and importance of the individual. </a:t>
            </a:r>
          </a:p>
          <a:p>
            <a:pPr>
              <a:spcBef>
                <a:spcPts val="1200"/>
              </a:spcBef>
              <a:spcAft>
                <a:spcPts val="600"/>
              </a:spcAft>
            </a:pPr>
            <a:r>
              <a:rPr lang="en-US" dirty="0"/>
              <a:t> The Renaissance in Europe was also an era of “new monarchies,” best seen in England, France, and Spain. </a:t>
            </a:r>
          </a:p>
          <a:p>
            <a:pPr>
              <a:spcBef>
                <a:spcPts val="1200"/>
              </a:spcBef>
              <a:spcAft>
                <a:spcPts val="600"/>
              </a:spcAft>
            </a:pPr>
            <a:r>
              <a:rPr lang="en-US" dirty="0"/>
              <a:t>Popes became increasingly mired in political and temporal concerns that overshadowed their spiritual responsibilities.</a:t>
            </a:r>
          </a:p>
        </p:txBody>
      </p:sp>
    </p:spTree>
    <p:extLst>
      <p:ext uri="{BB962C8B-B14F-4D97-AF65-F5344CB8AC3E}">
        <p14:creationId xmlns:p14="http://schemas.microsoft.com/office/powerpoint/2010/main" val="3114587398"/>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12 Timeline</a:t>
            </a:r>
          </a:p>
        </p:txBody>
      </p:sp>
      <p:pic>
        <p:nvPicPr>
          <p:cNvPr id="15362"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6900" y="1332648"/>
            <a:ext cx="7950200" cy="4192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925167"/>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22273</TotalTime>
  <Words>1468</Words>
  <Application>Microsoft Office PowerPoint</Application>
  <PresentationFormat>On-screen Show (4:3)</PresentationFormat>
  <Paragraphs>188</Paragraphs>
  <Slides>31</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ＭＳ Ｐゴシック</vt:lpstr>
      <vt:lpstr>ＭＳ Ｐゴシック</vt:lpstr>
      <vt:lpstr>Arial</vt:lpstr>
      <vt:lpstr>Avenir Next</vt:lpstr>
      <vt:lpstr>Avenir Next Medium</vt:lpstr>
      <vt:lpstr>AvenirNext LT Pro Regular</vt:lpstr>
      <vt:lpstr>Calibri</vt:lpstr>
      <vt:lpstr>Verdana</vt:lpstr>
      <vt:lpstr>Sample</vt:lpstr>
      <vt:lpstr>WESTERN CIVILIZATION: A Brief History Tenth Edition</vt:lpstr>
      <vt:lpstr>Chapter 12 Outline</vt:lpstr>
      <vt:lpstr>12-1 Meaning and Characteristics of the Italian Renaissance</vt:lpstr>
      <vt:lpstr>12-2 The Making of Renaissance Society (1 of 3)</vt:lpstr>
      <vt:lpstr>12-2 The Making of Renaissance Society (2 of 3)</vt:lpstr>
      <vt:lpstr>12-2 The Making of Renaissance Society (3 of 3)</vt:lpstr>
      <vt:lpstr>12.2 A Renaissance Wedding Ceremony. In the upper classes, parents arranged marriages to reinforce business or family connections. </vt:lpstr>
      <vt:lpstr>12-3 The Italian States in the Renaissance</vt:lpstr>
      <vt:lpstr>Chronology: The Italian States in the Renaissance</vt:lpstr>
      <vt:lpstr>12.3 Niccolò Machiavelli. In The Prince, Machiavelli gave concrete expression to the Renaissance preoccupation with political power. </vt:lpstr>
      <vt:lpstr>Map 12.1 Renaissance Italy</vt:lpstr>
      <vt:lpstr>12-4 The Intellectual Renaissance in Italy  (1 of 2)</vt:lpstr>
      <vt:lpstr>12-4 The Intellectual Renaissance in Italy  (2 of 2)</vt:lpstr>
      <vt:lpstr>12-5 The Artistic Renaissance (1 of 2)</vt:lpstr>
      <vt:lpstr>12-5 The Artistic Renaissance (2 of 2)</vt:lpstr>
      <vt:lpstr>12.1 Michelangelo’s Creation of Adam on the Sistine Chapel Ceiling. The artist’s image of creation is one of the most famous images of the Italian Renaissance. </vt:lpstr>
      <vt:lpstr>12.6 Brunelleschi, Interior of San Lorenzo. Brunelleschi’s architectural designs were based on the basilica plan borrowed by early Christians from pagan Rome. </vt:lpstr>
      <vt:lpstr>12.7 Leonardo da Vinci, The Last Supper. Leonardo’s Last Supper demonstrates an effort to depict a person’s character and inner nature by the use of gesture and movement. </vt:lpstr>
      <vt:lpstr>12.8 Raphael, School of Athens. Located in the papal apartments at the Vatican, this painting imagines a gathering of classical philosophers, including Plato and Aristotle.</vt:lpstr>
      <vt:lpstr>12.9 Michelangelo, David. Cut from an eighteen-foot-high piece of marble, David is a fitting symbol of the Italian Renaissance’s affirmation of human beauty and power. </vt:lpstr>
      <vt:lpstr>12.10 Van Eyck, Giovanni Arnolfini and His Bride. This oil painting of an Italian merchant and his wife shows the emphasis of northern painters on a realistic portrayal.</vt:lpstr>
      <vt:lpstr>12.11 Dürer, Self-Portrait. This oil painting of an Italian merchant and his wife shows the emphasis of northern painters on a realistic portrayal.</vt:lpstr>
      <vt:lpstr>12-6 The European State in the Renaissance  (1 of 2)</vt:lpstr>
      <vt:lpstr>12-6 The European State in the Renaissance  (2 of 2)</vt:lpstr>
      <vt:lpstr>Chronology: The European State in the Renaissance</vt:lpstr>
      <vt:lpstr>Map 12.2 Europe in the Second Half of the Fifteenth Century</vt:lpstr>
      <vt:lpstr>12-7 The Church in the Renaissance (1 of 2)</vt:lpstr>
      <vt:lpstr>12-7 The Church in the Renaissance (2 of 2)</vt:lpstr>
      <vt:lpstr>12.12 A Renaissance Pope: Leo X. The Renaissance popes allowed secular concerns to overshadow their spiritual duties.</vt:lpstr>
      <vt:lpstr>Chapter 12 Summary</vt:lpstr>
      <vt:lpstr>Chapter 12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429</cp:revision>
  <dcterms:created xsi:type="dcterms:W3CDTF">2015-10-15T14:46:28Z</dcterms:created>
  <dcterms:modified xsi:type="dcterms:W3CDTF">2019-02-07T17:43:30Z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