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1"/>
  </p:notesMasterIdLst>
  <p:handoutMasterIdLst>
    <p:handoutMasterId r:id="rId32"/>
  </p:handoutMasterIdLst>
  <p:sldIdLst>
    <p:sldId id="295" r:id="rId2"/>
    <p:sldId id="297" r:id="rId3"/>
    <p:sldId id="389" r:id="rId4"/>
    <p:sldId id="390" r:id="rId5"/>
    <p:sldId id="391" r:id="rId6"/>
    <p:sldId id="392" r:id="rId7"/>
    <p:sldId id="388" r:id="rId8"/>
    <p:sldId id="393" r:id="rId9"/>
    <p:sldId id="394" r:id="rId10"/>
    <p:sldId id="395" r:id="rId11"/>
    <p:sldId id="396" r:id="rId12"/>
    <p:sldId id="397" r:id="rId13"/>
    <p:sldId id="398" r:id="rId14"/>
    <p:sldId id="399" r:id="rId15"/>
    <p:sldId id="400" r:id="rId16"/>
    <p:sldId id="415" r:id="rId17"/>
    <p:sldId id="402" r:id="rId18"/>
    <p:sldId id="403" r:id="rId19"/>
    <p:sldId id="404" r:id="rId20"/>
    <p:sldId id="405" r:id="rId21"/>
    <p:sldId id="406" r:id="rId22"/>
    <p:sldId id="407" r:id="rId23"/>
    <p:sldId id="408" r:id="rId24"/>
    <p:sldId id="409" r:id="rId25"/>
    <p:sldId id="410" r:id="rId26"/>
    <p:sldId id="411" r:id="rId27"/>
    <p:sldId id="412" r:id="rId28"/>
    <p:sldId id="413" r:id="rId29"/>
    <p:sldId id="414" r:id="rId30"/>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54" autoAdjust="0"/>
    <p:restoredTop sz="93314" autoAdjust="0"/>
  </p:normalViewPr>
  <p:slideViewPr>
    <p:cSldViewPr>
      <p:cViewPr varScale="1">
        <p:scale>
          <a:sx n="59" d="100"/>
          <a:sy n="59" d="100"/>
        </p:scale>
        <p:origin x="10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32096D36-554C-482C-86E3-933163C05376}"/>
    <pc:docChg chg="undo modSld">
      <pc:chgData name="Lanza, Philip" userId="8b140b07-5c4b-4f38-b244-971bee86ad89" providerId="ADAL" clId="{32096D36-554C-482C-86E3-933163C05376}" dt="2019-02-07T17:31:29.890" v="53" actId="1036"/>
      <pc:docMkLst>
        <pc:docMk/>
      </pc:docMkLst>
      <pc:sldChg chg="modSp">
        <pc:chgData name="Lanza, Philip" userId="8b140b07-5c4b-4f38-b244-971bee86ad89" providerId="ADAL" clId="{32096D36-554C-482C-86E3-933163C05376}" dt="2019-02-07T17:28:27.810" v="2" actId="14100"/>
        <pc:sldMkLst>
          <pc:docMk/>
          <pc:sldMk cId="2655796651" sldId="388"/>
        </pc:sldMkLst>
        <pc:spChg chg="mod">
          <ac:chgData name="Lanza, Philip" userId="8b140b07-5c4b-4f38-b244-971bee86ad89" providerId="ADAL" clId="{32096D36-554C-482C-86E3-933163C05376}" dt="2019-02-07T17:28:27.810" v="2" actId="14100"/>
          <ac:spMkLst>
            <pc:docMk/>
            <pc:sldMk cId="2655796651" sldId="388"/>
            <ac:spMk id="2" creationId="{00000000-0000-0000-0000-000000000000}"/>
          </ac:spMkLst>
        </pc:spChg>
      </pc:sldChg>
      <pc:sldChg chg="modSp">
        <pc:chgData name="Lanza, Philip" userId="8b140b07-5c4b-4f38-b244-971bee86ad89" providerId="ADAL" clId="{32096D36-554C-482C-86E3-933163C05376}" dt="2019-02-07T17:29:02.973" v="16" actId="1038"/>
        <pc:sldMkLst>
          <pc:docMk/>
          <pc:sldMk cId="24958452" sldId="393"/>
        </pc:sldMkLst>
        <pc:spChg chg="mod">
          <ac:chgData name="Lanza, Philip" userId="8b140b07-5c4b-4f38-b244-971bee86ad89" providerId="ADAL" clId="{32096D36-554C-482C-86E3-933163C05376}" dt="2019-02-07T17:28:54.796" v="9" actId="14100"/>
          <ac:spMkLst>
            <pc:docMk/>
            <pc:sldMk cId="24958452" sldId="393"/>
            <ac:spMk id="2" creationId="{00000000-0000-0000-0000-000000000000}"/>
          </ac:spMkLst>
        </pc:spChg>
        <pc:picChg chg="mod">
          <ac:chgData name="Lanza, Philip" userId="8b140b07-5c4b-4f38-b244-971bee86ad89" providerId="ADAL" clId="{32096D36-554C-482C-86E3-933163C05376}" dt="2019-02-07T17:29:02.973" v="16" actId="1038"/>
          <ac:picMkLst>
            <pc:docMk/>
            <pc:sldMk cId="24958452" sldId="393"/>
            <ac:picMk id="2050" creationId="{00000000-0000-0000-0000-000000000000}"/>
          </ac:picMkLst>
        </pc:picChg>
      </pc:sldChg>
      <pc:sldChg chg="modSp">
        <pc:chgData name="Lanza, Philip" userId="8b140b07-5c4b-4f38-b244-971bee86ad89" providerId="ADAL" clId="{32096D36-554C-482C-86E3-933163C05376}" dt="2019-02-07T17:29:23.653" v="24" actId="1038"/>
        <pc:sldMkLst>
          <pc:docMk/>
          <pc:sldMk cId="2190405060" sldId="394"/>
        </pc:sldMkLst>
        <pc:spChg chg="mod">
          <ac:chgData name="Lanza, Philip" userId="8b140b07-5c4b-4f38-b244-971bee86ad89" providerId="ADAL" clId="{32096D36-554C-482C-86E3-933163C05376}" dt="2019-02-07T17:29:14.197" v="18" actId="14100"/>
          <ac:spMkLst>
            <pc:docMk/>
            <pc:sldMk cId="2190405060" sldId="394"/>
            <ac:spMk id="2" creationId="{00000000-0000-0000-0000-000000000000}"/>
          </ac:spMkLst>
        </pc:spChg>
        <pc:picChg chg="mod">
          <ac:chgData name="Lanza, Philip" userId="8b140b07-5c4b-4f38-b244-971bee86ad89" providerId="ADAL" clId="{32096D36-554C-482C-86E3-933163C05376}" dt="2019-02-07T17:29:23.653" v="24" actId="1038"/>
          <ac:picMkLst>
            <pc:docMk/>
            <pc:sldMk cId="2190405060" sldId="394"/>
            <ac:picMk id="3074" creationId="{00000000-0000-0000-0000-000000000000}"/>
          </ac:picMkLst>
        </pc:picChg>
      </pc:sldChg>
      <pc:sldChg chg="modSp">
        <pc:chgData name="Lanza, Philip" userId="8b140b07-5c4b-4f38-b244-971bee86ad89" providerId="ADAL" clId="{32096D36-554C-482C-86E3-933163C05376}" dt="2019-02-07T17:29:35.013" v="25" actId="255"/>
        <pc:sldMkLst>
          <pc:docMk/>
          <pc:sldMk cId="3460486587" sldId="400"/>
        </pc:sldMkLst>
        <pc:spChg chg="mod">
          <ac:chgData name="Lanza, Philip" userId="8b140b07-5c4b-4f38-b244-971bee86ad89" providerId="ADAL" clId="{32096D36-554C-482C-86E3-933163C05376}" dt="2019-02-07T17:29:35.013" v="25" actId="255"/>
          <ac:spMkLst>
            <pc:docMk/>
            <pc:sldMk cId="3460486587" sldId="400"/>
            <ac:spMk id="2" creationId="{00000000-0000-0000-0000-000000000000}"/>
          </ac:spMkLst>
        </pc:spChg>
      </pc:sldChg>
      <pc:sldChg chg="modSp">
        <pc:chgData name="Lanza, Philip" userId="8b140b07-5c4b-4f38-b244-971bee86ad89" providerId="ADAL" clId="{32096D36-554C-482C-86E3-933163C05376}" dt="2019-02-07T17:30:12.756" v="37" actId="1038"/>
        <pc:sldMkLst>
          <pc:docMk/>
          <pc:sldMk cId="1534614618" sldId="402"/>
        </pc:sldMkLst>
        <pc:spChg chg="mod">
          <ac:chgData name="Lanza, Philip" userId="8b140b07-5c4b-4f38-b244-971bee86ad89" providerId="ADAL" clId="{32096D36-554C-482C-86E3-933163C05376}" dt="2019-02-07T17:30:04.998" v="32" actId="14100"/>
          <ac:spMkLst>
            <pc:docMk/>
            <pc:sldMk cId="1534614618" sldId="402"/>
            <ac:spMk id="2" creationId="{00000000-0000-0000-0000-000000000000}"/>
          </ac:spMkLst>
        </pc:spChg>
        <pc:picChg chg="mod">
          <ac:chgData name="Lanza, Philip" userId="8b140b07-5c4b-4f38-b244-971bee86ad89" providerId="ADAL" clId="{32096D36-554C-482C-86E3-933163C05376}" dt="2019-02-07T17:30:12.756" v="37" actId="1038"/>
          <ac:picMkLst>
            <pc:docMk/>
            <pc:sldMk cId="1534614618" sldId="402"/>
            <ac:picMk id="7170" creationId="{00000000-0000-0000-0000-000000000000}"/>
          </ac:picMkLst>
        </pc:picChg>
      </pc:sldChg>
      <pc:sldChg chg="modSp">
        <pc:chgData name="Lanza, Philip" userId="8b140b07-5c4b-4f38-b244-971bee86ad89" providerId="ADAL" clId="{32096D36-554C-482C-86E3-933163C05376}" dt="2019-02-07T17:30:24.902" v="39" actId="14100"/>
        <pc:sldMkLst>
          <pc:docMk/>
          <pc:sldMk cId="2521671872" sldId="403"/>
        </pc:sldMkLst>
        <pc:spChg chg="mod">
          <ac:chgData name="Lanza, Philip" userId="8b140b07-5c4b-4f38-b244-971bee86ad89" providerId="ADAL" clId="{32096D36-554C-482C-86E3-933163C05376}" dt="2019-02-07T17:30:24.902" v="39" actId="14100"/>
          <ac:spMkLst>
            <pc:docMk/>
            <pc:sldMk cId="2521671872" sldId="403"/>
            <ac:spMk id="2" creationId="{00000000-0000-0000-0000-000000000000}"/>
          </ac:spMkLst>
        </pc:spChg>
      </pc:sldChg>
      <pc:sldChg chg="modSp">
        <pc:chgData name="Lanza, Philip" userId="8b140b07-5c4b-4f38-b244-971bee86ad89" providerId="ADAL" clId="{32096D36-554C-482C-86E3-933163C05376}" dt="2019-02-07T17:30:36.740" v="41" actId="14100"/>
        <pc:sldMkLst>
          <pc:docMk/>
          <pc:sldMk cId="2863566055" sldId="404"/>
        </pc:sldMkLst>
        <pc:spChg chg="mod">
          <ac:chgData name="Lanza, Philip" userId="8b140b07-5c4b-4f38-b244-971bee86ad89" providerId="ADAL" clId="{32096D36-554C-482C-86E3-933163C05376}" dt="2019-02-07T17:30:36.740" v="41" actId="14100"/>
          <ac:spMkLst>
            <pc:docMk/>
            <pc:sldMk cId="2863566055" sldId="404"/>
            <ac:spMk id="2" creationId="{00000000-0000-0000-0000-000000000000}"/>
          </ac:spMkLst>
        </pc:spChg>
      </pc:sldChg>
      <pc:sldChg chg="modSp">
        <pc:chgData name="Lanza, Philip" userId="8b140b07-5c4b-4f38-b244-971bee86ad89" providerId="ADAL" clId="{32096D36-554C-482C-86E3-933163C05376}" dt="2019-02-07T17:30:46.371" v="42" actId="255"/>
        <pc:sldMkLst>
          <pc:docMk/>
          <pc:sldMk cId="1901873419" sldId="407"/>
        </pc:sldMkLst>
        <pc:spChg chg="mod">
          <ac:chgData name="Lanza, Philip" userId="8b140b07-5c4b-4f38-b244-971bee86ad89" providerId="ADAL" clId="{32096D36-554C-482C-86E3-933163C05376}" dt="2019-02-07T17:30:46.371" v="42" actId="255"/>
          <ac:spMkLst>
            <pc:docMk/>
            <pc:sldMk cId="1901873419" sldId="407"/>
            <ac:spMk id="2" creationId="{00000000-0000-0000-0000-000000000000}"/>
          </ac:spMkLst>
        </pc:spChg>
      </pc:sldChg>
      <pc:sldChg chg="modSp">
        <pc:chgData name="Lanza, Philip" userId="8b140b07-5c4b-4f38-b244-971bee86ad89" providerId="ADAL" clId="{32096D36-554C-482C-86E3-933163C05376}" dt="2019-02-07T17:30:56.968" v="44" actId="14100"/>
        <pc:sldMkLst>
          <pc:docMk/>
          <pc:sldMk cId="3542035868" sldId="408"/>
        </pc:sldMkLst>
        <pc:spChg chg="mod">
          <ac:chgData name="Lanza, Philip" userId="8b140b07-5c4b-4f38-b244-971bee86ad89" providerId="ADAL" clId="{32096D36-554C-482C-86E3-933163C05376}" dt="2019-02-07T17:30:56.968" v="44" actId="14100"/>
          <ac:spMkLst>
            <pc:docMk/>
            <pc:sldMk cId="3542035868" sldId="408"/>
            <ac:spMk id="2" creationId="{00000000-0000-0000-0000-000000000000}"/>
          </ac:spMkLst>
        </pc:spChg>
      </pc:sldChg>
      <pc:sldChg chg="modSp">
        <pc:chgData name="Lanza, Philip" userId="8b140b07-5c4b-4f38-b244-971bee86ad89" providerId="ADAL" clId="{32096D36-554C-482C-86E3-933163C05376}" dt="2019-02-07T17:31:06.490" v="45" actId="255"/>
        <pc:sldMkLst>
          <pc:docMk/>
          <pc:sldMk cId="3597575685" sldId="409"/>
        </pc:sldMkLst>
        <pc:spChg chg="mod">
          <ac:chgData name="Lanza, Philip" userId="8b140b07-5c4b-4f38-b244-971bee86ad89" providerId="ADAL" clId="{32096D36-554C-482C-86E3-933163C05376}" dt="2019-02-07T17:31:06.490" v="45" actId="255"/>
          <ac:spMkLst>
            <pc:docMk/>
            <pc:sldMk cId="3597575685" sldId="409"/>
            <ac:spMk id="2" creationId="{00000000-0000-0000-0000-000000000000}"/>
          </ac:spMkLst>
        </pc:spChg>
      </pc:sldChg>
      <pc:sldChg chg="modSp">
        <pc:chgData name="Lanza, Philip" userId="8b140b07-5c4b-4f38-b244-971bee86ad89" providerId="ADAL" clId="{32096D36-554C-482C-86E3-933163C05376}" dt="2019-02-07T17:31:29.890" v="53" actId="1036"/>
        <pc:sldMkLst>
          <pc:docMk/>
          <pc:sldMk cId="1849209234" sldId="412"/>
        </pc:sldMkLst>
        <pc:spChg chg="mod">
          <ac:chgData name="Lanza, Philip" userId="8b140b07-5c4b-4f38-b244-971bee86ad89" providerId="ADAL" clId="{32096D36-554C-482C-86E3-933163C05376}" dt="2019-02-07T17:31:22.824" v="48" actId="14100"/>
          <ac:spMkLst>
            <pc:docMk/>
            <pc:sldMk cId="1849209234" sldId="412"/>
            <ac:spMk id="2" creationId="{00000000-0000-0000-0000-000000000000}"/>
          </ac:spMkLst>
        </pc:spChg>
        <pc:picChg chg="mod">
          <ac:chgData name="Lanza, Philip" userId="8b140b07-5c4b-4f38-b244-971bee86ad89" providerId="ADAL" clId="{32096D36-554C-482C-86E3-933163C05376}" dt="2019-02-07T17:31:29.890" v="53" actId="1036"/>
          <ac:picMkLst>
            <pc:docMk/>
            <pc:sldMk cId="1849209234" sldId="412"/>
            <ac:picMk id="13314" creationId="{00000000-0000-0000-0000-000000000000}"/>
          </ac:picMkLst>
        </pc:picChg>
      </pc:sldChg>
      <pc:sldChg chg="modSp">
        <pc:chgData name="Lanza, Philip" userId="8b140b07-5c4b-4f38-b244-971bee86ad89" providerId="ADAL" clId="{32096D36-554C-482C-86E3-933163C05376}" dt="2019-02-07T17:29:49.792" v="28" actId="14100"/>
        <pc:sldMkLst>
          <pc:docMk/>
          <pc:sldMk cId="3716036790" sldId="415"/>
        </pc:sldMkLst>
        <pc:spChg chg="mod">
          <ac:chgData name="Lanza, Philip" userId="8b140b07-5c4b-4f38-b244-971bee86ad89" providerId="ADAL" clId="{32096D36-554C-482C-86E3-933163C05376}" dt="2019-02-07T17:29:49.792" v="28" actId="14100"/>
          <ac:spMkLst>
            <pc:docMk/>
            <pc:sldMk cId="3716036790" sldId="415"/>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11</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Later Middle Ages: Crisis and Disintegration in the Fourteenth Century</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11 Outline</a:t>
            </a:r>
          </a:p>
        </p:txBody>
      </p:sp>
      <p:sp>
        <p:nvSpPr>
          <p:cNvPr id="3" name="Content Placeholder 2"/>
          <p:cNvSpPr>
            <a:spLocks noGrp="1"/>
          </p:cNvSpPr>
          <p:nvPr>
            <p:ph idx="1"/>
          </p:nvPr>
        </p:nvSpPr>
        <p:spPr/>
        <p:txBody>
          <a:bodyPr>
            <a:normAutofit/>
          </a:bodyPr>
          <a:lstStyle/>
          <a:p>
            <a:pPr marL="0" indent="0">
              <a:buNone/>
            </a:pPr>
            <a:r>
              <a:rPr lang="en-US" dirty="0"/>
              <a:t>11-1 A Time of Troubles: Black Death and Social Crisis</a:t>
            </a:r>
          </a:p>
          <a:p>
            <a:pPr marL="0" indent="0">
              <a:buNone/>
            </a:pPr>
            <a:r>
              <a:rPr lang="en-US" dirty="0"/>
              <a:t>11-2 War and Political Instability</a:t>
            </a:r>
          </a:p>
          <a:p>
            <a:pPr marL="0" indent="0">
              <a:buNone/>
            </a:pPr>
            <a:r>
              <a:rPr lang="en-US" dirty="0"/>
              <a:t>11-3 The Decline of the Church</a:t>
            </a:r>
          </a:p>
          <a:p>
            <a:pPr marL="0" indent="0">
              <a:buNone/>
            </a:pPr>
            <a:r>
              <a:rPr lang="en-US" dirty="0"/>
              <a:t>11-4 Culture and Society in an Age of Adversity</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 A Time of Troubles: Black Death and Social Crisis (1 of 4)</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b="1" dirty="0"/>
              <a:t>Focus Question: </a:t>
            </a:r>
            <a:r>
              <a:rPr lang="en-US" dirty="0"/>
              <a:t>What impact did the Black Death have on the society and economy of Europe?</a:t>
            </a:r>
          </a:p>
          <a:p>
            <a:pPr>
              <a:spcBef>
                <a:spcPts val="1200"/>
              </a:spcBef>
              <a:spcAft>
                <a:spcPts val="600"/>
              </a:spcAft>
            </a:pPr>
            <a:r>
              <a:rPr lang="en-US" dirty="0"/>
              <a:t>Thirteenth-century changes and contexts</a:t>
            </a:r>
          </a:p>
          <a:p>
            <a:pPr lvl="1">
              <a:spcBef>
                <a:spcPts val="1200"/>
              </a:spcBef>
              <a:spcAft>
                <a:spcPts val="600"/>
              </a:spcAft>
            </a:pPr>
            <a:r>
              <a:rPr lang="en-US" dirty="0"/>
              <a:t>A “little ice age” shortened growing seasons and produced poor weather conditions</a:t>
            </a:r>
          </a:p>
          <a:p>
            <a:pPr lvl="2">
              <a:spcBef>
                <a:spcPts val="1200"/>
              </a:spcBef>
              <a:spcAft>
                <a:spcPts val="600"/>
              </a:spcAft>
            </a:pPr>
            <a:r>
              <a:rPr lang="en-US" dirty="0"/>
              <a:t>Results: widespread famine and hunger, including the great famine of 1315</a:t>
            </a:r>
            <a:r>
              <a:rPr lang="en-US" dirty="0">
                <a:latin typeface="Calibri" panose="020F0502020204030204" pitchFamily="34" charset="0"/>
                <a:cs typeface="Calibri" panose="020F0502020204030204" pitchFamily="34" charset="0"/>
              </a:rPr>
              <a:t>–</a:t>
            </a:r>
            <a:r>
              <a:rPr lang="en-US" dirty="0"/>
              <a:t>1317</a:t>
            </a:r>
          </a:p>
          <a:p>
            <a:pPr lvl="2">
              <a:spcBef>
                <a:spcPts val="1200"/>
              </a:spcBef>
              <a:spcAft>
                <a:spcPts val="600"/>
              </a:spcAft>
            </a:pPr>
            <a:r>
              <a:rPr lang="en-US" dirty="0"/>
              <a:t>Malnutrition contributed to increased infant mortality, lower birthrates, and higher susceptibility to disease</a:t>
            </a:r>
          </a:p>
        </p:txBody>
      </p:sp>
    </p:spTree>
    <p:extLst>
      <p:ext uri="{BB962C8B-B14F-4D97-AF65-F5344CB8AC3E}">
        <p14:creationId xmlns:p14="http://schemas.microsoft.com/office/powerpoint/2010/main" val="378028008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 A Time of Troubles: Black Death and Social Crisis (2 of 4)</a:t>
            </a:r>
          </a:p>
        </p:txBody>
      </p:sp>
      <p:sp>
        <p:nvSpPr>
          <p:cNvPr id="3" name="Content Placeholder 2"/>
          <p:cNvSpPr>
            <a:spLocks noGrp="1"/>
          </p:cNvSpPr>
          <p:nvPr>
            <p:ph idx="1"/>
          </p:nvPr>
        </p:nvSpPr>
        <p:spPr/>
        <p:txBody>
          <a:bodyPr>
            <a:normAutofit/>
          </a:bodyPr>
          <a:lstStyle/>
          <a:p>
            <a:r>
              <a:rPr lang="en-US" dirty="0"/>
              <a:t>The </a:t>
            </a:r>
            <a:r>
              <a:rPr lang="en-US" b="1" dirty="0"/>
              <a:t>Black Death</a:t>
            </a:r>
            <a:r>
              <a:rPr lang="en-US" dirty="0"/>
              <a:t>: From Asia to Europe</a:t>
            </a:r>
          </a:p>
          <a:p>
            <a:pPr lvl="1"/>
            <a:r>
              <a:rPr lang="en-US" dirty="0"/>
              <a:t>Role of the Mongols</a:t>
            </a:r>
          </a:p>
          <a:p>
            <a:pPr lvl="2"/>
            <a:r>
              <a:rPr lang="en-US" dirty="0"/>
              <a:t>Rats infested with fleas carrying the bacterium </a:t>
            </a:r>
            <a:r>
              <a:rPr lang="en-US" i="1" dirty="0"/>
              <a:t>Yersinia </a:t>
            </a:r>
            <a:r>
              <a:rPr lang="en-US" i="1" dirty="0" err="1"/>
              <a:t>pestis</a:t>
            </a:r>
            <a:r>
              <a:rPr lang="en-US" i="1" dirty="0"/>
              <a:t> </a:t>
            </a:r>
            <a:r>
              <a:rPr lang="en-US" dirty="0"/>
              <a:t>accompanied Mongol troops and spread plague into China</a:t>
            </a:r>
          </a:p>
          <a:p>
            <a:pPr lvl="2"/>
            <a:r>
              <a:rPr lang="en-US" dirty="0"/>
              <a:t>Movement of people and goods throughout the Eurasian landmass controlled by the Mongols facilitated the spread of the plague</a:t>
            </a:r>
          </a:p>
          <a:p>
            <a:pPr lvl="2"/>
            <a:r>
              <a:rPr lang="en-US" dirty="0"/>
              <a:t>From Central Asia, the disease was carried westward to </a:t>
            </a:r>
            <a:r>
              <a:rPr lang="en-US" dirty="0" err="1"/>
              <a:t>Caffa</a:t>
            </a:r>
            <a:r>
              <a:rPr lang="en-US" dirty="0"/>
              <a:t>, on the Black Sea (1346), Constantinople (1347), and Egypt and the Middle East (1348)</a:t>
            </a:r>
          </a:p>
        </p:txBody>
      </p:sp>
    </p:spTree>
    <p:extLst>
      <p:ext uri="{BB962C8B-B14F-4D97-AF65-F5344CB8AC3E}">
        <p14:creationId xmlns:p14="http://schemas.microsoft.com/office/powerpoint/2010/main" val="83830181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 A Time of Troubles: Black Death and Social Crisis (3 of 4)</a:t>
            </a:r>
          </a:p>
        </p:txBody>
      </p:sp>
      <p:sp>
        <p:nvSpPr>
          <p:cNvPr id="3" name="Content Placeholder 2"/>
          <p:cNvSpPr>
            <a:spLocks noGrp="1"/>
          </p:cNvSpPr>
          <p:nvPr>
            <p:ph idx="1"/>
          </p:nvPr>
        </p:nvSpPr>
        <p:spPr/>
        <p:txBody>
          <a:bodyPr>
            <a:normAutofit lnSpcReduction="10000"/>
          </a:bodyPr>
          <a:lstStyle/>
          <a:p>
            <a:r>
              <a:rPr lang="en-US" dirty="0"/>
              <a:t>The Black Death in Europe</a:t>
            </a:r>
          </a:p>
          <a:p>
            <a:pPr lvl="1"/>
            <a:r>
              <a:rPr lang="en-US" dirty="0"/>
              <a:t>Plague reached Sicily in October 1347 and spread along commercial trade routes throughout Europe</a:t>
            </a:r>
          </a:p>
          <a:p>
            <a:pPr lvl="1"/>
            <a:r>
              <a:rPr lang="en-US" dirty="0"/>
              <a:t>High mortality rates, with losses between 25 and 50 percent of the population between 1347 and 1351</a:t>
            </a:r>
          </a:p>
          <a:p>
            <a:r>
              <a:rPr lang="en-US" dirty="0"/>
              <a:t>Life and death: reactions to the plague</a:t>
            </a:r>
          </a:p>
          <a:p>
            <a:pPr lvl="1"/>
            <a:r>
              <a:rPr lang="en-US" dirty="0"/>
              <a:t>The search for causation and cures led to extremism</a:t>
            </a:r>
          </a:p>
          <a:p>
            <a:pPr lvl="2"/>
            <a:r>
              <a:rPr lang="en-US" dirty="0"/>
              <a:t>Flagellants, </a:t>
            </a:r>
            <a:r>
              <a:rPr lang="en-US" b="1" dirty="0"/>
              <a:t>anti-Semitism</a:t>
            </a:r>
            <a:r>
              <a:rPr lang="en-US" dirty="0"/>
              <a:t>, and </a:t>
            </a:r>
            <a:r>
              <a:rPr lang="en-US" b="1" dirty="0"/>
              <a:t>pogroms</a:t>
            </a:r>
          </a:p>
          <a:p>
            <a:pPr lvl="2"/>
            <a:r>
              <a:rPr lang="en-US" dirty="0"/>
              <a:t>The cheapness of life and a morbid preoccupation with death</a:t>
            </a:r>
          </a:p>
          <a:p>
            <a:r>
              <a:rPr lang="en-US" dirty="0"/>
              <a:t>Art and the Black Death</a:t>
            </a:r>
          </a:p>
          <a:p>
            <a:pPr lvl="1"/>
            <a:r>
              <a:rPr lang="en-US" dirty="0"/>
              <a:t>Pessimistic subjects: </a:t>
            </a:r>
            <a:r>
              <a:rPr lang="en-US" i="1" dirty="0" err="1"/>
              <a:t>ars</a:t>
            </a:r>
            <a:r>
              <a:rPr lang="en-US" i="1" dirty="0"/>
              <a:t> </a:t>
            </a:r>
            <a:r>
              <a:rPr lang="en-US" i="1" dirty="0" err="1"/>
              <a:t>moriendi</a:t>
            </a:r>
            <a:r>
              <a:rPr lang="en-US" dirty="0"/>
              <a:t>, the art of dying</a:t>
            </a:r>
          </a:p>
        </p:txBody>
      </p:sp>
    </p:spTree>
    <p:extLst>
      <p:ext uri="{BB962C8B-B14F-4D97-AF65-F5344CB8AC3E}">
        <p14:creationId xmlns:p14="http://schemas.microsoft.com/office/powerpoint/2010/main" val="405635845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 A Time of Troubles: Black Death and Social Crisis (4 of 4)</a:t>
            </a:r>
          </a:p>
        </p:txBody>
      </p:sp>
      <p:sp>
        <p:nvSpPr>
          <p:cNvPr id="3" name="Content Placeholder 2"/>
          <p:cNvSpPr>
            <a:spLocks noGrp="1"/>
          </p:cNvSpPr>
          <p:nvPr>
            <p:ph idx="1"/>
          </p:nvPr>
        </p:nvSpPr>
        <p:spPr/>
        <p:txBody>
          <a:bodyPr>
            <a:normAutofit/>
          </a:bodyPr>
          <a:lstStyle/>
          <a:p>
            <a:r>
              <a:rPr lang="en-US" dirty="0"/>
              <a:t>Economic dislocation and social upheaval</a:t>
            </a:r>
          </a:p>
          <a:p>
            <a:pPr lvl="1"/>
            <a:r>
              <a:rPr lang="en-US" dirty="0"/>
              <a:t>Demographic crisis led to a shortage of labor and falling prices</a:t>
            </a:r>
          </a:p>
          <a:p>
            <a:pPr lvl="2"/>
            <a:r>
              <a:rPr lang="en-US" dirty="0"/>
              <a:t>Lower standards of living for landowning elites and attempts to lower the wage rate</a:t>
            </a:r>
          </a:p>
          <a:p>
            <a:pPr lvl="2"/>
            <a:r>
              <a:rPr lang="en-US" dirty="0"/>
              <a:t>Improving conditions for peasants, including the weakening of </a:t>
            </a:r>
            <a:r>
              <a:rPr lang="en-US" dirty="0" err="1"/>
              <a:t>manorialism</a:t>
            </a:r>
            <a:endParaRPr lang="en-US" dirty="0"/>
          </a:p>
          <a:p>
            <a:pPr lvl="1"/>
            <a:r>
              <a:rPr lang="en-US" dirty="0"/>
              <a:t>Peasant revolts</a:t>
            </a:r>
          </a:p>
          <a:p>
            <a:pPr lvl="2"/>
            <a:r>
              <a:rPr lang="en-US" dirty="0"/>
              <a:t>1358: </a:t>
            </a:r>
            <a:r>
              <a:rPr lang="en-US" i="1" dirty="0" err="1"/>
              <a:t>Jacquerie</a:t>
            </a:r>
            <a:r>
              <a:rPr lang="en-US" dirty="0"/>
              <a:t> in France</a:t>
            </a:r>
          </a:p>
          <a:p>
            <a:pPr lvl="2"/>
            <a:r>
              <a:rPr lang="en-US" dirty="0"/>
              <a:t>1381: English Peasants’ Revolt</a:t>
            </a:r>
          </a:p>
          <a:p>
            <a:pPr lvl="1"/>
            <a:r>
              <a:rPr lang="en-US" dirty="0"/>
              <a:t>Revolts in the Cities</a:t>
            </a:r>
          </a:p>
          <a:p>
            <a:pPr lvl="2"/>
            <a:r>
              <a:rPr lang="en-US" dirty="0"/>
              <a:t>1378: revolt of the </a:t>
            </a:r>
            <a:r>
              <a:rPr lang="en-US" i="1" dirty="0" err="1"/>
              <a:t>ciompi</a:t>
            </a:r>
            <a:r>
              <a:rPr lang="en-US" dirty="0"/>
              <a:t> in Florence</a:t>
            </a:r>
          </a:p>
        </p:txBody>
      </p:sp>
    </p:spTree>
    <p:extLst>
      <p:ext uri="{BB962C8B-B14F-4D97-AF65-F5344CB8AC3E}">
        <p14:creationId xmlns:p14="http://schemas.microsoft.com/office/powerpoint/2010/main" val="1466446184"/>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11.2 The Flagellants</a:t>
            </a:r>
            <a:r>
              <a:rPr lang="en-US" sz="2000" dirty="0"/>
              <a:t>. Believing that asceticism could atone for humanity’s sins and win God’s forgiveness, flagellants flogged themselves and each other with whips. </a:t>
            </a:r>
          </a:p>
        </p:txBody>
      </p:sp>
      <p:pic>
        <p:nvPicPr>
          <p:cNvPr id="1026" name="Picture 2" descr="Reactions to the plague were extreme at times. Believing that asceticism could atone for humanity’s sins and win God’s forgiveness, flagellants wandered from town to town flogging themselves and each other with whips as in this illustration from a fifteenth-century German manuscrip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50572" y="1371600"/>
            <a:ext cx="5442857" cy="4694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11.3 Peasant Rebellion</a:t>
            </a:r>
            <a:r>
              <a:rPr lang="en-US" sz="2000" dirty="0"/>
              <a:t>. The fourteenth century witnessed a number of failed revolts of the peasantry against noble landowners.</a:t>
            </a:r>
          </a:p>
        </p:txBody>
      </p:sp>
      <p:pic>
        <p:nvPicPr>
          <p:cNvPr id="2050" name="Picture 2" descr="The fourteenth century witnessed a number of revolts of the peasantry against noble landowners. Although the revolts often met with initial success, they were soon crushed. This fifteenth-century illustration shows nobles during the French  Jacquerie  of 1358 massacring the rebels in the town of Meaux, in northern Fran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328861" y="1095817"/>
            <a:ext cx="6367339" cy="4923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845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11.1 Spread of the Black Death</a:t>
            </a:r>
          </a:p>
        </p:txBody>
      </p:sp>
      <p:pic>
        <p:nvPicPr>
          <p:cNvPr id="3074" name="Picture 2" descr="Map shows the spread of Black Death during the time periods: December 1347  June 1348  December 1348  June 1349  December 1349  June 1350  and December 1350. Decemeber 1347: The plague hit the following islands: Corsica  Minorca  Majorca  Sardinia  Sicily; coastal city of Marseilles  and regions around. June 1348: The plague spread across the Mediterranean region of western Europe. The prominent cities are: Bordeaux  Paris  Avignon  Montpellier  Barcelona  Valencia  Genoa  Venice  Florence  Pisa  Siena  Rome  and Naples. December 1348: The plague reached the Alps mountain range  Atlantic Coastal regions  including the city of Angers  Calais and the southern regions of Britain; the city Bristol is highlighted. June 1349: The plague spread to central Britain and regions north to Alps. The major cities marked are: Leicester  Norwich  London  Liège  Strasbourg  and Zurich. December 1349: The disease swept through Central Ireland  Britain and regions east of North Sea. The cities highlighted are: Dublin  Lancaster  Durham  York  Cologne  and Nuremberg. June 1350: The disease spread across the northern and eastern coastal regions of North Sea. December 1350: By this period  the disease reached the regions north and southeast of Baltic Sea. Area partially or totally spared includes regions north east of Carpathian Mountains  and small portions of France and Spai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84616" y="771422"/>
            <a:ext cx="6916384" cy="5248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0506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 War and Political Instability (1 of 5)</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major problems did European states face in the fourteenth century?</a:t>
            </a:r>
            <a:endParaRPr lang="en-US" altLang="en-US" dirty="0"/>
          </a:p>
          <a:p>
            <a:r>
              <a:rPr lang="en-US" altLang="en-US" dirty="0"/>
              <a:t>The Hundred Years’ War</a:t>
            </a:r>
          </a:p>
          <a:p>
            <a:pPr lvl="1"/>
            <a:r>
              <a:rPr lang="en-US" altLang="en-US" dirty="0"/>
              <a:t>Initiation of conflict: Edward III (1327</a:t>
            </a:r>
            <a:r>
              <a:rPr lang="en-US" altLang="en-US" dirty="0">
                <a:latin typeface="Calibri" panose="020F0502020204030204" pitchFamily="34" charset="0"/>
                <a:cs typeface="Calibri" panose="020F0502020204030204" pitchFamily="34" charset="0"/>
              </a:rPr>
              <a:t>–</a:t>
            </a:r>
            <a:r>
              <a:rPr lang="en-US" altLang="en-US" dirty="0"/>
              <a:t>1377) of England’s claim of the French throne</a:t>
            </a:r>
          </a:p>
          <a:p>
            <a:pPr lvl="2"/>
            <a:r>
              <a:rPr lang="en-US" altLang="en-US" dirty="0"/>
              <a:t>Combatants and the changing nature of war: knights, foot soldiers, pikes, and longbows</a:t>
            </a:r>
          </a:p>
          <a:p>
            <a:pPr lvl="1"/>
            <a:r>
              <a:rPr lang="en-US" altLang="en-US" dirty="0"/>
              <a:t>Course of the war</a:t>
            </a:r>
          </a:p>
          <a:p>
            <a:pPr lvl="2"/>
            <a:r>
              <a:rPr lang="en-US" altLang="en-US" dirty="0"/>
              <a:t>England: from victories at </a:t>
            </a:r>
            <a:r>
              <a:rPr lang="en-US" altLang="en-US" dirty="0" err="1"/>
              <a:t>Crécy</a:t>
            </a:r>
            <a:r>
              <a:rPr lang="en-US" altLang="en-US" dirty="0"/>
              <a:t> and Agincourt to troubles</a:t>
            </a:r>
          </a:p>
          <a:p>
            <a:pPr lvl="1"/>
            <a:r>
              <a:rPr lang="en-US" altLang="en-US" dirty="0"/>
              <a:t>Joan of Arc</a:t>
            </a:r>
          </a:p>
          <a:p>
            <a:pPr lvl="2"/>
            <a:r>
              <a:rPr lang="en-US" altLang="en-US" dirty="0"/>
              <a:t>Visions, leadership, condemnation, and sainthood</a:t>
            </a:r>
          </a:p>
          <a:p>
            <a:pPr lvl="1"/>
            <a:r>
              <a:rPr lang="en-US" altLang="en-US" dirty="0"/>
              <a:t>The end of the war</a:t>
            </a:r>
          </a:p>
        </p:txBody>
      </p:sp>
    </p:spTree>
    <p:extLst>
      <p:ext uri="{BB962C8B-B14F-4D97-AF65-F5344CB8AC3E}">
        <p14:creationId xmlns:p14="http://schemas.microsoft.com/office/powerpoint/2010/main" val="2504492930"/>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 War and Political Instability (2 of 5)</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Political instability</a:t>
            </a:r>
          </a:p>
          <a:p>
            <a:pPr lvl="1">
              <a:spcBef>
                <a:spcPts val="1200"/>
              </a:spcBef>
              <a:spcAft>
                <a:spcPts val="600"/>
              </a:spcAft>
            </a:pPr>
            <a:r>
              <a:rPr lang="en-US" altLang="en-US" dirty="0"/>
              <a:t>Governments and questions of control</a:t>
            </a:r>
          </a:p>
          <a:p>
            <a:pPr lvl="2">
              <a:spcBef>
                <a:spcPts val="1200"/>
              </a:spcBef>
              <a:spcAft>
                <a:spcPts val="600"/>
              </a:spcAft>
            </a:pPr>
            <a:r>
              <a:rPr lang="en-US" altLang="en-US" dirty="0"/>
              <a:t>Changing lord</a:t>
            </a:r>
            <a:r>
              <a:rPr lang="en-US" altLang="en-US" dirty="0">
                <a:latin typeface="Calibri" panose="020F0502020204030204" pitchFamily="34" charset="0"/>
                <a:cs typeface="Calibri" panose="020F0502020204030204" pitchFamily="34" charset="0"/>
              </a:rPr>
              <a:t>–</a:t>
            </a:r>
            <a:r>
              <a:rPr lang="en-US" altLang="en-US" dirty="0"/>
              <a:t>vassal relationship, replacing old requirements for military service with monetary payments (</a:t>
            </a:r>
            <a:r>
              <a:rPr lang="en-US" altLang="en-US" b="1" dirty="0" err="1"/>
              <a:t>scutage</a:t>
            </a:r>
            <a:r>
              <a:rPr lang="en-US" altLang="en-US" dirty="0"/>
              <a:t>) </a:t>
            </a:r>
          </a:p>
          <a:p>
            <a:pPr lvl="2">
              <a:spcBef>
                <a:spcPts val="1200"/>
              </a:spcBef>
              <a:spcAft>
                <a:spcPts val="600"/>
              </a:spcAft>
            </a:pPr>
            <a:r>
              <a:rPr lang="en-US" altLang="en-US" dirty="0"/>
              <a:t>Monarchs and the hiring of professional soldiers</a:t>
            </a:r>
          </a:p>
          <a:p>
            <a:pPr lvl="2">
              <a:spcBef>
                <a:spcPts val="1200"/>
              </a:spcBef>
              <a:spcAft>
                <a:spcPts val="600"/>
              </a:spcAft>
            </a:pPr>
            <a:r>
              <a:rPr lang="en-US" altLang="en-US" dirty="0"/>
              <a:t>New avenues of political advantage and service </a:t>
            </a:r>
          </a:p>
          <a:p>
            <a:pPr lvl="1">
              <a:spcBef>
                <a:spcPts val="1200"/>
              </a:spcBef>
              <a:spcAft>
                <a:spcPts val="600"/>
              </a:spcAft>
            </a:pPr>
            <a:r>
              <a:rPr lang="en-US" altLang="en-US" dirty="0"/>
              <a:t>New dynasties and challenge of noble factions</a:t>
            </a:r>
          </a:p>
          <a:p>
            <a:pPr lvl="1">
              <a:spcBef>
                <a:spcPts val="1200"/>
              </a:spcBef>
              <a:spcAft>
                <a:spcPts val="600"/>
              </a:spcAft>
            </a:pPr>
            <a:r>
              <a:rPr lang="en-US" altLang="en-US" dirty="0"/>
              <a:t>The problem of revenues: taxes and parliaments</a:t>
            </a:r>
          </a:p>
        </p:txBody>
      </p:sp>
    </p:spTree>
    <p:extLst>
      <p:ext uri="{BB962C8B-B14F-4D97-AF65-F5344CB8AC3E}">
        <p14:creationId xmlns:p14="http://schemas.microsoft.com/office/powerpoint/2010/main" val="77808013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 War and Political Instability (3 of 5)</a:t>
            </a:r>
          </a:p>
        </p:txBody>
      </p:sp>
      <p:sp>
        <p:nvSpPr>
          <p:cNvPr id="3" name="Content Placeholder 2"/>
          <p:cNvSpPr>
            <a:spLocks noGrp="1"/>
          </p:cNvSpPr>
          <p:nvPr>
            <p:ph idx="1"/>
          </p:nvPr>
        </p:nvSpPr>
        <p:spPr/>
        <p:txBody>
          <a:bodyPr>
            <a:normAutofit/>
          </a:bodyPr>
          <a:lstStyle/>
          <a:p>
            <a:r>
              <a:rPr lang="en-US" altLang="en-US" dirty="0"/>
              <a:t>Western Europe: England and France</a:t>
            </a:r>
          </a:p>
          <a:p>
            <a:pPr lvl="1"/>
            <a:r>
              <a:rPr lang="en-US" altLang="en-US" dirty="0"/>
              <a:t>Parliament in England increased in prominence</a:t>
            </a:r>
          </a:p>
          <a:p>
            <a:pPr lvl="2"/>
            <a:r>
              <a:rPr lang="en-US" altLang="en-US" dirty="0"/>
              <a:t>Parliament levied new taxes in return for royal concessions</a:t>
            </a:r>
          </a:p>
          <a:p>
            <a:pPr lvl="2"/>
            <a:r>
              <a:rPr lang="en-US" altLang="en-US" dirty="0"/>
              <a:t>Development of organizational structure: chief bishops and abbots with aristocratic peers formed the House of Lords while representatives of shires and boroughs formed the House of Commons</a:t>
            </a:r>
          </a:p>
          <a:p>
            <a:pPr lvl="2"/>
            <a:r>
              <a:rPr lang="en-US" altLang="en-US" dirty="0"/>
              <a:t>Aristocratic factionalism led to deposition, baronial revolt, and civil war</a:t>
            </a:r>
          </a:p>
          <a:p>
            <a:pPr lvl="1"/>
            <a:r>
              <a:rPr lang="en-US" altLang="en-US" dirty="0"/>
              <a:t>State of chaos in France</a:t>
            </a:r>
          </a:p>
          <a:p>
            <a:pPr lvl="2"/>
            <a:r>
              <a:rPr lang="en-US" altLang="en-US" dirty="0"/>
              <a:t>Competition of powerful dukes to control the monarchy led to civil war</a:t>
            </a:r>
          </a:p>
        </p:txBody>
      </p:sp>
    </p:spTree>
    <p:extLst>
      <p:ext uri="{BB962C8B-B14F-4D97-AF65-F5344CB8AC3E}">
        <p14:creationId xmlns:p14="http://schemas.microsoft.com/office/powerpoint/2010/main" val="808793372"/>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 War and Political Instability (4 of 5)</a:t>
            </a:r>
          </a:p>
        </p:txBody>
      </p:sp>
      <p:sp>
        <p:nvSpPr>
          <p:cNvPr id="3" name="Content Placeholder 2"/>
          <p:cNvSpPr>
            <a:spLocks noGrp="1"/>
          </p:cNvSpPr>
          <p:nvPr>
            <p:ph idx="1"/>
          </p:nvPr>
        </p:nvSpPr>
        <p:spPr/>
        <p:txBody>
          <a:bodyPr>
            <a:normAutofit/>
          </a:bodyPr>
          <a:lstStyle/>
          <a:p>
            <a:r>
              <a:rPr lang="en-US" altLang="en-US" dirty="0"/>
              <a:t>The German Monarchy</a:t>
            </a:r>
          </a:p>
          <a:p>
            <a:pPr lvl="1"/>
            <a:r>
              <a:rPr lang="en-US" altLang="en-US" dirty="0"/>
              <a:t>The disintegration of the Holy Roman Empire into hundreds of states of varying size and power</a:t>
            </a:r>
          </a:p>
          <a:p>
            <a:pPr lvl="2"/>
            <a:r>
              <a:rPr lang="en-US" altLang="en-US" dirty="0"/>
              <a:t>Princely states</a:t>
            </a:r>
          </a:p>
          <a:p>
            <a:pPr lvl="2"/>
            <a:r>
              <a:rPr lang="en-US" altLang="en-US" dirty="0"/>
              <a:t>Free imperial city-states</a:t>
            </a:r>
          </a:p>
          <a:p>
            <a:pPr lvl="2"/>
            <a:r>
              <a:rPr lang="en-US" altLang="en-US" dirty="0"/>
              <a:t>Ecclesiastical states</a:t>
            </a:r>
          </a:p>
          <a:p>
            <a:pPr lvl="1"/>
            <a:r>
              <a:rPr lang="en-US" altLang="en-US" dirty="0"/>
              <a:t>The principle of election led to weak kings and the verge of anarchy</a:t>
            </a:r>
          </a:p>
        </p:txBody>
      </p:sp>
    </p:spTree>
    <p:extLst>
      <p:ext uri="{BB962C8B-B14F-4D97-AF65-F5344CB8AC3E}">
        <p14:creationId xmlns:p14="http://schemas.microsoft.com/office/powerpoint/2010/main" val="585673250"/>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 War and Political Instability (5 of 5)</a:t>
            </a:r>
          </a:p>
        </p:txBody>
      </p:sp>
      <p:sp>
        <p:nvSpPr>
          <p:cNvPr id="3" name="Content Placeholder 2"/>
          <p:cNvSpPr>
            <a:spLocks noGrp="1"/>
          </p:cNvSpPr>
          <p:nvPr>
            <p:ph idx="1"/>
          </p:nvPr>
        </p:nvSpPr>
        <p:spPr/>
        <p:txBody>
          <a:bodyPr>
            <a:normAutofit/>
          </a:bodyPr>
          <a:lstStyle/>
          <a:p>
            <a:r>
              <a:rPr lang="en-US" altLang="en-US" dirty="0"/>
              <a:t>The states of Italy</a:t>
            </a:r>
          </a:p>
          <a:p>
            <a:pPr lvl="1"/>
            <a:r>
              <a:rPr lang="en-US" altLang="en-US" dirty="0"/>
              <a:t>Lack of centralized monarchy and the replacement of republican governments by tyrants</a:t>
            </a:r>
          </a:p>
          <a:p>
            <a:pPr lvl="1"/>
            <a:r>
              <a:rPr lang="en-US" altLang="en-US" dirty="0"/>
              <a:t>Expansion of larger city-states at the expense of the less powerful</a:t>
            </a:r>
          </a:p>
          <a:p>
            <a:pPr lvl="2"/>
            <a:r>
              <a:rPr lang="en-US" altLang="en-US" b="1" i="1" dirty="0"/>
              <a:t>Condottieri</a:t>
            </a:r>
            <a:r>
              <a:rPr lang="en-US" altLang="en-US" i="1" dirty="0"/>
              <a:t> </a:t>
            </a:r>
            <a:r>
              <a:rPr lang="en-US" altLang="en-US" dirty="0"/>
              <a:t>(mercenary soldiers) sold services to highest bidder</a:t>
            </a:r>
          </a:p>
          <a:p>
            <a:pPr lvl="2"/>
            <a:r>
              <a:rPr lang="en-US" altLang="en-US" dirty="0"/>
              <a:t>Domination of three major states in the north: Milan, Florence, and Venice</a:t>
            </a:r>
          </a:p>
        </p:txBody>
      </p:sp>
    </p:spTree>
    <p:extLst>
      <p:ext uri="{BB962C8B-B14F-4D97-AF65-F5344CB8AC3E}">
        <p14:creationId xmlns:p14="http://schemas.microsoft.com/office/powerpoint/2010/main" val="1153641753"/>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Chronology: The Hundred Years’ War</a:t>
            </a:r>
          </a:p>
        </p:txBody>
      </p:sp>
      <p:pic>
        <p:nvPicPr>
          <p:cNvPr id="4098" name="Picture 2" descr="Chronology: The Hundred Years’ Wa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85586" y="1215218"/>
            <a:ext cx="7572829" cy="4427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48658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4267200" cy="1600200"/>
          </a:xfrm>
        </p:spPr>
        <p:txBody>
          <a:bodyPr>
            <a:noAutofit/>
          </a:bodyPr>
          <a:lstStyle/>
          <a:p>
            <a:r>
              <a:rPr lang="en-US" sz="2000" b="1" dirty="0"/>
              <a:t>11.4 Joan of Arc</a:t>
            </a:r>
            <a:r>
              <a:rPr lang="en-US" sz="2000" dirty="0"/>
              <a:t>. Pictured here in a fifteenth-century design for a window for the cathedral of </a:t>
            </a:r>
            <a:r>
              <a:rPr lang="en-US" sz="2000" dirty="0" err="1"/>
              <a:t>Orléans</a:t>
            </a:r>
            <a:r>
              <a:rPr lang="en-US" sz="2000" dirty="0"/>
              <a:t>, Joan of Arc is seen in a suit of armor entering the city.</a:t>
            </a:r>
          </a:p>
        </p:txBody>
      </p:sp>
      <p:pic>
        <p:nvPicPr>
          <p:cNvPr id="5122" name="Picture 2" descr="Pictured here in a fifteenth-century design for a window for the cathedral of Orléans, Joan of Arc is seen in a suit of armor entering the city. There are no known portraits of Joan made from lif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515674" y="304800"/>
            <a:ext cx="4475926" cy="55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036790"/>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11.2 The Hundred Years’ War</a:t>
            </a:r>
          </a:p>
        </p:txBody>
      </p:sp>
      <p:pic>
        <p:nvPicPr>
          <p:cNvPr id="7170" name="Picture 2" descr="This long, exhausting struggle began in 1337 and dragged on until 1453. The English initially gained substantial French territory, but in the later phases of the war, France turned the tide, eventually expelling the English from all Continental lands except the port of Calai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02659" y="838200"/>
            <a:ext cx="5764941" cy="5140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4614618"/>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50805"/>
          </a:xfrm>
        </p:spPr>
        <p:txBody>
          <a:bodyPr>
            <a:noAutofit/>
          </a:bodyPr>
          <a:lstStyle/>
          <a:p>
            <a:r>
              <a:rPr lang="en-US" dirty="0"/>
              <a:t>Map 11.3 The Holy Roman Empire in the Fourteenth Century</a:t>
            </a:r>
          </a:p>
        </p:txBody>
      </p:sp>
      <p:pic>
        <p:nvPicPr>
          <p:cNvPr id="8194" name="Picture 2" descr="Map shows the Holy Roman Empire located southeast of North Sea. The empire included the following kingdoms: Bohemia  Saxony  Moravia  Palatinate  Bavaria  Austria  Province of Moravia  Brandenburg  Silesia  and the state of Tyrol. The major cities marked are: Cologne  Mainz  Trier  Prague  Nuremberg  and Augsburg."/>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89843" y="850805"/>
            <a:ext cx="4764314" cy="5156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67187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49055"/>
          </a:xfrm>
        </p:spPr>
        <p:txBody>
          <a:bodyPr>
            <a:noAutofit/>
          </a:bodyPr>
          <a:lstStyle/>
          <a:p>
            <a:r>
              <a:rPr lang="en-US" dirty="0"/>
              <a:t>Map 11.4 The States of Italy in the Fourteenth Century</a:t>
            </a:r>
          </a:p>
        </p:txBody>
      </p:sp>
      <p:pic>
        <p:nvPicPr>
          <p:cNvPr id="9218" name="Picture 2" descr="Map shows the states of Italy stretching between the Tyrrhenian Sea and Adriatic Sea  and the regions east of Adriatic Sea. Italy includes the following: Duchy of Milan  Republic of Venice  Mantua  Republic of Florence  Elba  Papal States  and the Kingdom of Naples. The prominent cities are: Milan  Genoa  Parma  Venice  Padua  Ferrara  Lucca  Pisa  Bologna  Urbino  Siena and Rom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696029" y="849056"/>
            <a:ext cx="3751943" cy="5159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566055"/>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11-3 The Decline of the church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How and why did the authority and prestige of the papacy decline in the fourteenth century?</a:t>
            </a:r>
          </a:p>
          <a:p>
            <a:r>
              <a:rPr lang="en-US" dirty="0"/>
              <a:t>Boniface VIII and the conflict with the state</a:t>
            </a:r>
          </a:p>
          <a:p>
            <a:pPr lvl="1"/>
            <a:r>
              <a:rPr lang="en-US" dirty="0"/>
              <a:t>Taxation of the clergy led to conflict with Philip IV of France</a:t>
            </a:r>
          </a:p>
          <a:p>
            <a:pPr lvl="2"/>
            <a:r>
              <a:rPr lang="en-US" i="1" dirty="0" err="1"/>
              <a:t>Unam</a:t>
            </a:r>
            <a:r>
              <a:rPr lang="en-US" i="1" dirty="0"/>
              <a:t> </a:t>
            </a:r>
            <a:r>
              <a:rPr lang="en-US" i="1" dirty="0" err="1"/>
              <a:t>Sanctam</a:t>
            </a:r>
            <a:r>
              <a:rPr lang="en-US" dirty="0"/>
              <a:t> (1302)</a:t>
            </a:r>
          </a:p>
          <a:p>
            <a:pPr lvl="2"/>
            <a:r>
              <a:rPr lang="en-US" dirty="0"/>
              <a:t>Victory of monarchy over the papacy</a:t>
            </a:r>
          </a:p>
          <a:p>
            <a:r>
              <a:rPr lang="en-US" dirty="0"/>
              <a:t>The Papacy at Avignon (1305</a:t>
            </a:r>
            <a:r>
              <a:rPr lang="en-US" altLang="en-US" dirty="0">
                <a:latin typeface="Calibri" panose="020F0502020204030204" pitchFamily="34" charset="0"/>
                <a:cs typeface="Calibri" panose="020F0502020204030204" pitchFamily="34" charset="0"/>
              </a:rPr>
              <a:t>–</a:t>
            </a:r>
            <a:r>
              <a:rPr lang="en-US" dirty="0"/>
              <a:t>1378)</a:t>
            </a:r>
          </a:p>
          <a:p>
            <a:pPr lvl="1"/>
            <a:r>
              <a:rPr lang="en-US" dirty="0"/>
              <a:t>Avignon as a powerful symbol of abuses within the church</a:t>
            </a:r>
          </a:p>
          <a:p>
            <a:pPr lvl="1"/>
            <a:r>
              <a:rPr lang="en-US" dirty="0"/>
              <a:t>Calls for the pope’s return to Rome</a:t>
            </a:r>
            <a:endParaRPr lang="en-US" altLang="en-US" dirty="0"/>
          </a:p>
        </p:txBody>
      </p:sp>
    </p:spTree>
    <p:extLst>
      <p:ext uri="{BB962C8B-B14F-4D97-AF65-F5344CB8AC3E}">
        <p14:creationId xmlns:p14="http://schemas.microsoft.com/office/powerpoint/2010/main" val="278764490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11-3 The Decline of the church (2 of 2)</a:t>
            </a:r>
          </a:p>
        </p:txBody>
      </p:sp>
      <p:sp>
        <p:nvSpPr>
          <p:cNvPr id="3" name="Content Placeholder 2"/>
          <p:cNvSpPr>
            <a:spLocks noGrp="1"/>
          </p:cNvSpPr>
          <p:nvPr>
            <p:ph idx="1"/>
          </p:nvPr>
        </p:nvSpPr>
        <p:spPr/>
        <p:txBody>
          <a:bodyPr>
            <a:normAutofit/>
          </a:bodyPr>
          <a:lstStyle/>
          <a:p>
            <a:r>
              <a:rPr lang="en-US" dirty="0"/>
              <a:t>The </a:t>
            </a:r>
            <a:r>
              <a:rPr lang="en-US" b="1" dirty="0"/>
              <a:t>Great Schism</a:t>
            </a:r>
          </a:p>
          <a:p>
            <a:pPr lvl="1"/>
            <a:r>
              <a:rPr lang="en-US" dirty="0"/>
              <a:t>Disagreement over Urban VI’s plan to reform the papal curia led to divided loyalties</a:t>
            </a:r>
          </a:p>
          <a:p>
            <a:pPr lvl="2"/>
            <a:r>
              <a:rPr lang="en-US" altLang="en-US" dirty="0"/>
              <a:t>Results: damage to the faith of believers</a:t>
            </a:r>
          </a:p>
          <a:p>
            <a:r>
              <a:rPr lang="en-US" altLang="en-US" dirty="0"/>
              <a:t>The Conciliar Movement</a:t>
            </a:r>
          </a:p>
          <a:p>
            <a:pPr lvl="1"/>
            <a:r>
              <a:rPr lang="en-US" b="1" dirty="0" err="1"/>
              <a:t>Conciliarism</a:t>
            </a:r>
            <a:r>
              <a:rPr lang="en-US" dirty="0"/>
              <a:t>:</a:t>
            </a:r>
            <a:r>
              <a:rPr lang="en-US" b="1" dirty="0"/>
              <a:t> </a:t>
            </a:r>
            <a:r>
              <a:rPr lang="en-US" dirty="0"/>
              <a:t>the</a:t>
            </a:r>
            <a:r>
              <a:rPr lang="en-US" b="1" dirty="0"/>
              <a:t> </a:t>
            </a:r>
            <a:r>
              <a:rPr lang="en-US" dirty="0"/>
              <a:t>belief only a general council of the church could end the schism</a:t>
            </a:r>
          </a:p>
          <a:p>
            <a:pPr lvl="2"/>
            <a:r>
              <a:rPr lang="en-US" altLang="en-US" dirty="0"/>
              <a:t>Council of Pisa failed; resulted in more division</a:t>
            </a:r>
          </a:p>
          <a:p>
            <a:pPr lvl="2"/>
            <a:r>
              <a:rPr lang="en-US" altLang="en-US" dirty="0"/>
              <a:t>Council of Constance (1414</a:t>
            </a:r>
            <a:r>
              <a:rPr lang="en-US" dirty="0"/>
              <a:t>–1418) and its tasks: end the schism, eradicate heresy, and reform the church in “head and members”</a:t>
            </a:r>
            <a:endParaRPr lang="en-US" altLang="en-US" dirty="0"/>
          </a:p>
        </p:txBody>
      </p:sp>
    </p:spTree>
    <p:extLst>
      <p:ext uri="{BB962C8B-B14F-4D97-AF65-F5344CB8AC3E}">
        <p14:creationId xmlns:p14="http://schemas.microsoft.com/office/powerpoint/2010/main" val="262358773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Chronology: The Decline of the Church</a:t>
            </a:r>
          </a:p>
        </p:txBody>
      </p:sp>
      <p:pic>
        <p:nvPicPr>
          <p:cNvPr id="10242" name="Picture 2" descr="Chronology: The Decline of the Church"/>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81100" y="958952"/>
            <a:ext cx="6781800" cy="4940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873419"/>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11.5 Pope Boniface VIII</a:t>
            </a:r>
            <a:r>
              <a:rPr lang="en-US" sz="2000" dirty="0"/>
              <a:t>. The conflict between church and state in the Middle Ages reached its height in the struggle between Pope Boniface VIII and Philip IV of France.</a:t>
            </a:r>
          </a:p>
        </p:txBody>
      </p:sp>
      <p:pic>
        <p:nvPicPr>
          <p:cNvPr id="11266" name="Picture 2" descr="The conflict between church and state in the Middle Ages reached its height in the struggle between Pope Boniface VIII and Philip IV of France. This fourteenth-century manuscript miniature depicts Boniface VIII promulgating his decre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629229" y="1371600"/>
            <a:ext cx="5885543" cy="4575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03586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11.5 Avignon</a:t>
            </a:r>
          </a:p>
        </p:txBody>
      </p:sp>
      <p:pic>
        <p:nvPicPr>
          <p:cNvPr id="12290" name="Picture 2" descr="The conflict between church and state in the Middle Ages reached its height in the struggle between Pope Boniface VIII and Philip IV of France. This fourteenth-century manuscript miniature depicts Boniface VIII promulgating his decre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56015" y="952868"/>
            <a:ext cx="5431971" cy="4952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57568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11-4 Culture and Society in an Age of Adversity (1 of 2)</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were the major developments in art and literature in the fourteenth century? How did the adversities of the fourteenth century affect urban life?</a:t>
            </a:r>
          </a:p>
          <a:p>
            <a:r>
              <a:rPr lang="en-US" altLang="en-US" dirty="0"/>
              <a:t>The development of vernacular literature</a:t>
            </a:r>
          </a:p>
          <a:p>
            <a:pPr lvl="1"/>
            <a:r>
              <a:rPr lang="en-US" altLang="en-US" dirty="0"/>
              <a:t>Dante Alighieri’s </a:t>
            </a:r>
            <a:r>
              <a:rPr lang="en-US" altLang="en-US" i="1" dirty="0"/>
              <a:t>Divine Comedy </a:t>
            </a:r>
            <a:r>
              <a:rPr lang="en-US" altLang="en-US" dirty="0"/>
              <a:t>and Petrarch’s poetry</a:t>
            </a:r>
            <a:endParaRPr lang="en-US" altLang="en-US" i="1" dirty="0"/>
          </a:p>
          <a:p>
            <a:pPr lvl="1"/>
            <a:r>
              <a:rPr lang="en-US" dirty="0"/>
              <a:t>Geoffrey Chaucer’s </a:t>
            </a:r>
            <a:r>
              <a:rPr lang="en-US" i="1" dirty="0"/>
              <a:t>The Canterbury Tales</a:t>
            </a:r>
          </a:p>
          <a:p>
            <a:pPr lvl="1"/>
            <a:r>
              <a:rPr lang="en-US" dirty="0"/>
              <a:t>Christine de </a:t>
            </a:r>
            <a:r>
              <a:rPr lang="en-US" dirty="0" err="1"/>
              <a:t>Pizan’s</a:t>
            </a:r>
            <a:r>
              <a:rPr lang="en-US" dirty="0"/>
              <a:t> </a:t>
            </a:r>
            <a:r>
              <a:rPr lang="en-US" i="1" dirty="0"/>
              <a:t>The Book of the City of Ladies</a:t>
            </a:r>
          </a:p>
          <a:p>
            <a:r>
              <a:rPr lang="en-US" altLang="en-US" dirty="0"/>
              <a:t>A new art: Giotto</a:t>
            </a:r>
          </a:p>
          <a:p>
            <a:pPr lvl="1"/>
            <a:r>
              <a:rPr lang="en-US" dirty="0"/>
              <a:t>Considered a forerunner of Italian Renaissance painting</a:t>
            </a:r>
          </a:p>
          <a:p>
            <a:pPr lvl="1"/>
            <a:r>
              <a:rPr lang="en-US" dirty="0"/>
              <a:t>A new kind of realism with three-dimensional depth, expressive faces, and physically realistic bodies</a:t>
            </a:r>
            <a:endParaRPr lang="en-US" altLang="en-US" dirty="0"/>
          </a:p>
        </p:txBody>
      </p:sp>
    </p:spTree>
    <p:extLst>
      <p:ext uri="{BB962C8B-B14F-4D97-AF65-F5344CB8AC3E}">
        <p14:creationId xmlns:p14="http://schemas.microsoft.com/office/powerpoint/2010/main" val="805967625"/>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11-4 Culture and Society in an Age of Adversity (2 of 2)</a:t>
            </a:r>
          </a:p>
        </p:txBody>
      </p:sp>
      <p:sp>
        <p:nvSpPr>
          <p:cNvPr id="3" name="Content Placeholder 2"/>
          <p:cNvSpPr>
            <a:spLocks noGrp="1"/>
          </p:cNvSpPr>
          <p:nvPr>
            <p:ph idx="1"/>
          </p:nvPr>
        </p:nvSpPr>
        <p:spPr/>
        <p:txBody>
          <a:bodyPr>
            <a:normAutofit lnSpcReduction="10000"/>
          </a:bodyPr>
          <a:lstStyle/>
          <a:p>
            <a:r>
              <a:rPr lang="en-US" altLang="en-US" dirty="0"/>
              <a:t>Changes in urban life</a:t>
            </a:r>
          </a:p>
          <a:p>
            <a:pPr lvl="1"/>
            <a:r>
              <a:rPr lang="en-US" dirty="0"/>
              <a:t>Greater regulation of urban activities</a:t>
            </a:r>
          </a:p>
          <a:p>
            <a:pPr lvl="1"/>
            <a:r>
              <a:rPr lang="en-US" dirty="0"/>
              <a:t>Development of gender roles and new limits on employment opportunities for women</a:t>
            </a:r>
          </a:p>
          <a:p>
            <a:pPr lvl="1"/>
            <a:r>
              <a:rPr lang="en-US" dirty="0"/>
              <a:t>Loss of so many male workers in cities opened up new jobs for women</a:t>
            </a:r>
          </a:p>
          <a:p>
            <a:pPr lvl="2"/>
            <a:r>
              <a:rPr lang="en-US" dirty="0"/>
              <a:t>Positions as metalworkers and stevedores</a:t>
            </a:r>
          </a:p>
          <a:p>
            <a:r>
              <a:rPr lang="en-US" altLang="en-US" dirty="0"/>
              <a:t>Inventions and new patterns</a:t>
            </a:r>
          </a:p>
          <a:p>
            <a:pPr lvl="1"/>
            <a:r>
              <a:rPr lang="en-US" dirty="0"/>
              <a:t>The mechanical clock</a:t>
            </a:r>
          </a:p>
          <a:p>
            <a:pPr lvl="2"/>
            <a:r>
              <a:rPr lang="en-US" dirty="0"/>
              <a:t>Revolutionized how people thought about and used time</a:t>
            </a:r>
          </a:p>
          <a:p>
            <a:pPr lvl="1"/>
            <a:r>
              <a:rPr lang="en-US" altLang="en-US" dirty="0"/>
              <a:t>Gunpowder</a:t>
            </a:r>
          </a:p>
          <a:p>
            <a:pPr lvl="2"/>
            <a:r>
              <a:rPr lang="en-US" dirty="0"/>
              <a:t>Made castles, city walls, and armored knights obsolete</a:t>
            </a:r>
            <a:endParaRPr lang="en-US" altLang="en-US" dirty="0"/>
          </a:p>
        </p:txBody>
      </p:sp>
    </p:spTree>
    <p:extLst>
      <p:ext uri="{BB962C8B-B14F-4D97-AF65-F5344CB8AC3E}">
        <p14:creationId xmlns:p14="http://schemas.microsoft.com/office/powerpoint/2010/main" val="2267110647"/>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58292"/>
          </a:xfrm>
        </p:spPr>
        <p:txBody>
          <a:bodyPr>
            <a:noAutofit/>
          </a:bodyPr>
          <a:lstStyle/>
          <a:p>
            <a:r>
              <a:rPr lang="en-US" sz="2000" b="1" dirty="0"/>
              <a:t>11.7a Medieval Entertainment</a:t>
            </a:r>
            <a:r>
              <a:rPr lang="en-US" sz="2000" dirty="0"/>
              <a:t>. This image from a fifteenth-century fresco shows a group of ladies and gentlemen playing cards. </a:t>
            </a:r>
          </a:p>
        </p:txBody>
      </p:sp>
      <p:pic>
        <p:nvPicPr>
          <p:cNvPr id="13314" name="Picture 2" descr="An image from a fifteenth-century fresco shows a group of ladies and gentlemen playing card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78643" y="1007998"/>
            <a:ext cx="6141357" cy="5011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20923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11 Summary</a:t>
            </a:r>
          </a:p>
        </p:txBody>
      </p:sp>
      <p:sp>
        <p:nvSpPr>
          <p:cNvPr id="3" name="Content Placeholder 2"/>
          <p:cNvSpPr>
            <a:spLocks noGrp="1"/>
          </p:cNvSpPr>
          <p:nvPr>
            <p:ph idx="1"/>
          </p:nvPr>
        </p:nvSpPr>
        <p:spPr/>
        <p:txBody>
          <a:bodyPr>
            <a:normAutofit lnSpcReduction="10000"/>
          </a:bodyPr>
          <a:lstStyle/>
          <a:p>
            <a:r>
              <a:rPr lang="en-US" dirty="0"/>
              <a:t>Fourteenth-century European society was challenged by an overwhelming number of crises, including the devastating Black Death, that led to the disintegration of medieval civilization.</a:t>
            </a:r>
          </a:p>
          <a:p>
            <a:r>
              <a:rPr lang="en-US" dirty="0"/>
              <a:t>Economic crises and social upheavals, including a decline in trade and industry, bank failures, and peasant revolts, followed in the wake of the Black Death.</a:t>
            </a:r>
          </a:p>
          <a:p>
            <a:r>
              <a:rPr lang="en-US" dirty="0"/>
              <a:t>Political stability declined as the result of war, internal factionalism, and financial burdens. </a:t>
            </a:r>
          </a:p>
          <a:p>
            <a:r>
              <a:rPr lang="en-US" dirty="0"/>
              <a:t>The Catholic Church unsuccessfully confronted royal power and faced crisis during the Avignon Exile and the Great Schism.</a:t>
            </a:r>
          </a:p>
        </p:txBody>
      </p:sp>
    </p:spTree>
    <p:extLst>
      <p:ext uri="{BB962C8B-B14F-4D97-AF65-F5344CB8AC3E}">
        <p14:creationId xmlns:p14="http://schemas.microsoft.com/office/powerpoint/2010/main" val="59225467"/>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11 Timeline</a:t>
            </a:r>
          </a:p>
        </p:txBody>
      </p:sp>
      <p:pic>
        <p:nvPicPr>
          <p:cNvPr id="14338"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7037" y="1669143"/>
            <a:ext cx="8149926" cy="3519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758920"/>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22226</TotalTime>
  <Words>1439</Words>
  <Application>Microsoft Office PowerPoint</Application>
  <PresentationFormat>On-screen Show (4:3)</PresentationFormat>
  <Paragraphs>164</Paragraphs>
  <Slides>29</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11 Outline</vt:lpstr>
      <vt:lpstr>11-1 A Time of Troubles: Black Death and Social Crisis (1 of 4)</vt:lpstr>
      <vt:lpstr>11-1 A Time of Troubles: Black Death and Social Crisis (2 of 4)</vt:lpstr>
      <vt:lpstr>11-1 A Time of Troubles: Black Death and Social Crisis (3 of 4)</vt:lpstr>
      <vt:lpstr>11-1 A Time of Troubles: Black Death and Social Crisis (4 of 4)</vt:lpstr>
      <vt:lpstr>11.2 The Flagellants. Believing that asceticism could atone for humanity’s sins and win God’s forgiveness, flagellants flogged themselves and each other with whips. </vt:lpstr>
      <vt:lpstr>11.3 Peasant Rebellion. The fourteenth century witnessed a number of failed revolts of the peasantry against noble landowners.</vt:lpstr>
      <vt:lpstr>Map 11.1 Spread of the Black Death</vt:lpstr>
      <vt:lpstr>11-2 War and Political Instability (1 of 5)</vt:lpstr>
      <vt:lpstr>11-2 War and Political Instability (2 of 5)</vt:lpstr>
      <vt:lpstr>11-2 War and Political Instability (3 of 5)</vt:lpstr>
      <vt:lpstr>11-2 War and Political Instability (4 of 5)</vt:lpstr>
      <vt:lpstr>11-2 War and Political Instability (5 of 5)</vt:lpstr>
      <vt:lpstr>Chronology: The Hundred Years’ War</vt:lpstr>
      <vt:lpstr>11.4 Joan of Arc. Pictured here in a fifteenth-century design for a window for the cathedral of Orléans, Joan of Arc is seen in a suit of armor entering the city.</vt:lpstr>
      <vt:lpstr>Map 11.2 The Hundred Years’ War</vt:lpstr>
      <vt:lpstr>Map 11.3 The Holy Roman Empire in the Fourteenth Century</vt:lpstr>
      <vt:lpstr>Map 11.4 The States of Italy in the Fourteenth Century</vt:lpstr>
      <vt:lpstr>11-3 The Decline of the church (1 of 2)</vt:lpstr>
      <vt:lpstr>11-3 The Decline of the church (2 of 2)</vt:lpstr>
      <vt:lpstr>Chronology: The Decline of the Church</vt:lpstr>
      <vt:lpstr>11.5 Pope Boniface VIII. The conflict between church and state in the Middle Ages reached its height in the struggle between Pope Boniface VIII and Philip IV of France.</vt:lpstr>
      <vt:lpstr>Map 11.5 Avignon</vt:lpstr>
      <vt:lpstr>11-4 Culture and Society in an Age of Adversity (1 of 2)</vt:lpstr>
      <vt:lpstr>11-4 Culture and Society in an Age of Adversity (2 of 2)</vt:lpstr>
      <vt:lpstr>11.7a Medieval Entertainment. This image from a fifteenth-century fresco shows a group of ladies and gentlemen playing cards. </vt:lpstr>
      <vt:lpstr>Chapter 11 Summary</vt:lpstr>
      <vt:lpstr>Chapter 11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421</cp:revision>
  <dcterms:created xsi:type="dcterms:W3CDTF">2015-10-15T14:46:28Z</dcterms:created>
  <dcterms:modified xsi:type="dcterms:W3CDTF">2019-02-07T17:31:36Z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