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3"/>
  </p:notesMasterIdLst>
  <p:handoutMasterIdLst>
    <p:handoutMasterId r:id="rId34"/>
  </p:handoutMasterIdLst>
  <p:sldIdLst>
    <p:sldId id="295" r:id="rId2"/>
    <p:sldId id="297" r:id="rId3"/>
    <p:sldId id="383" r:id="rId4"/>
    <p:sldId id="384" r:id="rId5"/>
    <p:sldId id="385" r:id="rId6"/>
    <p:sldId id="386" r:id="rId7"/>
    <p:sldId id="387" r:id="rId8"/>
    <p:sldId id="382" r:id="rId9"/>
    <p:sldId id="388" r:id="rId10"/>
    <p:sldId id="389" r:id="rId11"/>
    <p:sldId id="390" r:id="rId12"/>
    <p:sldId id="391" r:id="rId13"/>
    <p:sldId id="392" r:id="rId14"/>
    <p:sldId id="393" r:id="rId15"/>
    <p:sldId id="394" r:id="rId16"/>
    <p:sldId id="395" r:id="rId17"/>
    <p:sldId id="396" r:id="rId18"/>
    <p:sldId id="397" r:id="rId19"/>
    <p:sldId id="398" r:id="rId20"/>
    <p:sldId id="399" r:id="rId21"/>
    <p:sldId id="400" r:id="rId22"/>
    <p:sldId id="401" r:id="rId23"/>
    <p:sldId id="402" r:id="rId24"/>
    <p:sldId id="403" r:id="rId25"/>
    <p:sldId id="404" r:id="rId26"/>
    <p:sldId id="405" r:id="rId27"/>
    <p:sldId id="406" r:id="rId28"/>
    <p:sldId id="407" r:id="rId29"/>
    <p:sldId id="408" r:id="rId30"/>
    <p:sldId id="409" r:id="rId31"/>
    <p:sldId id="410" r:id="rId32"/>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4" autoAdjust="0"/>
    <p:restoredTop sz="93314" autoAdjust="0"/>
  </p:normalViewPr>
  <p:slideViewPr>
    <p:cSldViewPr>
      <p:cViewPr varScale="1">
        <p:scale>
          <a:sx n="59" d="100"/>
          <a:sy n="59" d="100"/>
        </p:scale>
        <p:origin x="1008" y="56"/>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343400" y="1783080"/>
            <a:ext cx="43464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10</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Rise of Kingdoms and the Growth of Church Power</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10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10-1 The Emergence and Growth of European Kingdoms, </a:t>
            </a:r>
          </a:p>
          <a:p>
            <a:pPr marL="0" indent="0">
              <a:spcBef>
                <a:spcPts val="1200"/>
              </a:spcBef>
              <a:spcAft>
                <a:spcPts val="600"/>
              </a:spcAft>
              <a:buNone/>
            </a:pPr>
            <a:r>
              <a:rPr lang="en-US" dirty="0"/>
              <a:t>              1000</a:t>
            </a:r>
            <a:r>
              <a:rPr lang="en-US" dirty="0">
                <a:latin typeface="Calibri" panose="020F0502020204030204" pitchFamily="34" charset="0"/>
                <a:cs typeface="Calibri" panose="020F0502020204030204" pitchFamily="34" charset="0"/>
              </a:rPr>
              <a:t>–</a:t>
            </a:r>
            <a:r>
              <a:rPr lang="en-US" dirty="0"/>
              <a:t>1300</a:t>
            </a:r>
          </a:p>
          <a:p>
            <a:pPr marL="0" indent="0">
              <a:spcBef>
                <a:spcPts val="1200"/>
              </a:spcBef>
              <a:spcAft>
                <a:spcPts val="600"/>
              </a:spcAft>
              <a:buNone/>
            </a:pPr>
            <a:r>
              <a:rPr lang="en-US" dirty="0"/>
              <a:t>10-2 The Recovery and Reform of the Catholic Church</a:t>
            </a:r>
          </a:p>
          <a:p>
            <a:pPr marL="0" indent="0">
              <a:spcBef>
                <a:spcPts val="1200"/>
              </a:spcBef>
              <a:spcAft>
                <a:spcPts val="600"/>
              </a:spcAft>
              <a:buNone/>
            </a:pPr>
            <a:r>
              <a:rPr lang="en-US" dirty="0"/>
              <a:t>10-3 Christianity and Medieval Civilization</a:t>
            </a:r>
          </a:p>
          <a:p>
            <a:pPr marL="0" indent="0">
              <a:spcBef>
                <a:spcPts val="1200"/>
              </a:spcBef>
              <a:spcAft>
                <a:spcPts val="600"/>
              </a:spcAft>
              <a:buNone/>
            </a:pPr>
            <a:r>
              <a:rPr lang="en-US" dirty="0"/>
              <a:t>10-4 The Crusades</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THE EMERGENCE AND GROWTH OF EUROPEAN KINGDOMS, 1000</a:t>
            </a:r>
            <a:r>
              <a:rPr lang="en-US" dirty="0">
                <a:latin typeface="Calibri" panose="020F0502020204030204" pitchFamily="34" charset="0"/>
                <a:cs typeface="Calibri" panose="020F0502020204030204" pitchFamily="34" charset="0"/>
              </a:rPr>
              <a:t>–</a:t>
            </a:r>
            <a:r>
              <a:rPr lang="en-US" dirty="0"/>
              <a:t>1300 (1 of 5)</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steps did the rulers of England and France take during the High Middle Ages to reverse the decentralizing tendencies of fief-holding? What were the major political and religious developments in Spain, the Holy Roman Empire, and northern and eastern Europe during the High Middle Ages? </a:t>
            </a:r>
          </a:p>
          <a:p>
            <a:r>
              <a:rPr lang="en-US" dirty="0"/>
              <a:t>The extension of royal authority</a:t>
            </a:r>
          </a:p>
          <a:p>
            <a:pPr lvl="1"/>
            <a:r>
              <a:rPr lang="en-US" dirty="0"/>
              <a:t>Sources of royal power</a:t>
            </a:r>
          </a:p>
          <a:p>
            <a:pPr lvl="2"/>
            <a:r>
              <a:rPr lang="en-US" dirty="0"/>
              <a:t>The growth of cities and revival of commerce</a:t>
            </a:r>
          </a:p>
          <a:p>
            <a:pPr lvl="2"/>
            <a:r>
              <a:rPr lang="en-US" dirty="0"/>
              <a:t>The emergence of a money economy</a:t>
            </a:r>
          </a:p>
          <a:p>
            <a:pPr lvl="2"/>
            <a:r>
              <a:rPr lang="en-US" dirty="0"/>
              <a:t>The ability to hire soldiers and officials and to rely less on vassals</a:t>
            </a:r>
          </a:p>
        </p:txBody>
      </p:sp>
    </p:spTree>
    <p:extLst>
      <p:ext uri="{BB962C8B-B14F-4D97-AF65-F5344CB8AC3E}">
        <p14:creationId xmlns:p14="http://schemas.microsoft.com/office/powerpoint/2010/main" val="178124884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THE EMERGENCE AND GROWTH OF EUROPEAN KINGDOMS, 1000</a:t>
            </a:r>
            <a:r>
              <a:rPr lang="en-US" dirty="0">
                <a:latin typeface="Calibri" panose="020F0502020204030204" pitchFamily="34" charset="0"/>
                <a:cs typeface="Calibri" panose="020F0502020204030204" pitchFamily="34" charset="0"/>
              </a:rPr>
              <a:t>–</a:t>
            </a:r>
            <a:r>
              <a:rPr lang="en-US" dirty="0"/>
              <a:t>1300 (2 of 5)</a:t>
            </a:r>
          </a:p>
        </p:txBody>
      </p:sp>
      <p:sp>
        <p:nvSpPr>
          <p:cNvPr id="3" name="Content Placeholder 2"/>
          <p:cNvSpPr>
            <a:spLocks noGrp="1"/>
          </p:cNvSpPr>
          <p:nvPr>
            <p:ph idx="1"/>
          </p:nvPr>
        </p:nvSpPr>
        <p:spPr/>
        <p:txBody>
          <a:bodyPr>
            <a:normAutofit lnSpcReduction="10000"/>
          </a:bodyPr>
          <a:lstStyle/>
          <a:p>
            <a:r>
              <a:rPr lang="en-US" dirty="0"/>
              <a:t>England in the High Middle Ages</a:t>
            </a:r>
          </a:p>
          <a:p>
            <a:pPr lvl="1"/>
            <a:r>
              <a:rPr lang="en-US" dirty="0"/>
              <a:t>William of Normandy’s conquest, 1066</a:t>
            </a:r>
          </a:p>
          <a:p>
            <a:pPr lvl="2"/>
            <a:r>
              <a:rPr lang="en-US" dirty="0"/>
              <a:t>Fusion of victorious Normans and Anglo-Saxon ways and institutions</a:t>
            </a:r>
          </a:p>
          <a:p>
            <a:pPr lvl="2"/>
            <a:r>
              <a:rPr lang="en-US" dirty="0"/>
              <a:t>The connection of England and France</a:t>
            </a:r>
          </a:p>
          <a:p>
            <a:pPr lvl="1"/>
            <a:r>
              <a:rPr lang="en-US" dirty="0"/>
              <a:t>Henry II</a:t>
            </a:r>
          </a:p>
          <a:p>
            <a:pPr lvl="2"/>
            <a:r>
              <a:rPr lang="en-US" dirty="0"/>
              <a:t>Strengthening the royal courts; </a:t>
            </a:r>
            <a:r>
              <a:rPr lang="en-US" b="1" dirty="0"/>
              <a:t>common law</a:t>
            </a:r>
          </a:p>
          <a:p>
            <a:pPr lvl="2"/>
            <a:r>
              <a:rPr lang="en-US" dirty="0"/>
              <a:t>Troubles with Becket and the church</a:t>
            </a:r>
          </a:p>
          <a:p>
            <a:pPr lvl="1"/>
            <a:r>
              <a:rPr lang="en-US" dirty="0"/>
              <a:t>King John and Magna </a:t>
            </a:r>
            <a:r>
              <a:rPr lang="en-US" dirty="0" err="1"/>
              <a:t>Carta</a:t>
            </a:r>
            <a:endParaRPr lang="en-US" dirty="0"/>
          </a:p>
          <a:p>
            <a:pPr lvl="2"/>
            <a:r>
              <a:rPr lang="en-US" dirty="0"/>
              <a:t>Royal authority causes resentment among the barons, resulting in the “great charter” of feudal liberties</a:t>
            </a:r>
          </a:p>
          <a:p>
            <a:pPr lvl="1"/>
            <a:r>
              <a:rPr lang="en-US" dirty="0"/>
              <a:t>Edward I and the emergence of parliament</a:t>
            </a:r>
          </a:p>
          <a:p>
            <a:pPr lvl="2"/>
            <a:r>
              <a:rPr lang="en-US" dirty="0"/>
              <a:t>Barons, church lords, knights, and burgesses</a:t>
            </a:r>
          </a:p>
        </p:txBody>
      </p:sp>
    </p:spTree>
    <p:extLst>
      <p:ext uri="{BB962C8B-B14F-4D97-AF65-F5344CB8AC3E}">
        <p14:creationId xmlns:p14="http://schemas.microsoft.com/office/powerpoint/2010/main" val="250933502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THE EMERGENCE AND GROWTH OF EUROPEAN KINGDOMS, 1000</a:t>
            </a:r>
            <a:r>
              <a:rPr lang="en-US" dirty="0">
                <a:latin typeface="Calibri" panose="020F0502020204030204" pitchFamily="34" charset="0"/>
                <a:cs typeface="Calibri" panose="020F0502020204030204" pitchFamily="34" charset="0"/>
              </a:rPr>
              <a:t>–</a:t>
            </a:r>
            <a:r>
              <a:rPr lang="en-US" dirty="0"/>
              <a:t>1300 (3 of 5)</a:t>
            </a:r>
          </a:p>
        </p:txBody>
      </p:sp>
      <p:sp>
        <p:nvSpPr>
          <p:cNvPr id="3" name="Content Placeholder 2"/>
          <p:cNvSpPr>
            <a:spLocks noGrp="1"/>
          </p:cNvSpPr>
          <p:nvPr>
            <p:ph idx="1"/>
          </p:nvPr>
        </p:nvSpPr>
        <p:spPr/>
        <p:txBody>
          <a:bodyPr>
            <a:normAutofit/>
          </a:bodyPr>
          <a:lstStyle/>
          <a:p>
            <a:r>
              <a:rPr lang="en-US" dirty="0"/>
              <a:t>The growth of the French kingdom</a:t>
            </a:r>
          </a:p>
          <a:p>
            <a:pPr lvl="1"/>
            <a:r>
              <a:rPr lang="en-US" dirty="0"/>
              <a:t>The </a:t>
            </a:r>
            <a:r>
              <a:rPr lang="en-US" dirty="0" err="1"/>
              <a:t>Capetian</a:t>
            </a:r>
            <a:r>
              <a:rPr lang="en-US" dirty="0"/>
              <a:t> kings’ quest for centralized monarchy</a:t>
            </a:r>
          </a:p>
          <a:p>
            <a:pPr lvl="1"/>
            <a:r>
              <a:rPr lang="en-US" dirty="0"/>
              <a:t>Philip II Augustus</a:t>
            </a:r>
          </a:p>
          <a:p>
            <a:pPr lvl="2"/>
            <a:r>
              <a:rPr lang="en-US" dirty="0"/>
              <a:t>War with the Plantagenet rulers of England</a:t>
            </a:r>
          </a:p>
          <a:p>
            <a:pPr lvl="2"/>
            <a:r>
              <a:rPr lang="en-US" dirty="0"/>
              <a:t>Successful in gaining control of most of Normandy, Maine, Anjou, and Aquitaine</a:t>
            </a:r>
          </a:p>
          <a:p>
            <a:pPr lvl="1"/>
            <a:r>
              <a:rPr lang="en-US" dirty="0"/>
              <a:t>Philip IV and the Estates-General</a:t>
            </a:r>
          </a:p>
          <a:p>
            <a:pPr lvl="2"/>
            <a:r>
              <a:rPr lang="en-US" dirty="0"/>
              <a:t>The creation of an effective royal bureaucracy</a:t>
            </a:r>
          </a:p>
          <a:p>
            <a:pPr lvl="2"/>
            <a:r>
              <a:rPr lang="en-US" dirty="0"/>
              <a:t>The Estates-General: representative from the clergy (First Estate), nobles (Second Estate), and townspeople (Third Estate)</a:t>
            </a:r>
          </a:p>
        </p:txBody>
      </p:sp>
    </p:spTree>
    <p:extLst>
      <p:ext uri="{BB962C8B-B14F-4D97-AF65-F5344CB8AC3E}">
        <p14:creationId xmlns:p14="http://schemas.microsoft.com/office/powerpoint/2010/main" val="352898735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THE EMERGENCE AND GROWTH OF EUROPEAN KINGDOMS, 1000</a:t>
            </a:r>
            <a:r>
              <a:rPr lang="en-US" dirty="0">
                <a:latin typeface="Calibri" panose="020F0502020204030204" pitchFamily="34" charset="0"/>
                <a:cs typeface="Calibri" panose="020F0502020204030204" pitchFamily="34" charset="0"/>
              </a:rPr>
              <a:t>–</a:t>
            </a:r>
            <a:r>
              <a:rPr lang="en-US" dirty="0"/>
              <a:t>1300 (4 of 5)</a:t>
            </a:r>
          </a:p>
        </p:txBody>
      </p:sp>
      <p:sp>
        <p:nvSpPr>
          <p:cNvPr id="3" name="Content Placeholder 2"/>
          <p:cNvSpPr>
            <a:spLocks noGrp="1"/>
          </p:cNvSpPr>
          <p:nvPr>
            <p:ph idx="1"/>
          </p:nvPr>
        </p:nvSpPr>
        <p:spPr/>
        <p:txBody>
          <a:bodyPr>
            <a:normAutofit lnSpcReduction="10000"/>
          </a:bodyPr>
          <a:lstStyle/>
          <a:p>
            <a:r>
              <a:rPr lang="en-US" dirty="0"/>
              <a:t>Christian </a:t>
            </a:r>
            <a:r>
              <a:rPr lang="en-US" dirty="0" err="1"/>
              <a:t>reconquest</a:t>
            </a:r>
            <a:r>
              <a:rPr lang="en-US" dirty="0"/>
              <a:t>: the Spanish kingdoms</a:t>
            </a:r>
          </a:p>
          <a:p>
            <a:pPr lvl="1"/>
            <a:r>
              <a:rPr lang="en-US" dirty="0"/>
              <a:t>The </a:t>
            </a:r>
            <a:r>
              <a:rPr lang="en-US" b="1" i="1" dirty="0" err="1"/>
              <a:t>reconquista</a:t>
            </a:r>
            <a:endParaRPr lang="en-US" b="1" i="1" dirty="0"/>
          </a:p>
          <a:p>
            <a:pPr lvl="2"/>
            <a:r>
              <a:rPr lang="en-US" dirty="0"/>
              <a:t>Northern half of Spain consolidated in Christian kingdoms by the end of twelfth century; southern half controlled by Muslims</a:t>
            </a:r>
          </a:p>
          <a:p>
            <a:pPr lvl="2"/>
            <a:r>
              <a:rPr lang="en-US" dirty="0"/>
              <a:t>Successful offensives expanded Christian territories: by mid-thirteenth century, the Moors held only Grenada</a:t>
            </a:r>
          </a:p>
          <a:p>
            <a:r>
              <a:rPr lang="en-US" dirty="0"/>
              <a:t>The lands of the Holy Roman Empire: Germany and Italy</a:t>
            </a:r>
          </a:p>
          <a:p>
            <a:pPr lvl="1"/>
            <a:r>
              <a:rPr lang="en-US" dirty="0"/>
              <a:t>Frederick I</a:t>
            </a:r>
          </a:p>
          <a:p>
            <a:pPr lvl="2"/>
            <a:r>
              <a:rPr lang="en-US" dirty="0"/>
              <a:t>The challenge of controlling northern Italy</a:t>
            </a:r>
          </a:p>
          <a:p>
            <a:pPr lvl="1"/>
            <a:r>
              <a:rPr lang="en-US" dirty="0"/>
              <a:t>Frederick II</a:t>
            </a:r>
          </a:p>
          <a:p>
            <a:pPr lvl="2"/>
            <a:r>
              <a:rPr lang="en-US" dirty="0"/>
              <a:t>Unsuccessfully sought a strong centralized state in Italy</a:t>
            </a:r>
          </a:p>
        </p:txBody>
      </p:sp>
    </p:spTree>
    <p:extLst>
      <p:ext uri="{BB962C8B-B14F-4D97-AF65-F5344CB8AC3E}">
        <p14:creationId xmlns:p14="http://schemas.microsoft.com/office/powerpoint/2010/main" val="312982001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THE EMERGENCE AND GROWTH OF EUROPEAN KINGDOMS, 1000</a:t>
            </a:r>
            <a:r>
              <a:rPr lang="en-US" dirty="0">
                <a:latin typeface="Calibri" panose="020F0502020204030204" pitchFamily="34" charset="0"/>
                <a:cs typeface="Calibri" panose="020F0502020204030204" pitchFamily="34" charset="0"/>
              </a:rPr>
              <a:t>–</a:t>
            </a:r>
            <a:r>
              <a:rPr lang="en-US" dirty="0"/>
              <a:t>1300 (5 of 5)</a:t>
            </a:r>
          </a:p>
        </p:txBody>
      </p:sp>
      <p:sp>
        <p:nvSpPr>
          <p:cNvPr id="3" name="Content Placeholder 2"/>
          <p:cNvSpPr>
            <a:spLocks noGrp="1"/>
          </p:cNvSpPr>
          <p:nvPr>
            <p:ph idx="1"/>
          </p:nvPr>
        </p:nvSpPr>
        <p:spPr/>
        <p:txBody>
          <a:bodyPr>
            <a:normAutofit/>
          </a:bodyPr>
          <a:lstStyle/>
          <a:p>
            <a:r>
              <a:rPr lang="en-US" dirty="0"/>
              <a:t>New Kingdoms in Northern and Eastern Europe</a:t>
            </a:r>
          </a:p>
          <a:p>
            <a:pPr lvl="1"/>
            <a:r>
              <a:rPr lang="en-US" dirty="0"/>
              <a:t>The three Christian Scandinavian kingdoms</a:t>
            </a:r>
          </a:p>
          <a:p>
            <a:pPr lvl="1"/>
            <a:r>
              <a:rPr lang="en-US" dirty="0"/>
              <a:t>Stability in Hungary, turbulence for Poland and Russia</a:t>
            </a:r>
          </a:p>
          <a:p>
            <a:r>
              <a:rPr lang="en-US" dirty="0"/>
              <a:t>Impact of the Mongols</a:t>
            </a:r>
          </a:p>
          <a:p>
            <a:pPr lvl="1"/>
            <a:r>
              <a:rPr lang="en-US" dirty="0"/>
              <a:t>Expansion under the successors of </a:t>
            </a:r>
            <a:r>
              <a:rPr lang="en-US" dirty="0" err="1"/>
              <a:t>Chinggis</a:t>
            </a:r>
            <a:r>
              <a:rPr lang="en-US" dirty="0"/>
              <a:t> Khan into China, Korea, the Islamic empire, and Europe</a:t>
            </a:r>
          </a:p>
          <a:p>
            <a:pPr lvl="2"/>
            <a:r>
              <a:rPr lang="en-US" dirty="0"/>
              <a:t>Little lasting impact in Europe</a:t>
            </a:r>
          </a:p>
          <a:p>
            <a:r>
              <a:rPr lang="en-US" dirty="0"/>
              <a:t>The development of Russia</a:t>
            </a:r>
          </a:p>
          <a:p>
            <a:pPr lvl="1"/>
            <a:r>
              <a:rPr lang="en-US" dirty="0"/>
              <a:t>Domination by the </a:t>
            </a:r>
            <a:r>
              <a:rPr lang="en-US" b="1" dirty="0"/>
              <a:t>boyars</a:t>
            </a:r>
          </a:p>
          <a:p>
            <a:pPr lvl="1"/>
            <a:r>
              <a:rPr lang="en-US" dirty="0"/>
              <a:t>Eastern Orthodox Church as a civilizing and unifying force</a:t>
            </a:r>
          </a:p>
          <a:p>
            <a:pPr lvl="1"/>
            <a:r>
              <a:rPr lang="en-US" dirty="0"/>
              <a:t>Mongol conquest and Alexander </a:t>
            </a:r>
            <a:r>
              <a:rPr lang="en-US" dirty="0" err="1"/>
              <a:t>Nevsky’s</a:t>
            </a:r>
            <a:r>
              <a:rPr lang="en-US" dirty="0"/>
              <a:t> cooperation</a:t>
            </a:r>
          </a:p>
        </p:txBody>
      </p:sp>
    </p:spTree>
    <p:extLst>
      <p:ext uri="{BB962C8B-B14F-4D97-AF65-F5344CB8AC3E}">
        <p14:creationId xmlns:p14="http://schemas.microsoft.com/office/powerpoint/2010/main" val="1213214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685800"/>
          </a:xfrm>
        </p:spPr>
        <p:txBody>
          <a:bodyPr>
            <a:noAutofit/>
          </a:bodyPr>
          <a:lstStyle/>
          <a:p>
            <a:r>
              <a:rPr lang="en-US" dirty="0"/>
              <a:t>Chronology: Growth of the European Kingdoms</a:t>
            </a:r>
          </a:p>
        </p:txBody>
      </p:sp>
      <p:pic>
        <p:nvPicPr>
          <p:cNvPr id="1026" name="Picture 2" descr="Chronology: Growth of the European Kingdoms"/>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714607"/>
            <a:ext cx="2321370" cy="5347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93449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762000"/>
          </a:xfrm>
        </p:spPr>
        <p:txBody>
          <a:bodyPr>
            <a:noAutofit/>
          </a:bodyPr>
          <a:lstStyle/>
          <a:p>
            <a:r>
              <a:rPr lang="en-US" sz="2000" b="1" dirty="0"/>
              <a:t>10.2b Norman Conquest of England</a:t>
            </a:r>
            <a:r>
              <a:rPr lang="en-US" sz="2000" dirty="0"/>
              <a:t>. This segment of the Bayeux Tapestry shows the Norman cavalry charging the Saxon infantry during the Battle of Hastings. </a:t>
            </a:r>
          </a:p>
        </p:txBody>
      </p:sp>
      <p:pic>
        <p:nvPicPr>
          <p:cNvPr id="2050" name="Picture 2" descr="The Bayeux (bah-YUH or bah-YUR) tapestry, a wall hanging of woolen embroidery on a linen backing, was made by English needlewomen before 1082 for Bayeux Cathedral. It depicts scenes from the Norman invasion of England. This segment shows the Norman fleet beginning its journey to Englan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04937" y="1447800"/>
            <a:ext cx="8105663" cy="3739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581400" cy="1676400"/>
          </a:xfrm>
        </p:spPr>
        <p:txBody>
          <a:bodyPr>
            <a:noAutofit/>
          </a:bodyPr>
          <a:lstStyle/>
          <a:p>
            <a:r>
              <a:rPr lang="en-US" sz="2000" b="1" dirty="0"/>
              <a:t>10.3 The Coronation of Frederick II</a:t>
            </a:r>
            <a:r>
              <a:rPr lang="en-US" sz="2000" dirty="0"/>
              <a:t>. Pope Honorius II agreed to Frederick’s coronation after he promised to lead a Crusade to the Holy Land. </a:t>
            </a:r>
          </a:p>
        </p:txBody>
      </p:sp>
      <p:pic>
        <p:nvPicPr>
          <p:cNvPr id="16386" name="Picture 2" descr="Shown here is the coronation of Frederick II of Germany as Holy Roman Emperor by Pope Honorius II in Rome on November 22, 1220. The pope agreed to the coronation after Frederick promised to lead a Crusade to the Holy Land, a promise that he took years to fulfill. This scene is taken from a fifteenth-century French manuscript on the monarchs of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083957" y="312422"/>
            <a:ext cx="4755243" cy="5700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15726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10.1 England and France (1154</a:t>
            </a:r>
            <a:r>
              <a:rPr lang="en-US" dirty="0">
                <a:latin typeface="Calibri" panose="020F0502020204030204" pitchFamily="34" charset="0"/>
                <a:cs typeface="Calibri" panose="020F0502020204030204" pitchFamily="34" charset="0"/>
              </a:rPr>
              <a:t>–</a:t>
            </a:r>
            <a:r>
              <a:rPr lang="en-US" dirty="0"/>
              <a:t>1337)</a:t>
            </a:r>
          </a:p>
        </p:txBody>
      </p:sp>
      <p:pic>
        <p:nvPicPr>
          <p:cNvPr id="3074" name="Picture 2" descr="A map shows French territories held by the English (on the left)  and French territories taken back by the French (on the right)  between the period 1154 and 1337. By the year 1154  the following French lands were under the hold of the English: Brittany  Normandy  Maine  Touraine  and Poitou. In the year 1214  however  they lost Brittany  Normandy and Maine to France. By 1252  the British also had Aquitaine and Gascony under their control. During 1180  the royal French domain resided at Ile de France  and in the period 1180–1223  the French won back some of their land  including Normandy  Maine  Anjou  Touraine  and Flanders. Further  between 1223 and 1337  their conquests included Aquitaine  Poitou  Languedoc Toulouse  Bourges  Burgundy  Bourbon  and champagne. Gascony  however  remained with the English during the period (until 133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80774" y="827598"/>
            <a:ext cx="6844026" cy="519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24047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10.2 Christian </a:t>
            </a:r>
            <a:r>
              <a:rPr lang="en-US" dirty="0" err="1"/>
              <a:t>Reconquests</a:t>
            </a:r>
            <a:r>
              <a:rPr lang="en-US" dirty="0"/>
              <a:t> in the Western Mediterranean</a:t>
            </a:r>
          </a:p>
        </p:txBody>
      </p:sp>
      <p:pic>
        <p:nvPicPr>
          <p:cNvPr id="4098" name="Picture 2" descr="A map shows the Christian conquest of territories mainly in Western Europe  lost to the Muslim kingdoms. The conquests were made between the periods 1000 and 1492. Between the years 1000 and 1100  the following territories were recaptured: Central region of Portugal  leaving a small portion in the north  the city of Lisbon toward the South  Central region of Castile-including the cities of Toledo  Cordaba and Las Navas de Tolosa  Western half of Aragon-leaving out a small portion of coastal lands near the city of Valencia  and Sicily island. Between the years 1100 and 1250  the following territories were recaptured: Southern region of Portugal-extending from the city of Lisbon  southern region of Castile – except Granada  and a small portion of coastal land near the city of Valenc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95303" y="1053708"/>
            <a:ext cx="7510497" cy="4966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89339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098031"/>
          </a:xfrm>
        </p:spPr>
        <p:txBody>
          <a:bodyPr>
            <a:noAutofit/>
          </a:bodyPr>
          <a:lstStyle/>
          <a:p>
            <a:r>
              <a:rPr lang="en-US" dirty="0"/>
              <a:t>Map 10.3 The Lands of the Holy Roman Empire in </a:t>
            </a:r>
            <a:br>
              <a:rPr lang="en-US" dirty="0"/>
            </a:br>
            <a:r>
              <a:rPr lang="en-US" dirty="0"/>
              <a:t>the Twelfth Century</a:t>
            </a:r>
          </a:p>
        </p:txBody>
      </p:sp>
      <p:pic>
        <p:nvPicPr>
          <p:cNvPr id="5122" name="Picture 2" descr="A map shows the provinces under the control of the Roman Empire  the Papal States  the Republic of Venice and Kingdom of Sicily. The Holy Roman Empire was bounded by the North Sea  Denmark and the Baltic Sea in the north  England and France in the west  Mediterranean Sea in the south  and Poland and Hungary in the east. It had the following regions under its reign: Frisia  Lower Lorraine  Upper Lorraine  Burgundy Arles  Provence  Corsica  Sardinia  Tuscany  Lombardy  Swabia  Franconia  Thuringia  Saxony  Pomerania  Lusatia  Silesia  Bohemia  Moravia  Bavaria and Austria. The Papal States included the regions near Rome  and were surrounded by Roman Empire in the north  Mediterranean Sea in the west  Kingdom of Sicily in the south  and Adriatic Sea in the east. Kingdom of Sicily encomapssed the island of Sicily  Apulia and the city of Naples  and was surrounded by the Papal States in the north  Mediterranean Sea in the west and south  and Adriatic Sea in the east. The Republic of Venice included Venice and its nearby land  and was enclosed by the Roman Empire in the north and the Adriatic Sea in the south."/>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71700" y="1098031"/>
            <a:ext cx="4762500" cy="4938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66621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10.4 Northern and Eastern Europe, ca. 1150</a:t>
            </a:r>
          </a:p>
        </p:txBody>
      </p:sp>
      <p:pic>
        <p:nvPicPr>
          <p:cNvPr id="6146" name="Picture 2" descr="A map shows the regions in the Northern and Eastern part of Europe in the year 1150. The regions labeled are Norway  Sweden  Denmark  the Holy Roman Empire  the Kingdom of Sicily  the Byzantine Empire  Wallachia  Hungary  Moldavia  Kingdom of Rus  Poland  and Pomerania. Some regions are marked by the names of dynasties which are as follows: Serbs  Croats – the regions to the west of Byzantine Empire and south of Hungary  Bulgarians – the Byzantine Empire  Prussians  Lithuanians and Estonians  - the regions to the west of the Kingdom of Rus and to the east of the Baltic Sea. Cities mentioned in the map are as follows: Novgorod and Lublin in the Kingdom of Rus  Krakow in Poland  Prague and Vienna in the Holy Roman Empire  and Belgrade in the Byzantine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36157" y="807171"/>
            <a:ext cx="3840843" cy="5288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91467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10.5 The Mongol Empire in the Thirteenth Century</a:t>
            </a:r>
          </a:p>
        </p:txBody>
      </p:sp>
      <p:pic>
        <p:nvPicPr>
          <p:cNvPr id="7170" name="Picture 2" descr="A map shows the territories held by the Mongol Empire in the thirteenth Century  which includes regions in Asia and Europe. The Kingdom was divided into four major regions namely  Khanate of Kipchak  Khanate of Persia  Khanate of Chaghadai  and the Khanate of the Great Khan. The Khanate of Kipchak mainly consisted of Russia. In the west  the region extended up to the cities of Kiev and Moscow and a little beyond. In the south  it extended till the coastline of Caspian Sea. And in the east  the region extended up to central Asia. The Khanate of Persia extended to the eastern part of Arabia in the West  had the Caspian Sea on its north and the Arabian Sea on its south. It ended a little ahead of the city of Samarkand in the east. The Khanate of the Great Khan resided in the eastern part of Asia. Its territory extended up to the Pacific coast in the east. In the south  it extended up to the regions of Burma  and Vietnam. To its southwest  it extended a little beyond the Brahmaputra River. It had the Khanates of Kipchak and Chaghadai to its west. The Khanate of Chaghadai was surrounded by the Khanates of Kipchak and Persia in the west and north. To its east  it had the Khanate of the Great Khan. To the south  it extended right up to the city of Kashmir. The important places in the territory of Mongol Empire are as follows: Caucasus and cities of Kiev and Moscow in the Khanate of Kipchak  Georgia  and cities of Tabriz  Baghdad  and Hormuz (Il-Khans) in the Khanate of Persia  the city of Samarkand in the Khanate of Chaghadai  and the cities of Karakorum  Khanbaliq (Beijing)  Kaifeng  and Canton in the Khanate of the Great Kha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73996" y="1066800"/>
            <a:ext cx="8136604" cy="441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96234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The Recovery AND Reform of the </a:t>
            </a:r>
            <a:br>
              <a:rPr lang="en-US" dirty="0"/>
            </a:br>
            <a:r>
              <a:rPr lang="en-US" dirty="0"/>
              <a:t>Catholic Church</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characteristics of the papal monarchy and the new religious orders of the High Middle Ages, and what role did women play in the religious life of the period? What was the church’s attitude toward heretics and Jews during the High Middle Ages? </a:t>
            </a:r>
          </a:p>
          <a:p>
            <a:r>
              <a:rPr lang="en-US" dirty="0"/>
              <a:t>Growth of the papal monarchy</a:t>
            </a:r>
          </a:p>
          <a:p>
            <a:pPr lvl="1"/>
            <a:r>
              <a:rPr lang="en-US" dirty="0"/>
              <a:t>The pope and </a:t>
            </a:r>
            <a:r>
              <a:rPr lang="en-US" b="1" dirty="0"/>
              <a:t>papal curia</a:t>
            </a:r>
            <a:r>
              <a:rPr lang="en-US" dirty="0"/>
              <a:t> (staffed by cardinals): center of a hierarchical administrative structure</a:t>
            </a:r>
          </a:p>
          <a:p>
            <a:pPr lvl="1"/>
            <a:r>
              <a:rPr lang="en-US" dirty="0"/>
              <a:t>Innocent III, zenith of papal monarchy</a:t>
            </a:r>
          </a:p>
          <a:p>
            <a:pPr lvl="2"/>
            <a:r>
              <a:rPr lang="en-US" dirty="0"/>
              <a:t>Papal weapons: </a:t>
            </a:r>
            <a:r>
              <a:rPr lang="en-US" b="1" dirty="0"/>
              <a:t>interdict</a:t>
            </a:r>
            <a:r>
              <a:rPr lang="en-US" dirty="0"/>
              <a:t> (forbade the </a:t>
            </a:r>
            <a:r>
              <a:rPr lang="en-US" b="1" dirty="0"/>
              <a:t>sacraments</a:t>
            </a:r>
            <a:r>
              <a:rPr lang="en-US" dirty="0"/>
              <a:t>) </a:t>
            </a:r>
          </a:p>
        </p:txBody>
      </p:sp>
    </p:spTree>
    <p:extLst>
      <p:ext uri="{BB962C8B-B14F-4D97-AF65-F5344CB8AC3E}">
        <p14:creationId xmlns:p14="http://schemas.microsoft.com/office/powerpoint/2010/main" val="266427580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10-3 Christianity and Medieval Civilization</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was at issue in the Investiture Controversy, and what effect did the controversy have on the church and on Germany? </a:t>
            </a:r>
          </a:p>
          <a:p>
            <a:r>
              <a:rPr lang="en-US" altLang="en-US" dirty="0"/>
              <a:t>The problems of decline</a:t>
            </a:r>
          </a:p>
          <a:p>
            <a:pPr lvl="1"/>
            <a:r>
              <a:rPr lang="en-US" altLang="en-US" dirty="0"/>
              <a:t>Political involvement, entanglements in lord-vassal relationships, monastic discipline declined</a:t>
            </a:r>
          </a:p>
          <a:p>
            <a:r>
              <a:rPr lang="en-US" altLang="en-US" dirty="0"/>
              <a:t>The </a:t>
            </a:r>
            <a:r>
              <a:rPr lang="en-US" altLang="en-US" dirty="0" err="1"/>
              <a:t>Cluniac</a:t>
            </a:r>
            <a:r>
              <a:rPr lang="en-US" altLang="en-US" dirty="0"/>
              <a:t> reform movement</a:t>
            </a:r>
          </a:p>
          <a:p>
            <a:pPr lvl="1"/>
            <a:r>
              <a:rPr lang="en-US" altLang="en-US" dirty="0"/>
              <a:t>Renewed dedication to spiritual ideals of monasticism </a:t>
            </a:r>
          </a:p>
          <a:p>
            <a:r>
              <a:rPr lang="en-US" altLang="en-US" dirty="0"/>
              <a:t>Reform of the papacy</a:t>
            </a:r>
          </a:p>
          <a:p>
            <a:pPr lvl="1"/>
            <a:r>
              <a:rPr lang="en-US" altLang="en-US" b="1" dirty="0"/>
              <a:t>Lay investiture</a:t>
            </a:r>
            <a:r>
              <a:rPr lang="en-US" altLang="en-US" dirty="0"/>
              <a:t> and the Investiture Controversy</a:t>
            </a:r>
            <a:endParaRPr lang="en-US" altLang="en-US" b="1" dirty="0"/>
          </a:p>
        </p:txBody>
      </p:sp>
    </p:spTree>
    <p:extLst>
      <p:ext uri="{BB962C8B-B14F-4D97-AF65-F5344CB8AC3E}">
        <p14:creationId xmlns:p14="http://schemas.microsoft.com/office/powerpoint/2010/main" val="7479508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10-3 Christianity and Medieval Civilization</a:t>
            </a:r>
            <a:br>
              <a:rPr lang="en-US" dirty="0"/>
            </a:br>
            <a:r>
              <a:rPr lang="en-US" dirty="0"/>
              <a:t>(2 of 3)</a:t>
            </a:r>
          </a:p>
        </p:txBody>
      </p:sp>
      <p:sp>
        <p:nvSpPr>
          <p:cNvPr id="3" name="Content Placeholder 2"/>
          <p:cNvSpPr>
            <a:spLocks noGrp="1"/>
          </p:cNvSpPr>
          <p:nvPr>
            <p:ph idx="1"/>
          </p:nvPr>
        </p:nvSpPr>
        <p:spPr/>
        <p:txBody>
          <a:bodyPr>
            <a:normAutofit/>
          </a:bodyPr>
          <a:lstStyle/>
          <a:p>
            <a:r>
              <a:rPr lang="en-US" dirty="0"/>
              <a:t>New religious orders and spiritual ideals</a:t>
            </a:r>
          </a:p>
          <a:p>
            <a:pPr lvl="1"/>
            <a:r>
              <a:rPr lang="en-US" dirty="0"/>
              <a:t>The expansion of the Cistercian order, with strict discipline and an activist spiritual model</a:t>
            </a:r>
          </a:p>
          <a:p>
            <a:pPr lvl="1"/>
            <a:r>
              <a:rPr lang="en-US" dirty="0"/>
              <a:t>Women in religious orders</a:t>
            </a:r>
          </a:p>
          <a:p>
            <a:pPr lvl="2"/>
            <a:r>
              <a:rPr lang="en-US" dirty="0"/>
              <a:t>Convents and connections with the aristocracy</a:t>
            </a:r>
          </a:p>
          <a:p>
            <a:pPr lvl="2"/>
            <a:r>
              <a:rPr lang="en-US" dirty="0"/>
              <a:t>Abbess Hildegard of </a:t>
            </a:r>
            <a:r>
              <a:rPr lang="en-US" dirty="0" err="1"/>
              <a:t>Bingen</a:t>
            </a:r>
            <a:endParaRPr lang="en-US" dirty="0"/>
          </a:p>
          <a:p>
            <a:pPr lvl="1"/>
            <a:r>
              <a:rPr lang="en-US" dirty="0"/>
              <a:t>Living the gospel life</a:t>
            </a:r>
          </a:p>
          <a:p>
            <a:pPr lvl="2"/>
            <a:r>
              <a:rPr lang="en-US" dirty="0"/>
              <a:t>The friars: Franciscans and Dominicans</a:t>
            </a:r>
          </a:p>
          <a:p>
            <a:pPr lvl="1"/>
            <a:r>
              <a:rPr lang="en-US" dirty="0"/>
              <a:t>Monasticism and social services</a:t>
            </a:r>
          </a:p>
          <a:p>
            <a:pPr lvl="2"/>
            <a:r>
              <a:rPr lang="en-US" dirty="0"/>
              <a:t>Fed and clothed the poor, cared for the sick</a:t>
            </a:r>
          </a:p>
        </p:txBody>
      </p:sp>
    </p:spTree>
    <p:extLst>
      <p:ext uri="{BB962C8B-B14F-4D97-AF65-F5344CB8AC3E}">
        <p14:creationId xmlns:p14="http://schemas.microsoft.com/office/powerpoint/2010/main" val="33318043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10-3 Christianity and Medieval Civilization</a:t>
            </a:r>
            <a:br>
              <a:rPr lang="en-US" dirty="0"/>
            </a:br>
            <a:r>
              <a:rPr lang="en-US" dirty="0"/>
              <a:t>(3 of 3)</a:t>
            </a:r>
          </a:p>
        </p:txBody>
      </p:sp>
      <p:sp>
        <p:nvSpPr>
          <p:cNvPr id="3" name="Content Placeholder 2"/>
          <p:cNvSpPr>
            <a:spLocks noGrp="1"/>
          </p:cNvSpPr>
          <p:nvPr>
            <p:ph idx="1"/>
          </p:nvPr>
        </p:nvSpPr>
        <p:spPr/>
        <p:txBody>
          <a:bodyPr>
            <a:normAutofit/>
          </a:bodyPr>
          <a:lstStyle/>
          <a:p>
            <a:r>
              <a:rPr lang="en-US" dirty="0"/>
              <a:t>Popular religion in the High Middle Ages</a:t>
            </a:r>
          </a:p>
          <a:p>
            <a:pPr lvl="1"/>
            <a:r>
              <a:rPr lang="en-US" dirty="0"/>
              <a:t>The importance of the sacraments, especially the </a:t>
            </a:r>
            <a:r>
              <a:rPr lang="en-US" b="1" dirty="0"/>
              <a:t>Eucharist</a:t>
            </a:r>
            <a:endParaRPr lang="en-US" dirty="0"/>
          </a:p>
          <a:p>
            <a:pPr lvl="1"/>
            <a:r>
              <a:rPr lang="en-US" dirty="0"/>
              <a:t>The protection of the saints</a:t>
            </a:r>
          </a:p>
          <a:p>
            <a:pPr lvl="2"/>
            <a:r>
              <a:rPr lang="en-US" dirty="0"/>
              <a:t>The prominence of the Virgin Mary</a:t>
            </a:r>
          </a:p>
          <a:p>
            <a:pPr lvl="2"/>
            <a:r>
              <a:rPr lang="en-US" dirty="0"/>
              <a:t>The use of </a:t>
            </a:r>
            <a:r>
              <a:rPr lang="en-US" b="1" dirty="0"/>
              <a:t>relics </a:t>
            </a:r>
            <a:r>
              <a:rPr lang="en-US" dirty="0"/>
              <a:t>and miracles</a:t>
            </a:r>
          </a:p>
          <a:p>
            <a:pPr lvl="1"/>
            <a:r>
              <a:rPr lang="en-US" dirty="0"/>
              <a:t>Voices of protest and intolerance</a:t>
            </a:r>
          </a:p>
          <a:p>
            <a:pPr lvl="2"/>
            <a:r>
              <a:rPr lang="en-US" dirty="0"/>
              <a:t>The spread of heresy: the danger of </a:t>
            </a:r>
            <a:r>
              <a:rPr lang="en-US" dirty="0" err="1"/>
              <a:t>Catharism</a:t>
            </a:r>
            <a:r>
              <a:rPr lang="en-US" dirty="0"/>
              <a:t> and the </a:t>
            </a:r>
            <a:r>
              <a:rPr lang="en-US" b="1" dirty="0"/>
              <a:t>crusade</a:t>
            </a:r>
            <a:r>
              <a:rPr lang="en-US" dirty="0"/>
              <a:t> to halt it</a:t>
            </a:r>
          </a:p>
          <a:p>
            <a:pPr lvl="2"/>
            <a:r>
              <a:rPr lang="en-US" dirty="0"/>
              <a:t>Persecution of the Jews: isolation and expulsion</a:t>
            </a:r>
          </a:p>
          <a:p>
            <a:pPr lvl="2"/>
            <a:r>
              <a:rPr lang="en-US" dirty="0"/>
              <a:t>Intolerance and homosexuality</a:t>
            </a:r>
          </a:p>
        </p:txBody>
      </p:sp>
    </p:spTree>
    <p:extLst>
      <p:ext uri="{BB962C8B-B14F-4D97-AF65-F5344CB8AC3E}">
        <p14:creationId xmlns:p14="http://schemas.microsoft.com/office/powerpoint/2010/main" val="151599485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The Catholic Church in the High Middle Ages</a:t>
            </a:r>
          </a:p>
        </p:txBody>
      </p:sp>
      <p:pic>
        <p:nvPicPr>
          <p:cNvPr id="8194" name="Picture 2" descr="Chronology: The Catholic Church in the High Middle Ag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75443" y="1296244"/>
            <a:ext cx="6593114" cy="426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31773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10.4 Pope Innocent III</a:t>
            </a:r>
            <a:r>
              <a:rPr lang="en-US" sz="2000" dirty="0"/>
              <a:t>. Innocent III was arguably the most active and powerful pope during the Middle Ages. </a:t>
            </a:r>
          </a:p>
        </p:txBody>
      </p:sp>
      <p:pic>
        <p:nvPicPr>
          <p:cNvPr id="9218" name="Picture 2" descr="Innocent III was an active and powerful pope during the High Middle Ages. He approved the creation of the Franciscan and Dominican religious orders and inaugurated the Fourth Crusade. He is shown here with the papal bull he issued to establish the monastery of Sacro Speco in Subiaco, Ital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48757" y="1066800"/>
            <a:ext cx="5542643" cy="4944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27020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31480"/>
          </a:xfrm>
        </p:spPr>
        <p:txBody>
          <a:bodyPr>
            <a:noAutofit/>
          </a:bodyPr>
          <a:lstStyle/>
          <a:p>
            <a:r>
              <a:rPr lang="en-US" sz="2000" b="1" dirty="0"/>
              <a:t>10.5a Medieval Nuns</a:t>
            </a:r>
            <a:r>
              <a:rPr lang="en-US" sz="2000" dirty="0"/>
              <a:t>. Left, a group of nuns welcoming a novice (dressed in white) to their order; right, a nun receives a sick person on a stretcher for the order’s hospital care. </a:t>
            </a:r>
          </a:p>
        </p:txBody>
      </p:sp>
      <p:pic>
        <p:nvPicPr>
          <p:cNvPr id="10242" name="Picture 2" descr="At the left a group of nuns welcoming a novice (dressed in white) to their order. At the right a nun receives a sick person on a stretcher for the order’s hospital ca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33425" y="1371600"/>
            <a:ext cx="7800975"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679791"/>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10.6 Expulsion of </a:t>
            </a:r>
            <a:r>
              <a:rPr lang="en-US" sz="2000" b="1" dirty="0" err="1"/>
              <a:t>Albigensian</a:t>
            </a:r>
            <a:r>
              <a:rPr lang="en-US" sz="2000" b="1" dirty="0"/>
              <a:t> Heretics</a:t>
            </a:r>
            <a:r>
              <a:rPr lang="en-US" sz="2000" dirty="0"/>
              <a:t>. In this medieval illustration, French knights are shown expelling </a:t>
            </a:r>
            <a:r>
              <a:rPr lang="en-US" sz="2000" dirty="0" err="1"/>
              <a:t>Albigensian</a:t>
            </a:r>
            <a:r>
              <a:rPr lang="en-US" sz="2000" dirty="0"/>
              <a:t> heretics from the town of Carcassonne near </a:t>
            </a:r>
            <a:r>
              <a:rPr lang="en-US" sz="2000" dirty="0" err="1"/>
              <a:t>Albi</a:t>
            </a:r>
            <a:r>
              <a:rPr lang="en-US" sz="2000" dirty="0"/>
              <a:t>. </a:t>
            </a:r>
          </a:p>
        </p:txBody>
      </p:sp>
      <p:pic>
        <p:nvPicPr>
          <p:cNvPr id="11266" name="Picture 2" descr="In 1209, Pope Innocent III authorized a crusade against the heretical Albigensians. In this medieval illustration, French knights are shown expelling Albigensian heretics from the town of Carcassonne near Albi, an Albigensian stronghold in southern Fran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33600" y="1219200"/>
            <a:ext cx="4893129" cy="474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60474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10-4 The Crusades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reasons for the Crusades, and who or what benefited the most from the experience of the Crusades? </a:t>
            </a:r>
          </a:p>
          <a:p>
            <a:r>
              <a:rPr lang="en-US" altLang="en-US" dirty="0"/>
              <a:t>Background to the Crusades</a:t>
            </a:r>
          </a:p>
          <a:p>
            <a:pPr lvl="1"/>
            <a:r>
              <a:rPr lang="en-US" altLang="en-US" dirty="0"/>
              <a:t>Islam and the Seljuk Turks</a:t>
            </a:r>
          </a:p>
          <a:p>
            <a:pPr lvl="2"/>
            <a:r>
              <a:rPr lang="en-US" dirty="0"/>
              <a:t>Command of the Abbasid Empire with the title of </a:t>
            </a:r>
            <a:r>
              <a:rPr lang="en-US" b="1" dirty="0"/>
              <a:t>sultan </a:t>
            </a:r>
            <a:endParaRPr lang="en-US" altLang="en-US" dirty="0"/>
          </a:p>
          <a:p>
            <a:pPr lvl="1"/>
            <a:r>
              <a:rPr lang="en-US" altLang="en-US" dirty="0"/>
              <a:t>The Byzantine Empire</a:t>
            </a:r>
          </a:p>
          <a:p>
            <a:pPr lvl="2"/>
            <a:r>
              <a:rPr lang="en-US" altLang="en-US" dirty="0"/>
              <a:t>Internal struggles for power and the division with the West led to weakness</a:t>
            </a:r>
          </a:p>
          <a:p>
            <a:pPr lvl="2"/>
            <a:r>
              <a:rPr lang="en-US" altLang="en-US" dirty="0"/>
              <a:t>External threats to security</a:t>
            </a:r>
          </a:p>
        </p:txBody>
      </p:sp>
    </p:spTree>
    <p:extLst>
      <p:ext uri="{BB962C8B-B14F-4D97-AF65-F5344CB8AC3E}">
        <p14:creationId xmlns:p14="http://schemas.microsoft.com/office/powerpoint/2010/main" val="291437738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10-4 The Crusades (2 of 3)</a:t>
            </a:r>
          </a:p>
        </p:txBody>
      </p:sp>
      <p:sp>
        <p:nvSpPr>
          <p:cNvPr id="3" name="Content Placeholder 2"/>
          <p:cNvSpPr>
            <a:spLocks noGrp="1"/>
          </p:cNvSpPr>
          <p:nvPr>
            <p:ph idx="1"/>
          </p:nvPr>
        </p:nvSpPr>
        <p:spPr/>
        <p:txBody>
          <a:bodyPr>
            <a:normAutofit/>
          </a:bodyPr>
          <a:lstStyle/>
          <a:p>
            <a:r>
              <a:rPr lang="en-US" altLang="en-US" dirty="0"/>
              <a:t>The early Crusades</a:t>
            </a:r>
          </a:p>
          <a:p>
            <a:pPr lvl="1"/>
            <a:r>
              <a:rPr lang="en-US" altLang="en-US" dirty="0"/>
              <a:t>Urban II: the call and its appeal</a:t>
            </a:r>
          </a:p>
          <a:p>
            <a:pPr lvl="1"/>
            <a:r>
              <a:rPr lang="en-US" altLang="en-US" dirty="0"/>
              <a:t>What motivated the Crusades</a:t>
            </a:r>
          </a:p>
          <a:p>
            <a:pPr lvl="2"/>
            <a:r>
              <a:rPr lang="en-US" altLang="en-US" dirty="0"/>
              <a:t>Debate: religious fervor and salvation, fighting, territory, riches, status</a:t>
            </a:r>
          </a:p>
          <a:p>
            <a:pPr lvl="1"/>
            <a:r>
              <a:rPr lang="en-US" altLang="en-US" dirty="0"/>
              <a:t>The First Crusade</a:t>
            </a:r>
          </a:p>
          <a:p>
            <a:pPr lvl="2"/>
            <a:r>
              <a:rPr lang="en-US" altLang="en-US" dirty="0"/>
              <a:t>The conquest of Jerusalem and the establishment of the crusader states </a:t>
            </a:r>
          </a:p>
          <a:p>
            <a:pPr lvl="1"/>
            <a:r>
              <a:rPr lang="en-US" altLang="en-US" dirty="0"/>
              <a:t>The Second Crusade</a:t>
            </a:r>
          </a:p>
          <a:p>
            <a:pPr lvl="1"/>
            <a:r>
              <a:rPr lang="en-US" altLang="en-US" dirty="0"/>
              <a:t>The Third Crusade</a:t>
            </a:r>
          </a:p>
          <a:p>
            <a:pPr lvl="2"/>
            <a:r>
              <a:rPr lang="en-US" altLang="en-US" dirty="0"/>
              <a:t>The fall of Jerusalem </a:t>
            </a:r>
          </a:p>
          <a:p>
            <a:pPr lvl="2"/>
            <a:r>
              <a:rPr lang="en-US" altLang="en-US" dirty="0"/>
              <a:t>Saladin and the kings of Europe</a:t>
            </a:r>
          </a:p>
        </p:txBody>
      </p:sp>
    </p:spTree>
    <p:extLst>
      <p:ext uri="{BB962C8B-B14F-4D97-AF65-F5344CB8AC3E}">
        <p14:creationId xmlns:p14="http://schemas.microsoft.com/office/powerpoint/2010/main" val="3912511988"/>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10-4 The Crusades (3 of 3)</a:t>
            </a:r>
          </a:p>
        </p:txBody>
      </p:sp>
      <p:sp>
        <p:nvSpPr>
          <p:cNvPr id="3" name="Content Placeholder 2"/>
          <p:cNvSpPr>
            <a:spLocks noGrp="1"/>
          </p:cNvSpPr>
          <p:nvPr>
            <p:ph idx="1"/>
          </p:nvPr>
        </p:nvSpPr>
        <p:spPr/>
        <p:txBody>
          <a:bodyPr>
            <a:normAutofit/>
          </a:bodyPr>
          <a:lstStyle/>
          <a:p>
            <a:r>
              <a:rPr lang="en-US" altLang="en-US" dirty="0"/>
              <a:t>The Crusades of the thirteenth century</a:t>
            </a:r>
          </a:p>
          <a:p>
            <a:pPr lvl="1"/>
            <a:r>
              <a:rPr lang="en-US" altLang="en-US" dirty="0"/>
              <a:t>Fourth Crusade</a:t>
            </a:r>
          </a:p>
          <a:p>
            <a:pPr lvl="2"/>
            <a:r>
              <a:rPr lang="en-US" altLang="en-US" dirty="0"/>
              <a:t>Result: the Latin empire of Constantinople</a:t>
            </a:r>
          </a:p>
          <a:p>
            <a:pPr lvl="1"/>
            <a:r>
              <a:rPr lang="en-US" altLang="en-US" dirty="0"/>
              <a:t>Children’s Crusade</a:t>
            </a:r>
          </a:p>
          <a:p>
            <a:pPr lvl="1"/>
            <a:r>
              <a:rPr lang="en-US" altLang="en-US" dirty="0"/>
              <a:t>Four more crusades of adult warriors failed over the next half century</a:t>
            </a:r>
          </a:p>
          <a:p>
            <a:r>
              <a:rPr lang="en-US" altLang="en-US" dirty="0"/>
              <a:t>What were the effects of the Crusades?</a:t>
            </a:r>
          </a:p>
          <a:p>
            <a:pPr lvl="1"/>
            <a:r>
              <a:rPr lang="en-US" altLang="en-US" dirty="0"/>
              <a:t>Debate: little long-term impact in Asia Minor and the Middle East; may have enhanced the revival of trade in the West but did not cause it</a:t>
            </a:r>
          </a:p>
          <a:p>
            <a:pPr lvl="1"/>
            <a:r>
              <a:rPr lang="en-US" altLang="en-US" dirty="0"/>
              <a:t>The massacre of Jews: a regular feature of medieval European life</a:t>
            </a:r>
          </a:p>
        </p:txBody>
      </p:sp>
    </p:spTree>
    <p:extLst>
      <p:ext uri="{BB962C8B-B14F-4D97-AF65-F5344CB8AC3E}">
        <p14:creationId xmlns:p14="http://schemas.microsoft.com/office/powerpoint/2010/main" val="2991358780"/>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Crusades</a:t>
            </a:r>
          </a:p>
        </p:txBody>
      </p:sp>
      <p:pic>
        <p:nvPicPr>
          <p:cNvPr id="12290" name="Picture 2" descr="Chronology: The Crusad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46200" y="976156"/>
            <a:ext cx="6451600" cy="4905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6122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10.7 The First Crusade: The Capture of Jerusalem</a:t>
            </a:r>
            <a:r>
              <a:rPr lang="en-US" sz="2000" dirty="0"/>
              <a:t>. This manuscript illustration is a fanciful recreation of the looting of Jerusalem after its capture by the Christian Crusaders. </a:t>
            </a:r>
          </a:p>
        </p:txBody>
      </p:sp>
      <p:pic>
        <p:nvPicPr>
          <p:cNvPr id="13314" name="Picture 2" descr="Recruited from the noble class of western Europe, the first crusading army had taken Antioch by 1098. Working down the coast of Palestine, the crusaders captured Jerusalem in 1099. Shown here in a fifteenth-century manuscript illustration is a fanciful re-creation of the looting of Jerusalem after its capture by the Christian crusade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35039" y="1295400"/>
            <a:ext cx="5932347"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886450"/>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10.6 The Early Crusades</a:t>
            </a:r>
          </a:p>
        </p:txBody>
      </p:sp>
      <p:pic>
        <p:nvPicPr>
          <p:cNvPr id="14338" name="Picture 2" descr="Damietta  Alexandria  and Cairo. Crusader states: lies on the eastern shores of Mediterranean Sea. First Crusade  1096–1099: it covered the northern shore of Mediterranean Sea touching Jerusalem  Acre  Tripoli  Antioch  Constantinople  Pisa  Genoa  Ratisbon  Vézelay  Paris  and Bruges. Second Crusade  1147–1149: it covered the northern shore of Mediterranean Sea touching Jerusalem  Tripoli  Constantinople  Ratisbon  and Vézelay. Third Crusade  1189–1192: it covered the northern shore of Mediterranean Sea touching Jerusalem  Crete  Sicily  Marseilles  Lisbon  and Ratisbon. The battle site of Hattin is marked north of Jerusalem and the battle site of Manzikert is marked north east of Black S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47679" y="1042217"/>
            <a:ext cx="7986721" cy="482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5018282"/>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10 Summary</a:t>
            </a:r>
          </a:p>
        </p:txBody>
      </p:sp>
      <p:sp>
        <p:nvSpPr>
          <p:cNvPr id="3" name="Content Placeholder 2"/>
          <p:cNvSpPr>
            <a:spLocks noGrp="1"/>
          </p:cNvSpPr>
          <p:nvPr>
            <p:ph idx="1"/>
          </p:nvPr>
        </p:nvSpPr>
        <p:spPr/>
        <p:txBody>
          <a:bodyPr>
            <a:normAutofit lnSpcReduction="10000"/>
          </a:bodyPr>
          <a:lstStyle/>
          <a:p>
            <a:r>
              <a:rPr lang="en-US" dirty="0"/>
              <a:t>Medieval kings began to exert a centralizing authority and began developing new kinds of monarchical states. </a:t>
            </a:r>
          </a:p>
          <a:p>
            <a:r>
              <a:rPr lang="en-US" dirty="0"/>
              <a:t>The Catholic Church, perhaps the dominant institution of the Middle Ages, shared in the challenge of new growth by reforming itself and striking out on a path toward greater papal power. </a:t>
            </a:r>
          </a:p>
          <a:p>
            <a:r>
              <a:rPr lang="en-US" dirty="0"/>
              <a:t>The High Middle Ages also witnessed a spiritual renewal that led to numerous and even divergent paths, leading to intolerance.</a:t>
            </a:r>
          </a:p>
          <a:p>
            <a:r>
              <a:rPr lang="en-US" dirty="0"/>
              <a:t>The spiritual renewal of the High Middle Ages gave rise</a:t>
            </a:r>
            <a:br>
              <a:rPr lang="en-US" dirty="0"/>
            </a:br>
            <a:r>
              <a:rPr lang="en-US" dirty="0"/>
              <a:t>to the crusading “holy warrior” who killed for God and gave the papacy increased authority, although not ultimate Christian victory in the Holy Land.</a:t>
            </a:r>
          </a:p>
        </p:txBody>
      </p:sp>
    </p:spTree>
    <p:extLst>
      <p:ext uri="{BB962C8B-B14F-4D97-AF65-F5344CB8AC3E}">
        <p14:creationId xmlns:p14="http://schemas.microsoft.com/office/powerpoint/2010/main" val="92997023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10 Timeline</a:t>
            </a:r>
          </a:p>
        </p:txBody>
      </p:sp>
      <p:pic>
        <p:nvPicPr>
          <p:cNvPr id="1536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7657" y="1055184"/>
            <a:ext cx="7808686" cy="474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10924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22178</TotalTime>
  <Words>1395</Words>
  <Application>Microsoft Office PowerPoint</Application>
  <PresentationFormat>On-screen Show (4:3)</PresentationFormat>
  <Paragraphs>173</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10 Outline</vt:lpstr>
      <vt:lpstr>10-1 THE EMERGENCE AND GROWTH OF EUROPEAN KINGDOMS, 1000–1300 (1 of 5)</vt:lpstr>
      <vt:lpstr>10-1 THE EMERGENCE AND GROWTH OF EUROPEAN KINGDOMS, 1000–1300 (2 of 5)</vt:lpstr>
      <vt:lpstr>10-1 THE EMERGENCE AND GROWTH OF EUROPEAN KINGDOMS, 1000–1300 (3 of 5)</vt:lpstr>
      <vt:lpstr>10-1 THE EMERGENCE AND GROWTH OF EUROPEAN KINGDOMS, 1000–1300 (4 of 5)</vt:lpstr>
      <vt:lpstr>10-1 THE EMERGENCE AND GROWTH OF EUROPEAN KINGDOMS, 1000–1300 (5 of 5)</vt:lpstr>
      <vt:lpstr>Chronology: Growth of the European Kingdoms</vt:lpstr>
      <vt:lpstr>10.2b Norman Conquest of England. This segment of the Bayeux Tapestry shows the Norman cavalry charging the Saxon infantry during the Battle of Hastings. </vt:lpstr>
      <vt:lpstr>10.3 The Coronation of Frederick II. Pope Honorius II agreed to Frederick’s coronation after he promised to lead a Crusade to the Holy Land. </vt:lpstr>
      <vt:lpstr>Map 10.1 England and France (1154–1337)</vt:lpstr>
      <vt:lpstr>Map 10.2 Christian Reconquests in the Western Mediterranean</vt:lpstr>
      <vt:lpstr>Map 10.3 The Lands of the Holy Roman Empire in  the Twelfth Century</vt:lpstr>
      <vt:lpstr>Map 10.4 Northern and Eastern Europe, ca. 1150</vt:lpstr>
      <vt:lpstr>Map 10.5 The Mongol Empire in the Thirteenth Century</vt:lpstr>
      <vt:lpstr>10-2 The Recovery AND Reform of the  Catholic Church</vt:lpstr>
      <vt:lpstr>10-3 Christianity and Medieval Civilization (1 of 3)</vt:lpstr>
      <vt:lpstr>10-3 Christianity and Medieval Civilization (2 of 3)</vt:lpstr>
      <vt:lpstr>10-3 Christianity and Medieval Civilization (3 of 3)</vt:lpstr>
      <vt:lpstr>Chronology: The Catholic Church in the High Middle Ages</vt:lpstr>
      <vt:lpstr>10.4 Pope Innocent III. Innocent III was arguably the most active and powerful pope during the Middle Ages. </vt:lpstr>
      <vt:lpstr>10.5a Medieval Nuns. Left, a group of nuns welcoming a novice (dressed in white) to their order; right, a nun receives a sick person on a stretcher for the order’s hospital care. </vt:lpstr>
      <vt:lpstr>10.6 Expulsion of Albigensian Heretics. In this medieval illustration, French knights are shown expelling Albigensian heretics from the town of Carcassonne near Albi. </vt:lpstr>
      <vt:lpstr>10-4 The Crusades (1 of 3)</vt:lpstr>
      <vt:lpstr>10-4 The Crusades (2 of 3)</vt:lpstr>
      <vt:lpstr>10-4 The Crusades (3 of 3)</vt:lpstr>
      <vt:lpstr>Chronology: The Crusades</vt:lpstr>
      <vt:lpstr>10.7 The First Crusade: The Capture of Jerusalem. This manuscript illustration is a fanciful recreation of the looting of Jerusalem after its capture by the Christian Crusaders. </vt:lpstr>
      <vt:lpstr>Map 10.6 The Early Crusades</vt:lpstr>
      <vt:lpstr>Chapter 10 Summary</vt:lpstr>
      <vt:lpstr>Chapter 10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410</cp:revision>
  <dcterms:created xsi:type="dcterms:W3CDTF">2015-10-15T14:46:28Z</dcterms:created>
  <dcterms:modified xsi:type="dcterms:W3CDTF">2019-02-07T15:54:32Z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