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6"/>
  </p:notesMasterIdLst>
  <p:handoutMasterIdLst>
    <p:handoutMasterId r:id="rId27"/>
  </p:handoutMasterIdLst>
  <p:sldIdLst>
    <p:sldId id="295" r:id="rId2"/>
    <p:sldId id="297" r:id="rId3"/>
    <p:sldId id="359" r:id="rId4"/>
    <p:sldId id="360" r:id="rId5"/>
    <p:sldId id="361" r:id="rId6"/>
    <p:sldId id="380" r:id="rId7"/>
    <p:sldId id="381" r:id="rId8"/>
    <p:sldId id="382" r:id="rId9"/>
    <p:sldId id="364" r:id="rId10"/>
    <p:sldId id="365" r:id="rId11"/>
    <p:sldId id="366" r:id="rId12"/>
    <p:sldId id="383" r:id="rId13"/>
    <p:sldId id="384" r:id="rId14"/>
    <p:sldId id="385" r:id="rId15"/>
    <p:sldId id="370" r:id="rId16"/>
    <p:sldId id="371" r:id="rId17"/>
    <p:sldId id="372" r:id="rId18"/>
    <p:sldId id="373" r:id="rId19"/>
    <p:sldId id="386" r:id="rId20"/>
    <p:sldId id="387" r:id="rId21"/>
    <p:sldId id="388" r:id="rId22"/>
    <p:sldId id="389" r:id="rId23"/>
    <p:sldId id="378" r:id="rId24"/>
    <p:sldId id="390" r:id="rId25"/>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4" autoAdjust="0"/>
    <p:restoredTop sz="86921" autoAdjust="0"/>
  </p:normalViewPr>
  <p:slideViewPr>
    <p:cSldViewPr>
      <p:cViewPr varScale="1">
        <p:scale>
          <a:sx n="65" d="100"/>
          <a:sy n="65" d="100"/>
        </p:scale>
        <p:origin x="1373" y="3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9</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Recovery and Growth of European Society in the High Middle Ages</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9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sz="2400" dirty="0"/>
              <a:t>9-1 Land and People in the High Middle Ages</a:t>
            </a:r>
          </a:p>
          <a:p>
            <a:pPr marL="0" indent="0">
              <a:spcBef>
                <a:spcPts val="1200"/>
              </a:spcBef>
              <a:spcAft>
                <a:spcPts val="600"/>
              </a:spcAft>
              <a:buNone/>
            </a:pPr>
            <a:r>
              <a:rPr lang="en-US" sz="2400" dirty="0"/>
              <a:t>9-2 The New World of Trade and Cities</a:t>
            </a:r>
          </a:p>
          <a:p>
            <a:pPr marL="0" indent="0">
              <a:spcBef>
                <a:spcPts val="1200"/>
              </a:spcBef>
              <a:spcAft>
                <a:spcPts val="600"/>
              </a:spcAft>
              <a:buNone/>
            </a:pPr>
            <a:r>
              <a:rPr lang="en-US" sz="2400" dirty="0"/>
              <a:t>9-3 The Intellectual and Artistic World of the High Middle Ages</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9-1 Land and People in the High Middle Ages </a:t>
            </a:r>
            <a:br>
              <a:rPr lang="en-US" dirty="0"/>
            </a:br>
            <a:r>
              <a:rPr lang="en-US" dirty="0"/>
              <a:t>(1 of 3)</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b="1" dirty="0"/>
              <a:t>Focus Questions: </a:t>
            </a:r>
            <a:r>
              <a:rPr lang="en-US" dirty="0"/>
              <a:t>What new agricultural practices arose in the High Middle Ages? What roles did peasants and aristocrats play in the civilization of the High Middle Ages? </a:t>
            </a:r>
          </a:p>
          <a:p>
            <a:pPr>
              <a:spcBef>
                <a:spcPts val="1200"/>
              </a:spcBef>
              <a:spcAft>
                <a:spcPts val="600"/>
              </a:spcAft>
            </a:pPr>
            <a:r>
              <a:rPr lang="en-US" dirty="0"/>
              <a:t>The High Middle Ages (1000</a:t>
            </a:r>
            <a:r>
              <a:rPr lang="en-US" dirty="0">
                <a:latin typeface="Calibri" panose="020F0502020204030204" pitchFamily="34" charset="0"/>
                <a:cs typeface="Calibri" panose="020F0502020204030204" pitchFamily="34" charset="0"/>
              </a:rPr>
              <a:t>–</a:t>
            </a:r>
            <a:r>
              <a:rPr lang="en-US" dirty="0"/>
              <a:t>1300): overview</a:t>
            </a:r>
          </a:p>
          <a:p>
            <a:pPr lvl="1">
              <a:spcBef>
                <a:spcPts val="1200"/>
              </a:spcBef>
              <a:spcAft>
                <a:spcPts val="600"/>
              </a:spcAft>
            </a:pPr>
            <a:r>
              <a:rPr lang="en-US" dirty="0"/>
              <a:t>Period of recovery and growth for Western civilization</a:t>
            </a:r>
          </a:p>
          <a:p>
            <a:pPr lvl="2">
              <a:spcBef>
                <a:spcPts val="1200"/>
              </a:spcBef>
              <a:spcAft>
                <a:spcPts val="600"/>
              </a:spcAft>
            </a:pPr>
            <a:r>
              <a:rPr lang="en-US" dirty="0"/>
              <a:t>Improvement in climate</a:t>
            </a:r>
          </a:p>
          <a:p>
            <a:pPr lvl="2">
              <a:spcBef>
                <a:spcPts val="1200"/>
              </a:spcBef>
              <a:spcAft>
                <a:spcPts val="600"/>
              </a:spcAft>
            </a:pPr>
            <a:r>
              <a:rPr lang="en-US" dirty="0"/>
              <a:t>Fewer invasions</a:t>
            </a:r>
          </a:p>
          <a:p>
            <a:pPr lvl="2">
              <a:spcBef>
                <a:spcPts val="1200"/>
              </a:spcBef>
              <a:spcAft>
                <a:spcPts val="600"/>
              </a:spcAft>
            </a:pPr>
            <a:r>
              <a:rPr lang="en-US" dirty="0"/>
              <a:t>Dramatic rise in population</a:t>
            </a:r>
          </a:p>
        </p:txBody>
      </p:sp>
    </p:spTree>
    <p:extLst>
      <p:ext uri="{BB962C8B-B14F-4D97-AF65-F5344CB8AC3E}">
        <p14:creationId xmlns:p14="http://schemas.microsoft.com/office/powerpoint/2010/main" val="154003503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9-1 Land and People in the High Middle Ages </a:t>
            </a:r>
            <a:br>
              <a:rPr lang="en-US" dirty="0"/>
            </a:br>
            <a:r>
              <a:rPr lang="en-US" dirty="0"/>
              <a:t>(2 of 3)</a:t>
            </a:r>
          </a:p>
        </p:txBody>
      </p:sp>
      <p:sp>
        <p:nvSpPr>
          <p:cNvPr id="3" name="Content Placeholder 2"/>
          <p:cNvSpPr>
            <a:spLocks noGrp="1"/>
          </p:cNvSpPr>
          <p:nvPr>
            <p:ph idx="1"/>
          </p:nvPr>
        </p:nvSpPr>
        <p:spPr/>
        <p:txBody>
          <a:bodyPr>
            <a:normAutofit/>
          </a:bodyPr>
          <a:lstStyle/>
          <a:p>
            <a:r>
              <a:rPr lang="en-US" dirty="0"/>
              <a:t>The new agriculture </a:t>
            </a:r>
          </a:p>
          <a:p>
            <a:pPr lvl="1"/>
            <a:r>
              <a:rPr lang="en-US" dirty="0"/>
              <a:t>Additional acreage brought under cultivation</a:t>
            </a:r>
          </a:p>
          <a:p>
            <a:pPr lvl="1"/>
            <a:r>
              <a:rPr lang="en-US" dirty="0"/>
              <a:t>Technological changes</a:t>
            </a:r>
          </a:p>
          <a:p>
            <a:pPr lvl="2"/>
            <a:r>
              <a:rPr lang="en-US" dirty="0" err="1"/>
              <a:t>Carruca</a:t>
            </a:r>
            <a:r>
              <a:rPr lang="en-US" dirty="0"/>
              <a:t> (heavy, wheeled plow), watermills, dams, and windmills</a:t>
            </a:r>
          </a:p>
          <a:p>
            <a:pPr lvl="2"/>
            <a:r>
              <a:rPr lang="en-US" dirty="0"/>
              <a:t>Cooperative agricultural villages</a:t>
            </a:r>
          </a:p>
          <a:p>
            <a:pPr lvl="1"/>
            <a:r>
              <a:rPr lang="en-US" dirty="0"/>
              <a:t>The three-field system</a:t>
            </a:r>
          </a:p>
          <a:p>
            <a:pPr lvl="2"/>
            <a:r>
              <a:rPr lang="en-US" dirty="0"/>
              <a:t>One field for winter grains</a:t>
            </a:r>
          </a:p>
          <a:p>
            <a:pPr lvl="2"/>
            <a:r>
              <a:rPr lang="en-US" dirty="0"/>
              <a:t>One field for spring grains and vegetables</a:t>
            </a:r>
          </a:p>
          <a:p>
            <a:pPr lvl="2"/>
            <a:r>
              <a:rPr lang="en-US" dirty="0"/>
              <a:t>One field allowed to lie fallow</a:t>
            </a:r>
          </a:p>
          <a:p>
            <a:pPr lvl="2"/>
            <a:r>
              <a:rPr lang="en-US" dirty="0"/>
              <a:t>Fields rotated</a:t>
            </a:r>
          </a:p>
        </p:txBody>
      </p:sp>
    </p:spTree>
    <p:extLst>
      <p:ext uri="{BB962C8B-B14F-4D97-AF65-F5344CB8AC3E}">
        <p14:creationId xmlns:p14="http://schemas.microsoft.com/office/powerpoint/2010/main" val="4028424047"/>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9-1 Land and People in the High Middle Ages </a:t>
            </a:r>
            <a:br>
              <a:rPr lang="en-US" dirty="0"/>
            </a:br>
            <a:r>
              <a:rPr lang="en-US" dirty="0"/>
              <a:t>(3 of 3)</a:t>
            </a:r>
          </a:p>
        </p:txBody>
      </p:sp>
      <p:sp>
        <p:nvSpPr>
          <p:cNvPr id="3" name="Content Placeholder 2"/>
          <p:cNvSpPr>
            <a:spLocks noGrp="1"/>
          </p:cNvSpPr>
          <p:nvPr>
            <p:ph idx="1"/>
          </p:nvPr>
        </p:nvSpPr>
        <p:spPr/>
        <p:txBody>
          <a:bodyPr>
            <a:normAutofit/>
          </a:bodyPr>
          <a:lstStyle/>
          <a:p>
            <a:r>
              <a:rPr lang="en-US" dirty="0"/>
              <a:t>The life of the peasantry</a:t>
            </a:r>
          </a:p>
          <a:p>
            <a:pPr lvl="1"/>
            <a:r>
              <a:rPr lang="en-US" dirty="0"/>
              <a:t>Work determined by season</a:t>
            </a:r>
          </a:p>
          <a:p>
            <a:pPr lvl="1"/>
            <a:r>
              <a:rPr lang="en-US" dirty="0"/>
              <a:t>Religious feast days and other holy days</a:t>
            </a:r>
          </a:p>
          <a:p>
            <a:pPr lvl="1"/>
            <a:r>
              <a:rPr lang="en-US" dirty="0"/>
              <a:t>The duties of peasant women</a:t>
            </a:r>
          </a:p>
          <a:p>
            <a:r>
              <a:rPr lang="en-US" dirty="0"/>
              <a:t>The </a:t>
            </a:r>
            <a:r>
              <a:rPr lang="en-US" b="1" dirty="0"/>
              <a:t>aristocracy</a:t>
            </a:r>
            <a:r>
              <a:rPr lang="en-US" dirty="0"/>
              <a:t> and the High Middle Ages</a:t>
            </a:r>
          </a:p>
          <a:p>
            <a:pPr lvl="1"/>
            <a:r>
              <a:rPr lang="en-US" dirty="0"/>
              <a:t>The way of the warrior</a:t>
            </a:r>
          </a:p>
          <a:p>
            <a:pPr lvl="2"/>
            <a:r>
              <a:rPr lang="en-US" b="1" dirty="0"/>
              <a:t>Chivalry</a:t>
            </a:r>
            <a:r>
              <a:rPr lang="en-US" dirty="0"/>
              <a:t>: a code of ethics for knights</a:t>
            </a:r>
          </a:p>
          <a:p>
            <a:pPr lvl="1"/>
            <a:r>
              <a:rPr lang="en-US" dirty="0"/>
              <a:t>Aristocratic women</a:t>
            </a:r>
          </a:p>
          <a:p>
            <a:pPr lvl="2"/>
            <a:r>
              <a:rPr lang="en-US" dirty="0"/>
              <a:t>Could legally hold property, but remained under the control of men</a:t>
            </a:r>
          </a:p>
          <a:p>
            <a:pPr lvl="2"/>
            <a:r>
              <a:rPr lang="en-US" dirty="0"/>
              <a:t>Powerful queens</a:t>
            </a:r>
          </a:p>
        </p:txBody>
      </p:sp>
    </p:spTree>
    <p:extLst>
      <p:ext uri="{BB962C8B-B14F-4D97-AF65-F5344CB8AC3E}">
        <p14:creationId xmlns:p14="http://schemas.microsoft.com/office/powerpoint/2010/main" val="355294957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533400"/>
          </a:xfrm>
        </p:spPr>
        <p:txBody>
          <a:bodyPr>
            <a:noAutofit/>
          </a:bodyPr>
          <a:lstStyle/>
          <a:p>
            <a:r>
              <a:rPr lang="en-US" dirty="0"/>
              <a:t>Table 9.1: Population Estimates (in millions), 1000 and 1340</a:t>
            </a:r>
          </a:p>
        </p:txBody>
      </p:sp>
      <p:graphicFrame>
        <p:nvGraphicFramePr>
          <p:cNvPr id="4" name="Table 2" descr="Table 9.1: Population Estimates (in millions), 1000 and 1340"/>
          <p:cNvGraphicFramePr>
            <a:graphicFrameLocks noGrp="1"/>
          </p:cNvGraphicFramePr>
          <p:nvPr>
            <p:ph sz="quarter" idx="10"/>
            <p:extLst>
              <p:ext uri="{D42A27DB-BD31-4B8C-83A1-F6EECF244321}">
                <p14:modId xmlns:p14="http://schemas.microsoft.com/office/powerpoint/2010/main" val="374685221"/>
              </p:ext>
            </p:extLst>
          </p:nvPr>
        </p:nvGraphicFramePr>
        <p:xfrm>
          <a:off x="1584961" y="762000"/>
          <a:ext cx="5882639" cy="5151119"/>
        </p:xfrm>
        <a:graphic>
          <a:graphicData uri="http://schemas.openxmlformats.org/drawingml/2006/table">
            <a:tbl>
              <a:tblPr firstRow="1" bandRow="1">
                <a:tableStyleId>{5C22544A-7EE6-4342-B048-85BDC9FD1C3A}</a:tableStyleId>
              </a:tblPr>
              <a:tblGrid>
                <a:gridCol w="3605489">
                  <a:extLst>
                    <a:ext uri="{9D8B030D-6E8A-4147-A177-3AD203B41FA5}">
                      <a16:colId xmlns:a16="http://schemas.microsoft.com/office/drawing/2014/main" val="20000"/>
                    </a:ext>
                  </a:extLst>
                </a:gridCol>
                <a:gridCol w="1138575">
                  <a:extLst>
                    <a:ext uri="{9D8B030D-6E8A-4147-A177-3AD203B41FA5}">
                      <a16:colId xmlns:a16="http://schemas.microsoft.com/office/drawing/2014/main" val="20001"/>
                    </a:ext>
                  </a:extLst>
                </a:gridCol>
                <a:gridCol w="1138575">
                  <a:extLst>
                    <a:ext uri="{9D8B030D-6E8A-4147-A177-3AD203B41FA5}">
                      <a16:colId xmlns:a16="http://schemas.microsoft.com/office/drawing/2014/main" val="20002"/>
                    </a:ext>
                  </a:extLst>
                </a:gridCol>
              </a:tblGrid>
              <a:tr h="303007">
                <a:tc>
                  <a:txBody>
                    <a:bodyPr/>
                    <a:lstStyle/>
                    <a:p>
                      <a:r>
                        <a:rPr lang="en-US" sz="1300" b="0" i="0" u="none" strike="noStrike" kern="1200" baseline="0" dirty="0">
                          <a:solidFill>
                            <a:schemeClr val="lt1"/>
                          </a:solidFill>
                          <a:latin typeface="AvenirNext LT Pro Regular"/>
                          <a:ea typeface="+mn-ea"/>
                          <a:cs typeface="+mn-cs"/>
                        </a:rPr>
                        <a:t>AREA</a:t>
                      </a:r>
                      <a:endParaRPr lang="en-US" sz="1300" dirty="0">
                        <a:latin typeface="AvenirNext LT Pro Regular"/>
                      </a:endParaRPr>
                    </a:p>
                  </a:txBody>
                  <a:tcPr/>
                </a:tc>
                <a:tc>
                  <a:txBody>
                    <a:bodyPr/>
                    <a:lstStyle/>
                    <a:p>
                      <a:pPr algn="ctr"/>
                      <a:r>
                        <a:rPr lang="en-US" sz="1300" b="0" i="0" u="none" strike="noStrike" kern="1200" baseline="0" dirty="0">
                          <a:solidFill>
                            <a:schemeClr val="lt1"/>
                          </a:solidFill>
                          <a:latin typeface="AvenirNext LT Pro Regular"/>
                          <a:ea typeface="+mn-ea"/>
                          <a:cs typeface="+mn-cs"/>
                        </a:rPr>
                        <a:t>1000</a:t>
                      </a:r>
                      <a:endParaRPr lang="en-US" sz="1300" dirty="0">
                        <a:latin typeface="AvenirNext LT Pro Regular"/>
                      </a:endParaRPr>
                    </a:p>
                  </a:txBody>
                  <a:tcPr/>
                </a:tc>
                <a:tc>
                  <a:txBody>
                    <a:bodyPr/>
                    <a:lstStyle/>
                    <a:p>
                      <a:pPr algn="ctr"/>
                      <a:r>
                        <a:rPr lang="en-US" sz="1300" b="0" i="0" u="none" strike="noStrike" kern="1200" baseline="0" dirty="0">
                          <a:solidFill>
                            <a:schemeClr val="lt1"/>
                          </a:solidFill>
                          <a:latin typeface="AvenirNext LT Pro Regular"/>
                          <a:ea typeface="+mn-ea"/>
                          <a:cs typeface="+mn-cs"/>
                        </a:rPr>
                        <a:t>1340</a:t>
                      </a:r>
                      <a:endParaRPr lang="en-US" sz="1300" dirty="0">
                        <a:latin typeface="AvenirNext LT Pro Regular"/>
                      </a:endParaRPr>
                    </a:p>
                  </a:txBody>
                  <a:tcPr/>
                </a:tc>
                <a:extLst>
                  <a:ext uri="{0D108BD9-81ED-4DB2-BD59-A6C34878D82A}">
                    <a16:rowId xmlns:a16="http://schemas.microsoft.com/office/drawing/2014/main" val="10000"/>
                  </a:ext>
                </a:extLst>
              </a:tr>
              <a:tr h="303007">
                <a:tc>
                  <a:txBody>
                    <a:bodyPr/>
                    <a:lstStyle/>
                    <a:p>
                      <a:r>
                        <a:rPr lang="en-US" sz="1300" b="1" i="1" u="none" strike="noStrike" kern="1200" baseline="0" dirty="0">
                          <a:solidFill>
                            <a:schemeClr val="dk1"/>
                          </a:solidFill>
                          <a:latin typeface="AvenirNext LT Pro Regular"/>
                          <a:ea typeface="+mn-ea"/>
                          <a:cs typeface="+mn-cs"/>
                        </a:rPr>
                        <a:t>Mediterranean</a:t>
                      </a:r>
                      <a:endParaRPr lang="en-US" sz="1300" dirty="0">
                        <a:latin typeface="AvenirNext LT Pro Regular"/>
                      </a:endParaRPr>
                    </a:p>
                  </a:txBody>
                  <a:tcPr/>
                </a:tc>
                <a:tc>
                  <a:txBody>
                    <a:bodyPr/>
                    <a:lstStyle/>
                    <a:p>
                      <a:pPr algn="ctr"/>
                      <a:endParaRPr lang="en-US" sz="1300" dirty="0">
                        <a:latin typeface="AvenirNext LT Pro Regular"/>
                      </a:endParaRPr>
                    </a:p>
                  </a:txBody>
                  <a:tcPr/>
                </a:tc>
                <a:tc>
                  <a:txBody>
                    <a:bodyPr/>
                    <a:lstStyle/>
                    <a:p>
                      <a:pPr algn="ctr"/>
                      <a:endParaRPr lang="en-US" sz="1300" dirty="0">
                        <a:latin typeface="AvenirNext LT Pro Regular"/>
                      </a:endParaRPr>
                    </a:p>
                  </a:txBody>
                  <a:tcPr/>
                </a:tc>
                <a:extLst>
                  <a:ext uri="{0D108BD9-81ED-4DB2-BD59-A6C34878D82A}">
                    <a16:rowId xmlns:a16="http://schemas.microsoft.com/office/drawing/2014/main" val="10001"/>
                  </a:ext>
                </a:extLst>
              </a:tr>
              <a:tr h="303007">
                <a:tc>
                  <a:txBody>
                    <a:bodyPr/>
                    <a:lstStyle/>
                    <a:p>
                      <a:r>
                        <a:rPr lang="en-US" sz="1300" b="0" i="0" u="none" strike="noStrike" kern="1200" baseline="0" dirty="0">
                          <a:solidFill>
                            <a:schemeClr val="dk1"/>
                          </a:solidFill>
                          <a:latin typeface="AvenirNext LT Pro Regular"/>
                          <a:ea typeface="+mn-ea"/>
                          <a:cs typeface="+mn-cs"/>
                        </a:rPr>
                        <a:t>Greece and Balkans</a:t>
                      </a:r>
                      <a:endParaRPr lang="en-US" sz="1300" dirty="0">
                        <a:latin typeface="AvenirNext LT Pro Regular"/>
                      </a:endParaRPr>
                    </a:p>
                  </a:txBody>
                  <a:tcPr/>
                </a:tc>
                <a:tc>
                  <a:txBody>
                    <a:bodyPr/>
                    <a:lstStyle/>
                    <a:p>
                      <a:pPr algn="ctr"/>
                      <a:r>
                        <a:rPr lang="en-US" sz="1300" b="0" i="0" u="none" strike="noStrike" kern="1200" baseline="0" dirty="0">
                          <a:solidFill>
                            <a:schemeClr val="dk1"/>
                          </a:solidFill>
                          <a:latin typeface="AvenirNext LT Pro Regular"/>
                          <a:ea typeface="+mn-ea"/>
                          <a:cs typeface="+mn-cs"/>
                        </a:rPr>
                        <a:t>5</a:t>
                      </a:r>
                      <a:endParaRPr lang="en-US" sz="1300" dirty="0">
                        <a:latin typeface="AvenirNext LT Pro Regular"/>
                      </a:endParaRPr>
                    </a:p>
                  </a:txBody>
                  <a:tcPr/>
                </a:tc>
                <a:tc>
                  <a:txBody>
                    <a:bodyPr/>
                    <a:lstStyle/>
                    <a:p>
                      <a:pPr algn="ctr"/>
                      <a:r>
                        <a:rPr lang="en-US" sz="1300" b="0" i="0" u="none" strike="noStrike" kern="1200" baseline="0" dirty="0">
                          <a:solidFill>
                            <a:schemeClr val="dk1"/>
                          </a:solidFill>
                          <a:latin typeface="AvenirNext LT Pro Regular"/>
                          <a:ea typeface="+mn-ea"/>
                          <a:cs typeface="+mn-cs"/>
                        </a:rPr>
                        <a:t>6</a:t>
                      </a:r>
                      <a:endParaRPr lang="en-US" sz="1300" dirty="0">
                        <a:latin typeface="AvenirNext LT Pro Regular"/>
                      </a:endParaRPr>
                    </a:p>
                  </a:txBody>
                  <a:tcPr/>
                </a:tc>
                <a:extLst>
                  <a:ext uri="{0D108BD9-81ED-4DB2-BD59-A6C34878D82A}">
                    <a16:rowId xmlns:a16="http://schemas.microsoft.com/office/drawing/2014/main" val="10002"/>
                  </a:ext>
                </a:extLst>
              </a:tr>
              <a:tr h="303007">
                <a:tc>
                  <a:txBody>
                    <a:bodyPr/>
                    <a:lstStyle/>
                    <a:p>
                      <a:r>
                        <a:rPr lang="en-US" sz="1300" b="0" i="0" u="none" strike="noStrike" kern="1200" baseline="0" dirty="0">
                          <a:solidFill>
                            <a:schemeClr val="dk1"/>
                          </a:solidFill>
                          <a:latin typeface="AvenirNext LT Pro Regular"/>
                          <a:ea typeface="+mn-ea"/>
                          <a:cs typeface="+mn-cs"/>
                        </a:rPr>
                        <a:t>Italy</a:t>
                      </a:r>
                      <a:endParaRPr lang="en-US" sz="1300" dirty="0">
                        <a:latin typeface="AvenirNext LT Pro Regular"/>
                      </a:endParaRPr>
                    </a:p>
                  </a:txBody>
                  <a:tcPr/>
                </a:tc>
                <a:tc>
                  <a:txBody>
                    <a:bodyPr/>
                    <a:lstStyle/>
                    <a:p>
                      <a:pPr algn="ctr"/>
                      <a:r>
                        <a:rPr lang="en-US" sz="1300" b="0" i="0" u="none" strike="noStrike" kern="1200" baseline="0" dirty="0">
                          <a:solidFill>
                            <a:schemeClr val="dk1"/>
                          </a:solidFill>
                          <a:latin typeface="AvenirNext LT Pro Regular"/>
                          <a:ea typeface="+mn-ea"/>
                          <a:cs typeface="+mn-cs"/>
                        </a:rPr>
                        <a:t>5</a:t>
                      </a:r>
                      <a:endParaRPr lang="en-US" sz="1300" dirty="0">
                        <a:latin typeface="AvenirNext LT Pro Regular"/>
                      </a:endParaRPr>
                    </a:p>
                  </a:txBody>
                  <a:tcPr/>
                </a:tc>
                <a:tc>
                  <a:txBody>
                    <a:bodyPr/>
                    <a:lstStyle/>
                    <a:p>
                      <a:pPr algn="ctr"/>
                      <a:r>
                        <a:rPr lang="en-US" sz="1300" dirty="0">
                          <a:latin typeface="AvenirNext LT Pro Regular"/>
                        </a:rPr>
                        <a:t>10</a:t>
                      </a:r>
                    </a:p>
                  </a:txBody>
                  <a:tcPr/>
                </a:tc>
                <a:extLst>
                  <a:ext uri="{0D108BD9-81ED-4DB2-BD59-A6C34878D82A}">
                    <a16:rowId xmlns:a16="http://schemas.microsoft.com/office/drawing/2014/main" val="10003"/>
                  </a:ext>
                </a:extLst>
              </a:tr>
              <a:tr h="303007">
                <a:tc>
                  <a:txBody>
                    <a:bodyPr/>
                    <a:lstStyle/>
                    <a:p>
                      <a:r>
                        <a:rPr lang="en-US" sz="1300" b="0" i="0" u="none" strike="noStrike" kern="1200" baseline="0" dirty="0">
                          <a:solidFill>
                            <a:schemeClr val="dk1"/>
                          </a:solidFill>
                          <a:latin typeface="AvenirNext LT Pro Regular"/>
                          <a:ea typeface="+mn-ea"/>
                          <a:cs typeface="+mn-cs"/>
                        </a:rPr>
                        <a:t>Iberia</a:t>
                      </a:r>
                      <a:endParaRPr lang="en-US" sz="1300" dirty="0">
                        <a:latin typeface="AvenirNext LT Pro Regular"/>
                      </a:endParaRPr>
                    </a:p>
                  </a:txBody>
                  <a:tcPr/>
                </a:tc>
                <a:tc>
                  <a:txBody>
                    <a:bodyPr/>
                    <a:lstStyle/>
                    <a:p>
                      <a:pPr algn="ctr"/>
                      <a:r>
                        <a:rPr lang="en-US" sz="1300" dirty="0">
                          <a:latin typeface="AvenirNext LT Pro Regular"/>
                        </a:rPr>
                        <a:t>7</a:t>
                      </a:r>
                    </a:p>
                  </a:txBody>
                  <a:tcPr/>
                </a:tc>
                <a:tc>
                  <a:txBody>
                    <a:bodyPr/>
                    <a:lstStyle/>
                    <a:p>
                      <a:pPr algn="ctr"/>
                      <a:r>
                        <a:rPr lang="en-US" sz="1300" dirty="0">
                          <a:latin typeface="AvenirNext LT Pro Regular"/>
                        </a:rPr>
                        <a:t>9</a:t>
                      </a:r>
                    </a:p>
                  </a:txBody>
                  <a:tcPr/>
                </a:tc>
                <a:extLst>
                  <a:ext uri="{0D108BD9-81ED-4DB2-BD59-A6C34878D82A}">
                    <a16:rowId xmlns:a16="http://schemas.microsoft.com/office/drawing/2014/main" val="10004"/>
                  </a:ext>
                </a:extLst>
              </a:tr>
              <a:tr h="303007">
                <a:tc>
                  <a:txBody>
                    <a:bodyPr/>
                    <a:lstStyle/>
                    <a:p>
                      <a:r>
                        <a:rPr lang="en-US" sz="1300" b="0" i="0" u="none" strike="noStrike" kern="1200" baseline="0" dirty="0">
                          <a:solidFill>
                            <a:schemeClr val="dk1"/>
                          </a:solidFill>
                          <a:latin typeface="AvenirNext LT Pro Regular"/>
                          <a:ea typeface="+mn-ea"/>
                          <a:cs typeface="+mn-cs"/>
                        </a:rPr>
                        <a:t>Total</a:t>
                      </a:r>
                      <a:endParaRPr lang="en-US" sz="1300" dirty="0">
                        <a:latin typeface="AvenirNext LT Pro Regular"/>
                      </a:endParaRPr>
                    </a:p>
                  </a:txBody>
                  <a:tcPr/>
                </a:tc>
                <a:tc>
                  <a:txBody>
                    <a:bodyPr/>
                    <a:lstStyle/>
                    <a:p>
                      <a:pPr algn="ctr"/>
                      <a:r>
                        <a:rPr lang="en-US" sz="1300" dirty="0">
                          <a:latin typeface="AvenirNext LT Pro Regular"/>
                        </a:rPr>
                        <a:t>17</a:t>
                      </a:r>
                    </a:p>
                  </a:txBody>
                  <a:tcPr/>
                </a:tc>
                <a:tc>
                  <a:txBody>
                    <a:bodyPr/>
                    <a:lstStyle/>
                    <a:p>
                      <a:pPr algn="ctr"/>
                      <a:r>
                        <a:rPr lang="en-US" sz="1300" dirty="0">
                          <a:latin typeface="AvenirNext LT Pro Regular"/>
                        </a:rPr>
                        <a:t>25</a:t>
                      </a:r>
                    </a:p>
                  </a:txBody>
                  <a:tcPr/>
                </a:tc>
                <a:extLst>
                  <a:ext uri="{0D108BD9-81ED-4DB2-BD59-A6C34878D82A}">
                    <a16:rowId xmlns:a16="http://schemas.microsoft.com/office/drawing/2014/main" val="10005"/>
                  </a:ext>
                </a:extLst>
              </a:tr>
              <a:tr h="303007">
                <a:tc>
                  <a:txBody>
                    <a:bodyPr/>
                    <a:lstStyle/>
                    <a:p>
                      <a:r>
                        <a:rPr lang="en-US" sz="1300" b="1" i="1" u="none" strike="noStrike" kern="1200" baseline="0" dirty="0">
                          <a:solidFill>
                            <a:schemeClr val="dk1"/>
                          </a:solidFill>
                          <a:latin typeface="AvenirNext LT Pro Regular"/>
                          <a:ea typeface="+mn-ea"/>
                          <a:cs typeface="+mn-cs"/>
                        </a:rPr>
                        <a:t>Western and Central Europe</a:t>
                      </a:r>
                      <a:endParaRPr lang="en-US" sz="1300" dirty="0">
                        <a:latin typeface="AvenirNext LT Pro Regular"/>
                      </a:endParaRPr>
                    </a:p>
                  </a:txBody>
                  <a:tcPr/>
                </a:tc>
                <a:tc>
                  <a:txBody>
                    <a:bodyPr/>
                    <a:lstStyle/>
                    <a:p>
                      <a:pPr algn="ctr"/>
                      <a:endParaRPr lang="en-US" sz="1300" dirty="0">
                        <a:latin typeface="AvenirNext LT Pro Regular"/>
                      </a:endParaRPr>
                    </a:p>
                  </a:txBody>
                  <a:tcPr/>
                </a:tc>
                <a:tc>
                  <a:txBody>
                    <a:bodyPr/>
                    <a:lstStyle/>
                    <a:p>
                      <a:pPr algn="ctr"/>
                      <a:endParaRPr lang="en-US" sz="1300" dirty="0">
                        <a:latin typeface="AvenirNext LT Pro Regular"/>
                      </a:endParaRPr>
                    </a:p>
                  </a:txBody>
                  <a:tcPr/>
                </a:tc>
                <a:extLst>
                  <a:ext uri="{0D108BD9-81ED-4DB2-BD59-A6C34878D82A}">
                    <a16:rowId xmlns:a16="http://schemas.microsoft.com/office/drawing/2014/main" val="10006"/>
                  </a:ext>
                </a:extLst>
              </a:tr>
              <a:tr h="303007">
                <a:tc>
                  <a:txBody>
                    <a:bodyPr/>
                    <a:lstStyle/>
                    <a:p>
                      <a:r>
                        <a:rPr lang="en-US" sz="1300" b="0" i="0" u="none" strike="noStrike" kern="1200" baseline="0" dirty="0">
                          <a:solidFill>
                            <a:schemeClr val="dk1"/>
                          </a:solidFill>
                          <a:latin typeface="AvenirNext LT Pro Regular"/>
                          <a:ea typeface="+mn-ea"/>
                          <a:cs typeface="+mn-cs"/>
                        </a:rPr>
                        <a:t>France and Low Countries</a:t>
                      </a:r>
                      <a:endParaRPr lang="en-US" sz="1300" dirty="0">
                        <a:latin typeface="AvenirNext LT Pro Regular"/>
                      </a:endParaRPr>
                    </a:p>
                  </a:txBody>
                  <a:tcPr/>
                </a:tc>
                <a:tc>
                  <a:txBody>
                    <a:bodyPr/>
                    <a:lstStyle/>
                    <a:p>
                      <a:pPr algn="ctr"/>
                      <a:r>
                        <a:rPr lang="en-US" sz="1300" dirty="0">
                          <a:latin typeface="AvenirNext LT Pro Regular"/>
                        </a:rPr>
                        <a:t>6</a:t>
                      </a:r>
                    </a:p>
                  </a:txBody>
                  <a:tcPr/>
                </a:tc>
                <a:tc>
                  <a:txBody>
                    <a:bodyPr/>
                    <a:lstStyle/>
                    <a:p>
                      <a:pPr algn="ctr"/>
                      <a:r>
                        <a:rPr lang="en-US" sz="1300" dirty="0">
                          <a:latin typeface="AvenirNext LT Pro Regular"/>
                        </a:rPr>
                        <a:t>19</a:t>
                      </a:r>
                    </a:p>
                  </a:txBody>
                  <a:tcPr/>
                </a:tc>
                <a:extLst>
                  <a:ext uri="{0D108BD9-81ED-4DB2-BD59-A6C34878D82A}">
                    <a16:rowId xmlns:a16="http://schemas.microsoft.com/office/drawing/2014/main" val="10007"/>
                  </a:ext>
                </a:extLst>
              </a:tr>
              <a:tr h="303007">
                <a:tc>
                  <a:txBody>
                    <a:bodyPr/>
                    <a:lstStyle/>
                    <a:p>
                      <a:r>
                        <a:rPr lang="en-US" sz="1300" b="0" i="0" u="none" strike="noStrike" kern="1200" baseline="0" dirty="0">
                          <a:solidFill>
                            <a:schemeClr val="dk1"/>
                          </a:solidFill>
                          <a:latin typeface="AvenirNext LT Pro Regular"/>
                          <a:ea typeface="+mn-ea"/>
                          <a:cs typeface="+mn-cs"/>
                        </a:rPr>
                        <a:t>British Isles</a:t>
                      </a:r>
                      <a:endParaRPr lang="en-US" sz="1300" dirty="0">
                        <a:latin typeface="AvenirNext LT Pro Regular"/>
                      </a:endParaRPr>
                    </a:p>
                  </a:txBody>
                  <a:tcPr/>
                </a:tc>
                <a:tc>
                  <a:txBody>
                    <a:bodyPr/>
                    <a:lstStyle/>
                    <a:p>
                      <a:pPr algn="ctr"/>
                      <a:r>
                        <a:rPr lang="en-US" sz="1300" dirty="0">
                          <a:latin typeface="AvenirNext LT Pro Regular"/>
                        </a:rPr>
                        <a:t>2</a:t>
                      </a:r>
                    </a:p>
                  </a:txBody>
                  <a:tcPr/>
                </a:tc>
                <a:tc>
                  <a:txBody>
                    <a:bodyPr/>
                    <a:lstStyle/>
                    <a:p>
                      <a:pPr algn="ctr"/>
                      <a:r>
                        <a:rPr lang="en-US" sz="1300" dirty="0">
                          <a:latin typeface="AvenirNext LT Pro Regular"/>
                        </a:rPr>
                        <a:t>5</a:t>
                      </a:r>
                    </a:p>
                  </a:txBody>
                  <a:tcPr/>
                </a:tc>
                <a:extLst>
                  <a:ext uri="{0D108BD9-81ED-4DB2-BD59-A6C34878D82A}">
                    <a16:rowId xmlns:a16="http://schemas.microsoft.com/office/drawing/2014/main" val="10008"/>
                  </a:ext>
                </a:extLst>
              </a:tr>
              <a:tr h="303007">
                <a:tc>
                  <a:txBody>
                    <a:bodyPr/>
                    <a:lstStyle/>
                    <a:p>
                      <a:r>
                        <a:rPr lang="en-US" sz="1300" b="0" i="0" u="none" strike="noStrike" kern="1200" baseline="0" dirty="0">
                          <a:solidFill>
                            <a:schemeClr val="dk1"/>
                          </a:solidFill>
                          <a:latin typeface="AvenirNext LT Pro Regular"/>
                          <a:ea typeface="+mn-ea"/>
                          <a:cs typeface="+mn-cs"/>
                        </a:rPr>
                        <a:t>Germany and Scandinavia</a:t>
                      </a:r>
                      <a:endParaRPr lang="en-US" sz="1300" dirty="0">
                        <a:latin typeface="AvenirNext LT Pro Regular"/>
                      </a:endParaRPr>
                    </a:p>
                  </a:txBody>
                  <a:tcPr/>
                </a:tc>
                <a:tc>
                  <a:txBody>
                    <a:bodyPr/>
                    <a:lstStyle/>
                    <a:p>
                      <a:pPr algn="ctr"/>
                      <a:r>
                        <a:rPr lang="en-US" sz="1300" dirty="0">
                          <a:latin typeface="AvenirNext LT Pro Regular"/>
                        </a:rPr>
                        <a:t>4</a:t>
                      </a:r>
                    </a:p>
                  </a:txBody>
                  <a:tcPr/>
                </a:tc>
                <a:tc>
                  <a:txBody>
                    <a:bodyPr/>
                    <a:lstStyle/>
                    <a:p>
                      <a:pPr algn="ctr"/>
                      <a:r>
                        <a:rPr lang="en-US" sz="1300" dirty="0">
                          <a:latin typeface="AvenirNext LT Pro Regular"/>
                        </a:rPr>
                        <a:t>11.5</a:t>
                      </a:r>
                    </a:p>
                  </a:txBody>
                  <a:tcPr/>
                </a:tc>
                <a:extLst>
                  <a:ext uri="{0D108BD9-81ED-4DB2-BD59-A6C34878D82A}">
                    <a16:rowId xmlns:a16="http://schemas.microsoft.com/office/drawing/2014/main" val="10009"/>
                  </a:ext>
                </a:extLst>
              </a:tr>
              <a:tr h="303007">
                <a:tc>
                  <a:txBody>
                    <a:bodyPr/>
                    <a:lstStyle/>
                    <a:p>
                      <a:r>
                        <a:rPr lang="en-US" sz="1300" b="0" i="0" u="none" strike="noStrike" kern="1200" baseline="0" dirty="0">
                          <a:solidFill>
                            <a:schemeClr val="dk1"/>
                          </a:solidFill>
                          <a:latin typeface="AvenirNext LT Pro Regular"/>
                          <a:ea typeface="+mn-ea"/>
                          <a:cs typeface="+mn-cs"/>
                        </a:rPr>
                        <a:t>Total</a:t>
                      </a:r>
                      <a:endParaRPr lang="en-US" sz="1300" dirty="0">
                        <a:latin typeface="AvenirNext LT Pro Regular"/>
                      </a:endParaRPr>
                    </a:p>
                  </a:txBody>
                  <a:tcPr/>
                </a:tc>
                <a:tc>
                  <a:txBody>
                    <a:bodyPr/>
                    <a:lstStyle/>
                    <a:p>
                      <a:pPr algn="ctr"/>
                      <a:r>
                        <a:rPr lang="en-US" sz="1300" dirty="0">
                          <a:latin typeface="AvenirNext LT Pro Regular"/>
                        </a:rPr>
                        <a:t>12</a:t>
                      </a:r>
                    </a:p>
                  </a:txBody>
                  <a:tcPr/>
                </a:tc>
                <a:tc>
                  <a:txBody>
                    <a:bodyPr/>
                    <a:lstStyle/>
                    <a:p>
                      <a:pPr algn="ctr"/>
                      <a:r>
                        <a:rPr lang="en-US" sz="1300" dirty="0">
                          <a:latin typeface="AvenirNext LT Pro Regular"/>
                        </a:rPr>
                        <a:t>35.5</a:t>
                      </a:r>
                    </a:p>
                  </a:txBody>
                  <a:tcPr/>
                </a:tc>
                <a:extLst>
                  <a:ext uri="{0D108BD9-81ED-4DB2-BD59-A6C34878D82A}">
                    <a16:rowId xmlns:a16="http://schemas.microsoft.com/office/drawing/2014/main" val="10010"/>
                  </a:ext>
                </a:extLst>
              </a:tr>
              <a:tr h="303007">
                <a:tc>
                  <a:txBody>
                    <a:bodyPr/>
                    <a:lstStyle/>
                    <a:p>
                      <a:r>
                        <a:rPr lang="en-US" sz="1300" b="1" i="1" u="none" strike="noStrike" kern="1200" baseline="0" dirty="0">
                          <a:solidFill>
                            <a:schemeClr val="dk1"/>
                          </a:solidFill>
                          <a:latin typeface="AvenirNext LT Pro Regular"/>
                          <a:ea typeface="+mn-ea"/>
                          <a:cs typeface="+mn-cs"/>
                        </a:rPr>
                        <a:t>Eastern Europe</a:t>
                      </a:r>
                      <a:endParaRPr lang="en-US" sz="1300" dirty="0">
                        <a:latin typeface="AvenirNext LT Pro Regular"/>
                      </a:endParaRPr>
                    </a:p>
                  </a:txBody>
                  <a:tcPr/>
                </a:tc>
                <a:tc>
                  <a:txBody>
                    <a:bodyPr/>
                    <a:lstStyle/>
                    <a:p>
                      <a:pPr algn="ctr"/>
                      <a:endParaRPr lang="en-US" sz="1300" dirty="0">
                        <a:latin typeface="AvenirNext LT Pro Regular"/>
                      </a:endParaRPr>
                    </a:p>
                  </a:txBody>
                  <a:tcPr/>
                </a:tc>
                <a:tc>
                  <a:txBody>
                    <a:bodyPr/>
                    <a:lstStyle/>
                    <a:p>
                      <a:pPr algn="ctr"/>
                      <a:endParaRPr lang="en-US" sz="1300" dirty="0">
                        <a:latin typeface="AvenirNext LT Pro Regular"/>
                      </a:endParaRPr>
                    </a:p>
                  </a:txBody>
                  <a:tcPr/>
                </a:tc>
                <a:extLst>
                  <a:ext uri="{0D108BD9-81ED-4DB2-BD59-A6C34878D82A}">
                    <a16:rowId xmlns:a16="http://schemas.microsoft.com/office/drawing/2014/main" val="10011"/>
                  </a:ext>
                </a:extLst>
              </a:tr>
              <a:tr h="303007">
                <a:tc>
                  <a:txBody>
                    <a:bodyPr/>
                    <a:lstStyle/>
                    <a:p>
                      <a:r>
                        <a:rPr lang="en-US" sz="1300" b="0" i="0" u="none" strike="noStrike" kern="1200" baseline="0" dirty="0">
                          <a:solidFill>
                            <a:schemeClr val="dk1"/>
                          </a:solidFill>
                          <a:latin typeface="AvenirNext LT Pro Regular"/>
                          <a:ea typeface="+mn-ea"/>
                          <a:cs typeface="+mn-cs"/>
                        </a:rPr>
                        <a:t>Russia</a:t>
                      </a:r>
                      <a:endParaRPr lang="en-US" sz="1300" dirty="0">
                        <a:latin typeface="AvenirNext LT Pro Regular"/>
                      </a:endParaRPr>
                    </a:p>
                  </a:txBody>
                  <a:tcPr/>
                </a:tc>
                <a:tc>
                  <a:txBody>
                    <a:bodyPr/>
                    <a:lstStyle/>
                    <a:p>
                      <a:pPr algn="ctr"/>
                      <a:r>
                        <a:rPr lang="en-US" sz="1300" dirty="0">
                          <a:latin typeface="AvenirNext LT Pro Regular"/>
                        </a:rPr>
                        <a:t>6</a:t>
                      </a:r>
                    </a:p>
                  </a:txBody>
                  <a:tcPr/>
                </a:tc>
                <a:tc>
                  <a:txBody>
                    <a:bodyPr/>
                    <a:lstStyle/>
                    <a:p>
                      <a:pPr algn="ctr"/>
                      <a:r>
                        <a:rPr lang="en-US" sz="1300" dirty="0">
                          <a:latin typeface="AvenirNext LT Pro Regular"/>
                        </a:rPr>
                        <a:t>8</a:t>
                      </a:r>
                    </a:p>
                  </a:txBody>
                  <a:tcPr/>
                </a:tc>
                <a:extLst>
                  <a:ext uri="{0D108BD9-81ED-4DB2-BD59-A6C34878D82A}">
                    <a16:rowId xmlns:a16="http://schemas.microsoft.com/office/drawing/2014/main" val="10012"/>
                  </a:ext>
                </a:extLst>
              </a:tr>
              <a:tr h="303007">
                <a:tc>
                  <a:txBody>
                    <a:bodyPr/>
                    <a:lstStyle/>
                    <a:p>
                      <a:r>
                        <a:rPr lang="en-US" sz="1300" b="0" i="0" u="none" strike="noStrike" kern="1200" baseline="0" dirty="0">
                          <a:solidFill>
                            <a:schemeClr val="dk1"/>
                          </a:solidFill>
                          <a:latin typeface="AvenirNext LT Pro Regular"/>
                          <a:ea typeface="+mn-ea"/>
                          <a:cs typeface="+mn-cs"/>
                        </a:rPr>
                        <a:t>Poland</a:t>
                      </a:r>
                      <a:endParaRPr lang="en-US" sz="1300" dirty="0">
                        <a:latin typeface="AvenirNext LT Pro Regular"/>
                      </a:endParaRPr>
                    </a:p>
                  </a:txBody>
                  <a:tcPr/>
                </a:tc>
                <a:tc>
                  <a:txBody>
                    <a:bodyPr/>
                    <a:lstStyle/>
                    <a:p>
                      <a:pPr algn="ctr"/>
                      <a:r>
                        <a:rPr lang="en-US" sz="1300" dirty="0">
                          <a:latin typeface="AvenirNext LT Pro Regular"/>
                        </a:rPr>
                        <a:t>2</a:t>
                      </a:r>
                    </a:p>
                  </a:txBody>
                  <a:tcPr/>
                </a:tc>
                <a:tc>
                  <a:txBody>
                    <a:bodyPr/>
                    <a:lstStyle/>
                    <a:p>
                      <a:pPr algn="ctr"/>
                      <a:r>
                        <a:rPr lang="en-US" sz="1300" dirty="0">
                          <a:latin typeface="AvenirNext LT Pro Regular"/>
                        </a:rPr>
                        <a:t>3</a:t>
                      </a:r>
                    </a:p>
                  </a:txBody>
                  <a:tcPr/>
                </a:tc>
                <a:extLst>
                  <a:ext uri="{0D108BD9-81ED-4DB2-BD59-A6C34878D82A}">
                    <a16:rowId xmlns:a16="http://schemas.microsoft.com/office/drawing/2014/main" val="10013"/>
                  </a:ext>
                </a:extLst>
              </a:tr>
              <a:tr h="303007">
                <a:tc>
                  <a:txBody>
                    <a:bodyPr/>
                    <a:lstStyle/>
                    <a:p>
                      <a:r>
                        <a:rPr lang="en-US" sz="1300" b="0" i="0" u="none" strike="noStrike" kern="1200" baseline="0" dirty="0">
                          <a:solidFill>
                            <a:schemeClr val="dk1"/>
                          </a:solidFill>
                          <a:latin typeface="AvenirNext LT Pro Regular"/>
                          <a:ea typeface="+mn-ea"/>
                          <a:cs typeface="+mn-cs"/>
                        </a:rPr>
                        <a:t>Hungary</a:t>
                      </a:r>
                      <a:endParaRPr lang="en-US" sz="1300" dirty="0">
                        <a:latin typeface="AvenirNext LT Pro Regular"/>
                      </a:endParaRPr>
                    </a:p>
                  </a:txBody>
                  <a:tcPr/>
                </a:tc>
                <a:tc>
                  <a:txBody>
                    <a:bodyPr/>
                    <a:lstStyle/>
                    <a:p>
                      <a:pPr algn="ctr"/>
                      <a:r>
                        <a:rPr lang="en-US" sz="1300" dirty="0">
                          <a:latin typeface="AvenirNext LT Pro Regular"/>
                        </a:rPr>
                        <a:t>1.5</a:t>
                      </a:r>
                    </a:p>
                  </a:txBody>
                  <a:tcPr/>
                </a:tc>
                <a:tc>
                  <a:txBody>
                    <a:bodyPr/>
                    <a:lstStyle/>
                    <a:p>
                      <a:pPr algn="ctr"/>
                      <a:r>
                        <a:rPr lang="en-US" sz="1300" dirty="0">
                          <a:latin typeface="AvenirNext LT Pro Regular"/>
                        </a:rPr>
                        <a:t>2</a:t>
                      </a:r>
                    </a:p>
                  </a:txBody>
                  <a:tcPr/>
                </a:tc>
                <a:extLst>
                  <a:ext uri="{0D108BD9-81ED-4DB2-BD59-A6C34878D82A}">
                    <a16:rowId xmlns:a16="http://schemas.microsoft.com/office/drawing/2014/main" val="10014"/>
                  </a:ext>
                </a:extLst>
              </a:tr>
              <a:tr h="303007">
                <a:tc>
                  <a:txBody>
                    <a:bodyPr/>
                    <a:lstStyle/>
                    <a:p>
                      <a:r>
                        <a:rPr lang="en-US" sz="1300" b="0" i="0" u="none" strike="noStrike" kern="1200" baseline="0" dirty="0">
                          <a:solidFill>
                            <a:schemeClr val="dk1"/>
                          </a:solidFill>
                          <a:latin typeface="AvenirNext LT Pro Regular"/>
                          <a:ea typeface="+mn-ea"/>
                          <a:cs typeface="+mn-cs"/>
                        </a:rPr>
                        <a:t>Total</a:t>
                      </a:r>
                      <a:endParaRPr lang="en-US" sz="1300" dirty="0">
                        <a:latin typeface="AvenirNext LT Pro Regular"/>
                      </a:endParaRPr>
                    </a:p>
                  </a:txBody>
                  <a:tcPr/>
                </a:tc>
                <a:tc>
                  <a:txBody>
                    <a:bodyPr/>
                    <a:lstStyle/>
                    <a:p>
                      <a:pPr algn="ctr"/>
                      <a:r>
                        <a:rPr lang="en-US" sz="1300" dirty="0">
                          <a:latin typeface="AvenirNext LT Pro Regular"/>
                        </a:rPr>
                        <a:t>9.5</a:t>
                      </a:r>
                    </a:p>
                  </a:txBody>
                  <a:tcPr/>
                </a:tc>
                <a:tc>
                  <a:txBody>
                    <a:bodyPr/>
                    <a:lstStyle/>
                    <a:p>
                      <a:pPr algn="ctr"/>
                      <a:r>
                        <a:rPr lang="en-US" sz="1300" dirty="0">
                          <a:latin typeface="AvenirNext LT Pro Regular"/>
                        </a:rPr>
                        <a:t>13</a:t>
                      </a:r>
                    </a:p>
                  </a:txBody>
                  <a:tcPr/>
                </a:tc>
                <a:extLst>
                  <a:ext uri="{0D108BD9-81ED-4DB2-BD59-A6C34878D82A}">
                    <a16:rowId xmlns:a16="http://schemas.microsoft.com/office/drawing/2014/main" val="10015"/>
                  </a:ext>
                </a:extLst>
              </a:tr>
              <a:tr h="303007">
                <a:tc>
                  <a:txBody>
                    <a:bodyPr/>
                    <a:lstStyle/>
                    <a:p>
                      <a:r>
                        <a:rPr lang="en-US" sz="1300" b="1" i="1" u="none" strike="noStrike" kern="1200" baseline="0" dirty="0">
                          <a:solidFill>
                            <a:schemeClr val="dk1"/>
                          </a:solidFill>
                          <a:latin typeface="AvenirNext LT Pro Regular"/>
                          <a:ea typeface="+mn-ea"/>
                          <a:cs typeface="+mn-cs"/>
                        </a:rPr>
                        <a:t>Grand Total</a:t>
                      </a:r>
                      <a:endParaRPr lang="en-US" sz="1300" dirty="0">
                        <a:latin typeface="AvenirNext LT Pro Regular"/>
                      </a:endParaRPr>
                    </a:p>
                  </a:txBody>
                  <a:tcPr/>
                </a:tc>
                <a:tc>
                  <a:txBody>
                    <a:bodyPr/>
                    <a:lstStyle/>
                    <a:p>
                      <a:pPr algn="ctr"/>
                      <a:r>
                        <a:rPr lang="en-US" sz="1300" b="1" i="1" dirty="0">
                          <a:latin typeface="AvenirNext LT Pro Regular"/>
                        </a:rPr>
                        <a:t>38.5</a:t>
                      </a:r>
                    </a:p>
                  </a:txBody>
                  <a:tcPr/>
                </a:tc>
                <a:tc>
                  <a:txBody>
                    <a:bodyPr/>
                    <a:lstStyle/>
                    <a:p>
                      <a:pPr algn="ctr"/>
                      <a:r>
                        <a:rPr lang="en-US" sz="1300" b="1" i="1" dirty="0">
                          <a:latin typeface="AvenirNext LT Pro Regular"/>
                        </a:rPr>
                        <a:t>73.5</a:t>
                      </a:r>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399286933"/>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810000" cy="1600200"/>
          </a:xfrm>
        </p:spPr>
        <p:txBody>
          <a:bodyPr>
            <a:noAutofit/>
          </a:bodyPr>
          <a:lstStyle/>
          <a:p>
            <a:r>
              <a:rPr lang="en-US" sz="2000" b="1" dirty="0"/>
              <a:t>9.2 The Heavy, Wheeled Plow</a:t>
            </a:r>
            <a:r>
              <a:rPr lang="en-US" sz="2000" dirty="0"/>
              <a:t>. </a:t>
            </a:r>
            <a:br>
              <a:rPr lang="en-US" sz="2000" dirty="0"/>
            </a:br>
            <a:r>
              <a:rPr lang="en-US" sz="2000" dirty="0"/>
              <a:t>The heavy, wheeled plow was an important invention that enabled peasants to turn over the heavy clay soils of northern Europe. </a:t>
            </a:r>
          </a:p>
        </p:txBody>
      </p:sp>
      <p:pic>
        <p:nvPicPr>
          <p:cNvPr id="2050" name="Picture 2" descr="The heavy, wheeled plow was an important invention that enabled peasants to turn over the heavy clay soils of northern Europe. This sixteenth-century illustration shows a heavy, wheeled plow pulled by draft horses with collar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267200" y="381000"/>
            <a:ext cx="4730433" cy="5597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74431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990600"/>
          </a:xfrm>
        </p:spPr>
        <p:txBody>
          <a:bodyPr>
            <a:noAutofit/>
          </a:bodyPr>
          <a:lstStyle/>
          <a:p>
            <a:r>
              <a:rPr lang="en-US" sz="2000" b="1" dirty="0"/>
              <a:t>9.3a The Tournament and the Joust</a:t>
            </a:r>
            <a:r>
              <a:rPr lang="en-US" sz="2000" dirty="0"/>
              <a:t>. The joust became the main event of the tournament, a socially acceptable alternative to the private warfare of the Middle Ages. </a:t>
            </a:r>
          </a:p>
        </p:txBody>
      </p:sp>
      <p:pic>
        <p:nvPicPr>
          <p:cNvPr id="3074" name="Picture 2" descr="The fifteenth-century English illustration shows a joust between two heavily armored knights while a crowd of royal and noble onlookers watches. A wooden barrier separates the knights, whose lances have both been broke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21015" y="1219200"/>
            <a:ext cx="6701971" cy="4827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93449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9-2 The New World of Trade and Cities (1 of 3)</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developments contributed to the revival of trade during the High Middle Ages, and what areas were the primary beneficiaries of the revival? What were the major features of medieval cities? </a:t>
            </a:r>
          </a:p>
          <a:p>
            <a:r>
              <a:rPr lang="en-US" altLang="en-US" dirty="0"/>
              <a:t>The revival of trade</a:t>
            </a:r>
          </a:p>
          <a:p>
            <a:pPr lvl="1"/>
            <a:r>
              <a:rPr lang="en-US" altLang="en-US" dirty="0"/>
              <a:t>Italian cities led the way in southern Europe, Flanders led the way in the north</a:t>
            </a:r>
          </a:p>
          <a:p>
            <a:pPr lvl="2"/>
            <a:r>
              <a:rPr lang="en-US" altLang="en-US" dirty="0"/>
              <a:t>The emergence of a money economy</a:t>
            </a:r>
          </a:p>
          <a:p>
            <a:pPr lvl="2"/>
            <a:r>
              <a:rPr lang="en-US" altLang="en-US" dirty="0"/>
              <a:t>The new practices of </a:t>
            </a:r>
            <a:r>
              <a:rPr lang="en-US" altLang="en-US" b="1" dirty="0"/>
              <a:t>commercial capitalism</a:t>
            </a:r>
          </a:p>
        </p:txBody>
      </p:sp>
    </p:spTree>
    <p:extLst>
      <p:ext uri="{BB962C8B-B14F-4D97-AF65-F5344CB8AC3E}">
        <p14:creationId xmlns:p14="http://schemas.microsoft.com/office/powerpoint/2010/main" val="2346122353"/>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9-2 The New World of Trade and Cities (2 of 3)</a:t>
            </a:r>
          </a:p>
        </p:txBody>
      </p:sp>
      <p:sp>
        <p:nvSpPr>
          <p:cNvPr id="3" name="Content Placeholder 2"/>
          <p:cNvSpPr>
            <a:spLocks noGrp="1"/>
          </p:cNvSpPr>
          <p:nvPr>
            <p:ph idx="1"/>
          </p:nvPr>
        </p:nvSpPr>
        <p:spPr/>
        <p:txBody>
          <a:bodyPr>
            <a:normAutofit/>
          </a:bodyPr>
          <a:lstStyle/>
          <a:p>
            <a:r>
              <a:rPr lang="en-US" altLang="en-US" dirty="0"/>
              <a:t>The growth of cities</a:t>
            </a:r>
          </a:p>
          <a:p>
            <a:pPr lvl="1"/>
            <a:r>
              <a:rPr lang="en-US" altLang="en-US" dirty="0"/>
              <a:t>Revival of old Roman cities</a:t>
            </a:r>
          </a:p>
          <a:p>
            <a:pPr lvl="1"/>
            <a:r>
              <a:rPr lang="en-US" altLang="en-US" dirty="0"/>
              <a:t>Founding of new cities and towns</a:t>
            </a:r>
          </a:p>
          <a:p>
            <a:pPr lvl="2"/>
            <a:r>
              <a:rPr lang="en-US" altLang="en-US" dirty="0"/>
              <a:t>Merchant settlements near fortress or walled enclosure, with ties to surrounding territories</a:t>
            </a:r>
          </a:p>
          <a:p>
            <a:pPr lvl="2"/>
            <a:r>
              <a:rPr lang="en-US" altLang="en-US" dirty="0"/>
              <a:t>The needs of the burghers or </a:t>
            </a:r>
            <a:r>
              <a:rPr lang="en-US" altLang="en-US" b="1" dirty="0"/>
              <a:t>bourgeoisie</a:t>
            </a:r>
            <a:r>
              <a:rPr lang="en-US" altLang="en-US" dirty="0"/>
              <a:t>: charters of liberties</a:t>
            </a:r>
          </a:p>
          <a:p>
            <a:pPr lvl="1"/>
            <a:r>
              <a:rPr lang="en-US" altLang="en-US" dirty="0"/>
              <a:t>City governments</a:t>
            </a:r>
          </a:p>
          <a:p>
            <a:pPr lvl="2"/>
            <a:r>
              <a:rPr lang="en-US" altLang="en-US" dirty="0"/>
              <a:t>Citizens elected members of a governing council</a:t>
            </a:r>
          </a:p>
          <a:p>
            <a:pPr lvl="2"/>
            <a:r>
              <a:rPr lang="en-US" altLang="en-US" dirty="0"/>
              <a:t>Authority and regulation</a:t>
            </a:r>
          </a:p>
        </p:txBody>
      </p:sp>
    </p:spTree>
    <p:extLst>
      <p:ext uri="{BB962C8B-B14F-4D97-AF65-F5344CB8AC3E}">
        <p14:creationId xmlns:p14="http://schemas.microsoft.com/office/powerpoint/2010/main" val="3681937141"/>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9-2 The New World of Trade and Cities (3 of 3)</a:t>
            </a:r>
          </a:p>
        </p:txBody>
      </p:sp>
      <p:sp>
        <p:nvSpPr>
          <p:cNvPr id="3" name="Content Placeholder 2"/>
          <p:cNvSpPr>
            <a:spLocks noGrp="1"/>
          </p:cNvSpPr>
          <p:nvPr>
            <p:ph idx="1"/>
          </p:nvPr>
        </p:nvSpPr>
        <p:spPr/>
        <p:txBody>
          <a:bodyPr>
            <a:normAutofit/>
          </a:bodyPr>
          <a:lstStyle/>
          <a:p>
            <a:r>
              <a:rPr lang="en-US" altLang="en-US" dirty="0"/>
              <a:t>Life in a medieval city</a:t>
            </a:r>
          </a:p>
          <a:p>
            <a:pPr lvl="1"/>
            <a:r>
              <a:rPr lang="en-US" altLang="en-US" dirty="0"/>
              <a:t>Conditions: narrow, dirty, winding streets; water and air pollution</a:t>
            </a:r>
          </a:p>
          <a:p>
            <a:pPr lvl="1"/>
            <a:r>
              <a:rPr lang="en-US" altLang="en-US" dirty="0"/>
              <a:t>More men than women</a:t>
            </a:r>
          </a:p>
          <a:p>
            <a:pPr lvl="2"/>
            <a:r>
              <a:rPr lang="en-US" altLang="en-US" dirty="0"/>
              <a:t>Challenges for single women</a:t>
            </a:r>
          </a:p>
          <a:p>
            <a:r>
              <a:rPr lang="en-US" altLang="en-US" dirty="0"/>
              <a:t>Industry in medieval cities</a:t>
            </a:r>
          </a:p>
          <a:p>
            <a:pPr lvl="1"/>
            <a:r>
              <a:rPr lang="en-US" altLang="en-US" b="1" dirty="0"/>
              <a:t>Guilds</a:t>
            </a:r>
            <a:r>
              <a:rPr lang="en-US" altLang="en-US" dirty="0"/>
              <a:t>: organizations of artisans that directed all parts of the production process</a:t>
            </a:r>
          </a:p>
          <a:p>
            <a:pPr lvl="2"/>
            <a:r>
              <a:rPr lang="en-US" altLang="en-US" dirty="0"/>
              <a:t>Master craftsmen, journeymen, and apprentices</a:t>
            </a:r>
          </a:p>
        </p:txBody>
      </p:sp>
    </p:spTree>
    <p:extLst>
      <p:ext uri="{BB962C8B-B14F-4D97-AF65-F5344CB8AC3E}">
        <p14:creationId xmlns:p14="http://schemas.microsoft.com/office/powerpoint/2010/main" val="2633067071"/>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9.4a Shops in a European Medieval Town</a:t>
            </a:r>
            <a:r>
              <a:rPr lang="en-US" sz="2000" dirty="0"/>
              <a:t>. Master craftsmen who worked in urban settings had their workshops in the ground-level rooms of their homes. </a:t>
            </a:r>
          </a:p>
        </p:txBody>
      </p:sp>
      <p:pic>
        <p:nvPicPr>
          <p:cNvPr id="5122" name="Picture 2" descr="Many urban residents were merchants involved in trade. Master craftsmen had their workshops in the ground-level rooms of their homes. In this illustration, two well-dressed burghers are touring the shopping district of a French town. Tailors, furriers, a barber, and a grocer (from left to right) are visible at work in their shop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30828" y="1105080"/>
            <a:ext cx="5660572" cy="4945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35217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638"/>
            <a:ext cx="3962400" cy="1234362"/>
          </a:xfrm>
        </p:spPr>
        <p:txBody>
          <a:bodyPr>
            <a:noAutofit/>
          </a:bodyPr>
          <a:lstStyle/>
          <a:p>
            <a:r>
              <a:rPr lang="en-US" sz="2000" b="1" dirty="0"/>
              <a:t>9.5b Life in a Medieval Town</a:t>
            </a:r>
            <a:r>
              <a:rPr lang="en-US" sz="2000" dirty="0"/>
              <a:t>. Executions conducted in the public square were considered a deterrent to crime in the Middle Ages. </a:t>
            </a:r>
          </a:p>
        </p:txBody>
      </p:sp>
      <p:pic>
        <p:nvPicPr>
          <p:cNvPr id="8194" name="Picture 2" descr="A medieval public execution with townspeople looking on. "/>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640943" y="289638"/>
            <a:ext cx="4122057" cy="5723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040189"/>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9.1 Medieval Trade Routes</a:t>
            </a:r>
          </a:p>
        </p:txBody>
      </p:sp>
      <p:pic>
        <p:nvPicPr>
          <p:cNvPr id="13314" name="Picture 2" descr="A map shows the extent of medieval Europe  its trade routes  and the areas where various commodities were available. Areas of Cloth  Silk and Linen production were scattered around western regions of Europe. The trade route runs throughout Europe. It covers the following major places  and the commodities that were available are given in parentheses: Bergen; Edinburgh; Dublin; Winchester (Other metals); London (Other metals); Paris (Wine  other metals); Bordeaux (Wine); Toledo; Lisbon; Cordoba (Wine); Valencia; Barcelona (Other metals); Lyons (Silver); Ghent (Other metals); Bruges; Hamburg (Salt); Lubeck; Stockholm; Leipzig (Salt); Frankfurt (Wine); Nuremberg; Augsburg (Silver); Milan (Cloth); Genoa; Tunis; Tripoli; Naples (Alum); Rome (Alum); Florence (Wine); Venice (Wine); Danzig; Cracow; Vienna (Gold  Silver); Budapest; Belgrade; Constantinople; Kiev; Novgorod (Salt); Astrakhan; Trebizond; Tabriz; Mosul; Baghdad; Damascus; Alexandr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57073" y="762001"/>
            <a:ext cx="7020127"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40548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9-3 The Intellectual and Artistic World of the High Middle Ages (1 of 4)</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were the major intellectual and cultural achievements of European civilization in the High Middle Ages? </a:t>
            </a:r>
          </a:p>
          <a:p>
            <a:r>
              <a:rPr lang="en-US" dirty="0"/>
              <a:t>The rise of the universities</a:t>
            </a:r>
          </a:p>
          <a:p>
            <a:pPr lvl="1"/>
            <a:r>
              <a:rPr lang="en-US" dirty="0"/>
              <a:t>The origins of universities</a:t>
            </a:r>
          </a:p>
          <a:p>
            <a:pPr lvl="2"/>
            <a:r>
              <a:rPr lang="en-US" dirty="0"/>
              <a:t>First in Bologna, Italy, and coincided with revival of interest in Roman law; others followed, founded by kings and popes</a:t>
            </a:r>
          </a:p>
          <a:p>
            <a:pPr lvl="1"/>
            <a:r>
              <a:rPr lang="en-US" dirty="0"/>
              <a:t>Teacher and students in the medieval university</a:t>
            </a:r>
          </a:p>
          <a:p>
            <a:pPr lvl="2"/>
            <a:r>
              <a:rPr lang="en-US" dirty="0"/>
              <a:t>Liberal arts curriculum</a:t>
            </a:r>
          </a:p>
          <a:p>
            <a:pPr lvl="2"/>
            <a:r>
              <a:rPr lang="en-US" dirty="0"/>
              <a:t>Classes conducted in Latin</a:t>
            </a:r>
          </a:p>
          <a:p>
            <a:pPr lvl="2"/>
            <a:r>
              <a:rPr lang="en-US" dirty="0"/>
              <a:t>Male only</a:t>
            </a:r>
          </a:p>
          <a:p>
            <a:pPr lvl="2"/>
            <a:r>
              <a:rPr lang="en-US" dirty="0"/>
              <a:t>Evaluation: comprehensive oral exam after four to six years of study</a:t>
            </a:r>
          </a:p>
        </p:txBody>
      </p:sp>
    </p:spTree>
    <p:extLst>
      <p:ext uri="{BB962C8B-B14F-4D97-AF65-F5344CB8AC3E}">
        <p14:creationId xmlns:p14="http://schemas.microsoft.com/office/powerpoint/2010/main" val="405587392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9-3 The Intellectual and Artistic World of the High Middle Ages (2 of 4)</a:t>
            </a:r>
          </a:p>
        </p:txBody>
      </p:sp>
      <p:sp>
        <p:nvSpPr>
          <p:cNvPr id="3" name="Content Placeholder 2"/>
          <p:cNvSpPr>
            <a:spLocks noGrp="1"/>
          </p:cNvSpPr>
          <p:nvPr>
            <p:ph idx="1"/>
          </p:nvPr>
        </p:nvSpPr>
        <p:spPr/>
        <p:txBody>
          <a:bodyPr>
            <a:normAutofit/>
          </a:bodyPr>
          <a:lstStyle/>
          <a:p>
            <a:pPr>
              <a:spcBef>
                <a:spcPts val="1200"/>
              </a:spcBef>
              <a:spcAft>
                <a:spcPts val="600"/>
              </a:spcAft>
            </a:pPr>
            <a:r>
              <a:rPr lang="en-US" dirty="0"/>
              <a:t>A revival of classical antiquity</a:t>
            </a:r>
          </a:p>
          <a:p>
            <a:pPr lvl="1">
              <a:spcBef>
                <a:spcPts val="1200"/>
              </a:spcBef>
              <a:spcAft>
                <a:spcPts val="600"/>
              </a:spcAft>
            </a:pPr>
            <a:r>
              <a:rPr lang="en-US" dirty="0"/>
              <a:t>Recovery of the works of Aristotle and other Greeks in the West through the Muslim world, especially Spain</a:t>
            </a:r>
          </a:p>
          <a:p>
            <a:pPr lvl="2">
              <a:spcBef>
                <a:spcPts val="1200"/>
              </a:spcBef>
              <a:spcAft>
                <a:spcPts val="600"/>
              </a:spcAft>
            </a:pPr>
            <a:r>
              <a:rPr lang="en-US" dirty="0"/>
              <a:t>Influence of Arabic philosophers</a:t>
            </a:r>
          </a:p>
          <a:p>
            <a:pPr lvl="1">
              <a:spcBef>
                <a:spcPts val="1200"/>
              </a:spcBef>
              <a:spcAft>
                <a:spcPts val="600"/>
              </a:spcAft>
            </a:pPr>
            <a:r>
              <a:rPr lang="en-US" dirty="0"/>
              <a:t>The revival of Roman law</a:t>
            </a:r>
          </a:p>
          <a:p>
            <a:pPr lvl="2">
              <a:spcBef>
                <a:spcPts val="1200"/>
              </a:spcBef>
              <a:spcAft>
                <a:spcPts val="600"/>
              </a:spcAft>
            </a:pPr>
            <a:r>
              <a:rPr lang="en-US" dirty="0"/>
              <a:t>Rediscovery of Justinian’s </a:t>
            </a:r>
            <a:r>
              <a:rPr lang="en-US" i="1" dirty="0"/>
              <a:t>Body of Civil Law </a:t>
            </a:r>
          </a:p>
          <a:p>
            <a:pPr lvl="2">
              <a:spcBef>
                <a:spcPts val="1200"/>
              </a:spcBef>
              <a:spcAft>
                <a:spcPts val="600"/>
              </a:spcAft>
            </a:pPr>
            <a:r>
              <a:rPr lang="en-US" dirty="0"/>
              <a:t>Commentaries on Roman law</a:t>
            </a:r>
          </a:p>
          <a:p>
            <a:pPr lvl="2">
              <a:spcBef>
                <a:spcPts val="1200"/>
              </a:spcBef>
              <a:spcAft>
                <a:spcPts val="600"/>
              </a:spcAft>
            </a:pPr>
            <a:r>
              <a:rPr lang="en-US" dirty="0"/>
              <a:t>Application of law: rational decision-making process based on the systematic collection and analysis of evidence replaced ordeal </a:t>
            </a:r>
          </a:p>
        </p:txBody>
      </p:sp>
    </p:spTree>
    <p:extLst>
      <p:ext uri="{BB962C8B-B14F-4D97-AF65-F5344CB8AC3E}">
        <p14:creationId xmlns:p14="http://schemas.microsoft.com/office/powerpoint/2010/main" val="187989279"/>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9-3 The Intellectual and Artistic World of the High Middle Ages (3 of 4)</a:t>
            </a:r>
          </a:p>
        </p:txBody>
      </p:sp>
      <p:sp>
        <p:nvSpPr>
          <p:cNvPr id="3" name="Content Placeholder 2"/>
          <p:cNvSpPr>
            <a:spLocks noGrp="1"/>
          </p:cNvSpPr>
          <p:nvPr>
            <p:ph idx="1"/>
          </p:nvPr>
        </p:nvSpPr>
        <p:spPr/>
        <p:txBody>
          <a:bodyPr>
            <a:normAutofit/>
          </a:bodyPr>
          <a:lstStyle/>
          <a:p>
            <a:pPr>
              <a:spcBef>
                <a:spcPts val="1200"/>
              </a:spcBef>
              <a:spcAft>
                <a:spcPts val="600"/>
              </a:spcAft>
            </a:pPr>
            <a:r>
              <a:rPr lang="en-US" dirty="0"/>
              <a:t>The development of </a:t>
            </a:r>
            <a:r>
              <a:rPr lang="en-US" b="1" dirty="0"/>
              <a:t>scholasticism</a:t>
            </a:r>
          </a:p>
          <a:p>
            <a:pPr lvl="1">
              <a:spcBef>
                <a:spcPts val="1200"/>
              </a:spcBef>
              <a:spcAft>
                <a:spcPts val="600"/>
              </a:spcAft>
            </a:pPr>
            <a:r>
              <a:rPr lang="en-US" dirty="0"/>
              <a:t>The attempt to reconcile faith and reason</a:t>
            </a:r>
          </a:p>
          <a:p>
            <a:pPr lvl="2">
              <a:spcBef>
                <a:spcPts val="1200"/>
              </a:spcBef>
              <a:spcAft>
                <a:spcPts val="600"/>
              </a:spcAft>
            </a:pPr>
            <a:r>
              <a:rPr lang="en-US" dirty="0"/>
              <a:t>Harmonization of faith with Aristotle</a:t>
            </a:r>
          </a:p>
          <a:p>
            <a:pPr lvl="2">
              <a:spcBef>
                <a:spcPts val="1200"/>
              </a:spcBef>
              <a:spcAft>
                <a:spcPts val="600"/>
              </a:spcAft>
            </a:pPr>
            <a:r>
              <a:rPr lang="en-US" dirty="0"/>
              <a:t>Thomas Aquinas, </a:t>
            </a:r>
            <a:r>
              <a:rPr lang="en-US" i="1" dirty="0"/>
              <a:t>Summa </a:t>
            </a:r>
            <a:r>
              <a:rPr lang="en-US" i="1" dirty="0" err="1"/>
              <a:t>Theologica</a:t>
            </a:r>
            <a:endParaRPr lang="en-US" i="1" dirty="0"/>
          </a:p>
          <a:p>
            <a:pPr lvl="1">
              <a:spcBef>
                <a:spcPts val="1200"/>
              </a:spcBef>
              <a:spcAft>
                <a:spcPts val="600"/>
              </a:spcAft>
            </a:pPr>
            <a:r>
              <a:rPr lang="en-US" dirty="0"/>
              <a:t>Literature in the High Middle Ages</a:t>
            </a:r>
          </a:p>
          <a:p>
            <a:pPr lvl="2">
              <a:spcBef>
                <a:spcPts val="1200"/>
              </a:spcBef>
              <a:spcAft>
                <a:spcPts val="600"/>
              </a:spcAft>
            </a:pPr>
            <a:r>
              <a:rPr lang="en-US" dirty="0"/>
              <a:t>Latin literature and verse</a:t>
            </a:r>
          </a:p>
          <a:p>
            <a:pPr lvl="2">
              <a:spcBef>
                <a:spcPts val="1200"/>
              </a:spcBef>
              <a:spcAft>
                <a:spcPts val="600"/>
              </a:spcAft>
            </a:pPr>
            <a:r>
              <a:rPr lang="en-US" dirty="0"/>
              <a:t>Vernacular literature including troubadour poetry and </a:t>
            </a:r>
            <a:r>
              <a:rPr lang="en-US" b="1" i="1" dirty="0"/>
              <a:t>chanson de </a:t>
            </a:r>
            <a:r>
              <a:rPr lang="en-US" b="1" i="1" dirty="0" err="1"/>
              <a:t>geste</a:t>
            </a:r>
            <a:endParaRPr lang="en-US" b="1" i="1" dirty="0"/>
          </a:p>
        </p:txBody>
      </p:sp>
    </p:spTree>
    <p:extLst>
      <p:ext uri="{BB962C8B-B14F-4D97-AF65-F5344CB8AC3E}">
        <p14:creationId xmlns:p14="http://schemas.microsoft.com/office/powerpoint/2010/main" val="2464073506"/>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9-3 The Intellectual and Artistic World of the High Middle Ages (4 of 4)</a:t>
            </a:r>
          </a:p>
        </p:txBody>
      </p:sp>
      <p:sp>
        <p:nvSpPr>
          <p:cNvPr id="3" name="Content Placeholder 2"/>
          <p:cNvSpPr>
            <a:spLocks noGrp="1"/>
          </p:cNvSpPr>
          <p:nvPr>
            <p:ph idx="1"/>
          </p:nvPr>
        </p:nvSpPr>
        <p:spPr/>
        <p:txBody>
          <a:bodyPr>
            <a:normAutofit/>
          </a:bodyPr>
          <a:lstStyle/>
          <a:p>
            <a:r>
              <a:rPr lang="en-US" b="1" dirty="0"/>
              <a:t>Romanesque</a:t>
            </a:r>
            <a:r>
              <a:rPr lang="en-US" dirty="0"/>
              <a:t> architecture: “a white mantle of churches”</a:t>
            </a:r>
            <a:endParaRPr lang="en-US" b="1" dirty="0"/>
          </a:p>
          <a:p>
            <a:pPr lvl="1"/>
            <a:r>
              <a:rPr lang="en-US" dirty="0"/>
              <a:t>Normally built in the basilica shape used in the late Roman Empire; international unity of basic features</a:t>
            </a:r>
            <a:endParaRPr lang="en-US" i="1" dirty="0"/>
          </a:p>
          <a:p>
            <a:pPr lvl="1"/>
            <a:r>
              <a:rPr lang="en-US" dirty="0"/>
              <a:t>Massive walls and pillars gave them a sense of solidity</a:t>
            </a:r>
          </a:p>
          <a:p>
            <a:r>
              <a:rPr lang="en-US" dirty="0"/>
              <a:t>The </a:t>
            </a:r>
            <a:r>
              <a:rPr lang="en-US" b="1" dirty="0"/>
              <a:t>Gothic</a:t>
            </a:r>
            <a:r>
              <a:rPr lang="en-US" dirty="0"/>
              <a:t> cathedral</a:t>
            </a:r>
          </a:p>
          <a:p>
            <a:pPr lvl="1"/>
            <a:r>
              <a:rPr lang="en-US" dirty="0"/>
              <a:t>Two fundamental architectural innovations</a:t>
            </a:r>
          </a:p>
          <a:p>
            <a:pPr lvl="2"/>
            <a:r>
              <a:rPr lang="en-US" dirty="0"/>
              <a:t>Ribbed vaults and pointed arches replaced the barrel vault</a:t>
            </a:r>
          </a:p>
          <a:p>
            <a:pPr lvl="2"/>
            <a:r>
              <a:rPr lang="en-US" dirty="0"/>
              <a:t>Flying buttresses allowed for thinner walls and stained glass windows</a:t>
            </a:r>
          </a:p>
          <a:p>
            <a:pPr lvl="1"/>
            <a:r>
              <a:rPr lang="en-US" dirty="0"/>
              <a:t>Represented the work of an entire community</a:t>
            </a:r>
          </a:p>
        </p:txBody>
      </p:sp>
    </p:spTree>
    <p:extLst>
      <p:ext uri="{BB962C8B-B14F-4D97-AF65-F5344CB8AC3E}">
        <p14:creationId xmlns:p14="http://schemas.microsoft.com/office/powerpoint/2010/main" val="91456384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9.6 University Classroom</a:t>
            </a:r>
            <a:r>
              <a:rPr lang="en-US" sz="2000" dirty="0"/>
              <a:t>. In this illustration a master teacher reads from a text for students for various ages. </a:t>
            </a:r>
          </a:p>
        </p:txBody>
      </p:sp>
      <p:pic>
        <p:nvPicPr>
          <p:cNvPr id="9218" name="Picture 2" descr="This illustration shows a university classroom in fourteenth-century Germany. As was customary in medieval classrooms, the master is lecturing from a text. The students vary considerably in age and in the amount of attention they are giving the lecture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89528" y="1054929"/>
            <a:ext cx="6130472" cy="496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921684"/>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22238"/>
          </a:xfrm>
        </p:spPr>
        <p:txBody>
          <a:bodyPr>
            <a:noAutofit/>
          </a:bodyPr>
          <a:lstStyle/>
          <a:p>
            <a:r>
              <a:rPr lang="en-US" sz="2000" b="1" dirty="0"/>
              <a:t>9.7 Barrel Vaulting</a:t>
            </a:r>
            <a:r>
              <a:rPr lang="en-US" sz="2000" dirty="0"/>
              <a:t>. Utilizing the basilica shape, master builders replaced flat wooden roofs with long, round stone vaults known as barrel vaults. </a:t>
            </a:r>
          </a:p>
        </p:txBody>
      </p:sp>
      <p:pic>
        <p:nvPicPr>
          <p:cNvPr id="10242" name="Picture 2" descr="The eleventh and twelfth centuries witnessed an enormous amount of church construction. Utilizing the basilica shape, master builders replaced flat wooden roofs with long, round stone vaults known as barrel vaults. As this illustration of a Romanesque church in Vienne, France, indicates, the barrel vault limited the size of a church and left little room for window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27629" y="1044146"/>
            <a:ext cx="6092371" cy="496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600125"/>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038600" cy="1295400"/>
          </a:xfrm>
        </p:spPr>
        <p:txBody>
          <a:bodyPr>
            <a:noAutofit/>
          </a:bodyPr>
          <a:lstStyle/>
          <a:p>
            <a:r>
              <a:rPr lang="en-US" sz="2000" b="1" dirty="0"/>
              <a:t>9.9 Interior of a Gothic Cathedral</a:t>
            </a:r>
            <a:r>
              <a:rPr lang="en-US" sz="2000" dirty="0"/>
              <a:t>. The use of ribbed vaults and pointed arches gave the Gothic cathedral a feeling of upward movement. </a:t>
            </a:r>
          </a:p>
        </p:txBody>
      </p:sp>
      <p:pic>
        <p:nvPicPr>
          <p:cNvPr id="12290" name="Picture 2" descr="he use of ribbed vaults and pointed arches gave the Gothic cathedral a feeling of upward movement. Moreover, due to the flying buttress, the cathedral could have thin walls with stained-glass windows that filled the interior with light. The flying buttress was a heavy pier of stone built onto the outside of the walls to bear the brunt of the weight of the church’s vaulted ceiling. The flying buttresses are visible at the right in the photograph of the cathedral of Notre-Dame  on p. 262 ."/>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495800" y="457200"/>
            <a:ext cx="4467199" cy="5439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4648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533400"/>
          </a:xfrm>
        </p:spPr>
        <p:txBody>
          <a:bodyPr>
            <a:noAutofit/>
          </a:bodyPr>
          <a:lstStyle/>
          <a:p>
            <a:r>
              <a:rPr lang="en-US" dirty="0"/>
              <a:t>Map 9.3 Main Intellectual Centers of Medieval Europe</a:t>
            </a:r>
          </a:p>
        </p:txBody>
      </p:sp>
      <p:pic>
        <p:nvPicPr>
          <p:cNvPr id="15362" name="Picture 2" descr="A map shows medieval Europe and its important educational institutions. Major regions shown include Spain  France  England  Ireland  Scotland  Denmark and the Holy Roman Empire. The following were the eminent universities of medieval Europe: Oxford  Cambridge  Paris  Orleans  Poitiers  Bourges  Bordeaux  Cahors  Toulouse  Valladolid  Salamanca  Coimbra  Seville  Montpellier  Avignon  Grenoble  Basel  Heidelberg  Cologne  Leipzig  Prague  Krakow  Vienna  Piacanza  Padua  Ferrera  Bologna  Florence  Perugia  Rome  Naples  Salerno  and Palermo. The following were the important schools of medieval Europe and whether they were monastic or cathedral is given in parentheses: Jarrow  (Monastic); Durham  (Cathedral); York  (Cathedral); Salisbury  (Cathedral); Winchester  (Cathedral); Canterbury  (Cathedral); Saint Denis  (Monastic); Mont-Saint Michel  (Monastic); Notre-Dame  (Cathedral); Chartres  (Cathedral); Tours  (Cathedral); Toledo  (Cathedral); Cluny  (Monastic); Citeaux  (Monastic); Clarivaux  (Monastic); Fleury  (Monastic); Clairvaux  (Monastic); Reims  (Cathedral); Laon  (Cathedral); Magdelburg  (Cathedral); Fulda  (Monastic); Mainz  (Cathedral); Bamberg  (Cathedral); Hirsau  (Monastic); Lorch  (Monastic); Resenburg  (Monastic); Saint Gall  (Monastic); Vallombrosa  (Monastic); Monte Cassino. (Monastic)"/>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857828" y="791029"/>
            <a:ext cx="5304972" cy="5304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404498"/>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9 Summary</a:t>
            </a:r>
          </a:p>
        </p:txBody>
      </p:sp>
      <p:sp>
        <p:nvSpPr>
          <p:cNvPr id="3" name="Content Placeholder 2"/>
          <p:cNvSpPr>
            <a:spLocks noGrp="1"/>
          </p:cNvSpPr>
          <p:nvPr>
            <p:ph idx="1"/>
          </p:nvPr>
        </p:nvSpPr>
        <p:spPr/>
        <p:txBody>
          <a:bodyPr>
            <a:normAutofit fontScale="92500" lnSpcReduction="10000"/>
          </a:bodyPr>
          <a:lstStyle/>
          <a:p>
            <a:r>
              <a:rPr lang="en-US" dirty="0"/>
              <a:t>The High Middle Ages (1000–1300) was characterized by a greater sense of security and a burst of energy and enthusiasm. </a:t>
            </a:r>
          </a:p>
          <a:p>
            <a:r>
              <a:rPr lang="en-US" dirty="0"/>
              <a:t>The development of trade, first in Italy and Flanders and then elsewhere, and the rise of cities opened the door to new ways to make a living and new opportunities for people to expand and enrich their lives. </a:t>
            </a:r>
          </a:p>
          <a:p>
            <a:r>
              <a:rPr lang="en-US" dirty="0"/>
              <a:t>An intellectual revival led to a rediscovery of important aspects of the classical heritage, the development of universities, and the emergence of literary trends in Latin and the vernacular.</a:t>
            </a:r>
          </a:p>
          <a:p>
            <a:r>
              <a:rPr lang="en-US" dirty="0"/>
              <a:t>The artistic revival of the High Middle Ages was</a:t>
            </a:r>
            <a:br>
              <a:rPr lang="en-US" dirty="0"/>
            </a:br>
            <a:r>
              <a:rPr lang="en-US" dirty="0"/>
              <a:t>especially evident in architecture, with Romanesque and Gothic cathedrals.</a:t>
            </a:r>
          </a:p>
        </p:txBody>
      </p:sp>
    </p:spTree>
    <p:extLst>
      <p:ext uri="{BB962C8B-B14F-4D97-AF65-F5344CB8AC3E}">
        <p14:creationId xmlns:p14="http://schemas.microsoft.com/office/powerpoint/2010/main" val="2873068357"/>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9 Timeline</a:t>
            </a:r>
          </a:p>
        </p:txBody>
      </p:sp>
      <p:pic>
        <p:nvPicPr>
          <p:cNvPr id="16386"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3242" y="2022929"/>
            <a:ext cx="7817517" cy="2812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212048"/>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22065</TotalTime>
  <Words>1150</Words>
  <Application>Microsoft Office PowerPoint</Application>
  <PresentationFormat>On-screen Show (4:3)</PresentationFormat>
  <Paragraphs>180</Paragraphs>
  <Slides>24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9 Outline</vt:lpstr>
      <vt:lpstr>9-1 Land and People in the High Middle Ages  (1 of 3)</vt:lpstr>
      <vt:lpstr>9-1 Land and People in the High Middle Ages  (2 of 3)</vt:lpstr>
      <vt:lpstr>9-1 Land and People in the High Middle Ages  (3 of 3)</vt:lpstr>
      <vt:lpstr>Table 9.1: Population Estimates (in millions), 1000 and 1340</vt:lpstr>
      <vt:lpstr>9.2 The Heavy, Wheeled Plow.  The heavy, wheeled plow was an important invention that enabled peasants to turn over the heavy clay soils of northern Europe. </vt:lpstr>
      <vt:lpstr>9.3a The Tournament and the Joust. The joust became the main event of the tournament, a socially acceptable alternative to the private warfare of the Middle Ages. </vt:lpstr>
      <vt:lpstr>9-2 The New World of Trade and Cities (1 of 3)</vt:lpstr>
      <vt:lpstr>9-2 The New World of Trade and Cities (2 of 3)</vt:lpstr>
      <vt:lpstr>9-2 The New World of Trade and Cities (3 of 3)</vt:lpstr>
      <vt:lpstr>9.4a Shops in a European Medieval Town. Master craftsmen who worked in urban settings had their workshops in the ground-level rooms of their homes. </vt:lpstr>
      <vt:lpstr>9.5b Life in a Medieval Town. Executions conducted in the public square were considered a deterrent to crime in the Middle Ages. </vt:lpstr>
      <vt:lpstr>Map 9.1 Medieval Trade Routes</vt:lpstr>
      <vt:lpstr>9-3 The Intellectual and Artistic World of the High Middle Ages (1 of 4)</vt:lpstr>
      <vt:lpstr>9-3 The Intellectual and Artistic World of the High Middle Ages (2 of 4)</vt:lpstr>
      <vt:lpstr>9-3 The Intellectual and Artistic World of the High Middle Ages (3 of 4)</vt:lpstr>
      <vt:lpstr>9-3 The Intellectual and Artistic World of the High Middle Ages (4 of 4)</vt:lpstr>
      <vt:lpstr>9.6 University Classroom. In this illustration a master teacher reads from a text for students for various ages. </vt:lpstr>
      <vt:lpstr>9.7 Barrel Vaulting. Utilizing the basilica shape, master builders replaced flat wooden roofs with long, round stone vaults known as barrel vaults. </vt:lpstr>
      <vt:lpstr>9.9 Interior of a Gothic Cathedral. The use of ribbed vaults and pointed arches gave the Gothic cathedral a feeling of upward movement. </vt:lpstr>
      <vt:lpstr>Map 9.3 Main Intellectual Centers of Medieval Europe</vt:lpstr>
      <vt:lpstr>Chapter 9 Summary</vt:lpstr>
      <vt:lpstr>Chapter 9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403</cp:revision>
  <dcterms:created xsi:type="dcterms:W3CDTF">2015-10-15T14:46:28Z</dcterms:created>
  <dcterms:modified xsi:type="dcterms:W3CDTF">2019-02-06T22:05:15Z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