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0"/>
  </p:notesMasterIdLst>
  <p:handoutMasterIdLst>
    <p:handoutMasterId r:id="rId31"/>
  </p:handoutMasterIdLst>
  <p:sldIdLst>
    <p:sldId id="295" r:id="rId2"/>
    <p:sldId id="297" r:id="rId3"/>
    <p:sldId id="354" r:id="rId4"/>
    <p:sldId id="355" r:id="rId5"/>
    <p:sldId id="356" r:id="rId6"/>
    <p:sldId id="353" r:id="rId7"/>
    <p:sldId id="357" r:id="rId8"/>
    <p:sldId id="358" r:id="rId9"/>
    <p:sldId id="359" r:id="rId10"/>
    <p:sldId id="360" r:id="rId11"/>
    <p:sldId id="361" r:id="rId12"/>
    <p:sldId id="362" r:id="rId13"/>
    <p:sldId id="363" r:id="rId14"/>
    <p:sldId id="364" r:id="rId15"/>
    <p:sldId id="365" r:id="rId16"/>
    <p:sldId id="366" r:id="rId17"/>
    <p:sldId id="367" r:id="rId18"/>
    <p:sldId id="368" r:id="rId19"/>
    <p:sldId id="369" r:id="rId20"/>
    <p:sldId id="370" r:id="rId21"/>
    <p:sldId id="371" r:id="rId22"/>
    <p:sldId id="372" r:id="rId23"/>
    <p:sldId id="373" r:id="rId24"/>
    <p:sldId id="374" r:id="rId25"/>
    <p:sldId id="375" r:id="rId26"/>
    <p:sldId id="376" r:id="rId27"/>
    <p:sldId id="377" r:id="rId28"/>
    <p:sldId id="378" r:id="rId29"/>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4"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a:xfrm>
            <a:off x="4343400" y="1783080"/>
            <a:ext cx="4419600" cy="3246120"/>
          </a:xfrm>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8</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European Civilization in the Early Middle Ages, 750–1000</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8 Outline</a:t>
            </a:r>
          </a:p>
        </p:txBody>
      </p:sp>
      <p:sp>
        <p:nvSpPr>
          <p:cNvPr id="3" name="Content Placeholder 2"/>
          <p:cNvSpPr>
            <a:spLocks noGrp="1"/>
          </p:cNvSpPr>
          <p:nvPr>
            <p:ph idx="1"/>
          </p:nvPr>
        </p:nvSpPr>
        <p:spPr/>
        <p:txBody>
          <a:bodyPr>
            <a:normAutofit/>
          </a:bodyPr>
          <a:lstStyle/>
          <a:p>
            <a:pPr marL="0" indent="0">
              <a:spcBef>
                <a:spcPts val="1200"/>
              </a:spcBef>
              <a:spcAft>
                <a:spcPts val="600"/>
              </a:spcAft>
              <a:buNone/>
            </a:pPr>
            <a:r>
              <a:rPr lang="en-US" sz="2400" dirty="0"/>
              <a:t>8-1 The World of the Carolingians</a:t>
            </a:r>
          </a:p>
          <a:p>
            <a:pPr marL="0" indent="0">
              <a:spcBef>
                <a:spcPts val="1200"/>
              </a:spcBef>
              <a:spcAft>
                <a:spcPts val="600"/>
              </a:spcAft>
              <a:buNone/>
            </a:pPr>
            <a:r>
              <a:rPr lang="en-US" sz="2400" dirty="0"/>
              <a:t>8-2 Disintegration of the Carolingian Empire</a:t>
            </a:r>
          </a:p>
          <a:p>
            <a:pPr marL="0" indent="0">
              <a:spcBef>
                <a:spcPts val="1200"/>
              </a:spcBef>
              <a:spcAft>
                <a:spcPts val="600"/>
              </a:spcAft>
              <a:buNone/>
            </a:pPr>
            <a:r>
              <a:rPr lang="en-US" sz="2400" dirty="0"/>
              <a:t>8-3 The Emerging World of Lords and Vassals</a:t>
            </a:r>
          </a:p>
          <a:p>
            <a:pPr marL="0" indent="0">
              <a:spcBef>
                <a:spcPts val="1200"/>
              </a:spcBef>
              <a:spcAft>
                <a:spcPts val="600"/>
              </a:spcAft>
              <a:buNone/>
            </a:pPr>
            <a:r>
              <a:rPr lang="en-US" sz="2400" dirty="0"/>
              <a:t>8-4 The Zenith of Byzantine Civilization</a:t>
            </a:r>
          </a:p>
          <a:p>
            <a:pPr marL="0" indent="0">
              <a:spcBef>
                <a:spcPts val="1200"/>
              </a:spcBef>
              <a:spcAft>
                <a:spcPts val="600"/>
              </a:spcAft>
              <a:buNone/>
            </a:pPr>
            <a:r>
              <a:rPr lang="en-US" sz="2400" dirty="0"/>
              <a:t>8-5 The Slavic Peoples of Central and Eastern Europe</a:t>
            </a:r>
          </a:p>
          <a:p>
            <a:pPr marL="0" indent="0">
              <a:spcBef>
                <a:spcPts val="1200"/>
              </a:spcBef>
              <a:spcAft>
                <a:spcPts val="600"/>
              </a:spcAft>
              <a:buNone/>
            </a:pPr>
            <a:r>
              <a:rPr lang="en-US" sz="2400" dirty="0"/>
              <a:t>8-6 The World of Islam</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8-1 The World of the Carolingians (1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What was the significance of Charlemagne’s coronation as emperor? In what ways did the political, intellectual, and daily life in the Carolingian Empire represent a fusion of Gallo-Roman, Germanic, and Christian practices? </a:t>
            </a:r>
          </a:p>
          <a:p>
            <a:r>
              <a:rPr lang="en-US" dirty="0"/>
              <a:t>The decline of the Merovingian dynasty</a:t>
            </a:r>
          </a:p>
          <a:p>
            <a:pPr lvl="1"/>
            <a:r>
              <a:rPr lang="en-US" dirty="0"/>
              <a:t>Coronation of Pepin as king of the Franks</a:t>
            </a:r>
          </a:p>
          <a:p>
            <a:r>
              <a:rPr lang="en-US" dirty="0"/>
              <a:t>Charlemagne and the Carolingian Empire (768</a:t>
            </a:r>
            <a:r>
              <a:rPr lang="en-US" dirty="0">
                <a:latin typeface="Calibri" panose="020F0502020204030204" pitchFamily="34" charset="0"/>
                <a:cs typeface="Calibri" panose="020F0502020204030204" pitchFamily="34" charset="0"/>
              </a:rPr>
              <a:t>–</a:t>
            </a:r>
            <a:r>
              <a:rPr lang="en-US" dirty="0"/>
              <a:t>814)</a:t>
            </a:r>
          </a:p>
          <a:p>
            <a:pPr lvl="1"/>
            <a:r>
              <a:rPr lang="en-US" dirty="0"/>
              <a:t>Expansion of the Carolingian Empire</a:t>
            </a:r>
          </a:p>
          <a:p>
            <a:pPr lvl="2"/>
            <a:r>
              <a:rPr lang="en-US" dirty="0"/>
              <a:t>Campaigns to the south, west, and east result in gains</a:t>
            </a:r>
          </a:p>
          <a:p>
            <a:pPr lvl="1"/>
            <a:r>
              <a:rPr lang="en-US" dirty="0"/>
              <a:t>Governing the empire</a:t>
            </a:r>
          </a:p>
          <a:p>
            <a:pPr lvl="2"/>
            <a:r>
              <a:rPr lang="en-US" dirty="0"/>
              <a:t>System based on loyalty (e.g., </a:t>
            </a:r>
            <a:r>
              <a:rPr lang="en-US" i="1" dirty="0" err="1"/>
              <a:t>missi</a:t>
            </a:r>
            <a:r>
              <a:rPr lang="en-US" i="1" dirty="0"/>
              <a:t> </a:t>
            </a:r>
            <a:r>
              <a:rPr lang="en-US" i="1" dirty="0" err="1"/>
              <a:t>dominici</a:t>
            </a:r>
            <a:r>
              <a:rPr lang="en-US" dirty="0"/>
              <a:t>), aided by church reform</a:t>
            </a:r>
          </a:p>
        </p:txBody>
      </p:sp>
    </p:spTree>
    <p:extLst>
      <p:ext uri="{BB962C8B-B14F-4D97-AF65-F5344CB8AC3E}">
        <p14:creationId xmlns:p14="http://schemas.microsoft.com/office/powerpoint/2010/main" val="121041006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8-1 The World of the Carolingians (2 of 3)</a:t>
            </a:r>
          </a:p>
        </p:txBody>
      </p:sp>
      <p:sp>
        <p:nvSpPr>
          <p:cNvPr id="3" name="Content Placeholder 2"/>
          <p:cNvSpPr>
            <a:spLocks noGrp="1"/>
          </p:cNvSpPr>
          <p:nvPr>
            <p:ph idx="1"/>
          </p:nvPr>
        </p:nvSpPr>
        <p:spPr/>
        <p:txBody>
          <a:bodyPr>
            <a:normAutofit/>
          </a:bodyPr>
          <a:lstStyle/>
          <a:p>
            <a:r>
              <a:rPr lang="en-US" dirty="0"/>
              <a:t>Charlemagne as emperor</a:t>
            </a:r>
          </a:p>
          <a:p>
            <a:pPr lvl="1"/>
            <a:r>
              <a:rPr lang="en-US" dirty="0"/>
              <a:t>An ever-closer relationship with the papacy results in the acquisition of title of emperor of the Romans in 800</a:t>
            </a:r>
          </a:p>
          <a:p>
            <a:r>
              <a:rPr lang="en-US" dirty="0"/>
              <a:t>What is the significance of Charlemagne?</a:t>
            </a:r>
          </a:p>
          <a:p>
            <a:pPr lvl="1"/>
            <a:r>
              <a:rPr lang="en-US" dirty="0"/>
              <a:t>Fusion of Roman, Christian, and Germanic elements</a:t>
            </a:r>
          </a:p>
          <a:p>
            <a:pPr lvl="2"/>
            <a:r>
              <a:rPr lang="en-US" dirty="0"/>
              <a:t>Debate: Charlemagne as the “father of Europe”</a:t>
            </a:r>
          </a:p>
          <a:p>
            <a:pPr lvl="2"/>
            <a:r>
              <a:rPr lang="en-US" dirty="0"/>
              <a:t>May have led to the foundation of European civilization</a:t>
            </a:r>
          </a:p>
          <a:p>
            <a:r>
              <a:rPr lang="en-US" dirty="0"/>
              <a:t>The Carolingian intellectual renewal</a:t>
            </a:r>
          </a:p>
          <a:p>
            <a:pPr lvl="1"/>
            <a:r>
              <a:rPr lang="en-US" dirty="0"/>
              <a:t>Revival of classical studies through the </a:t>
            </a:r>
            <a:r>
              <a:rPr lang="en-US" b="1" dirty="0"/>
              <a:t>scriptoria</a:t>
            </a:r>
            <a:r>
              <a:rPr lang="en-US" dirty="0"/>
              <a:t> in monasteries</a:t>
            </a:r>
          </a:p>
          <a:p>
            <a:pPr lvl="2"/>
            <a:r>
              <a:rPr lang="en-US" dirty="0"/>
              <a:t>Charlemagne’s promotion of learning</a:t>
            </a:r>
          </a:p>
        </p:txBody>
      </p:sp>
    </p:spTree>
    <p:extLst>
      <p:ext uri="{BB962C8B-B14F-4D97-AF65-F5344CB8AC3E}">
        <p14:creationId xmlns:p14="http://schemas.microsoft.com/office/powerpoint/2010/main" val="297129354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dirty="0"/>
              <a:t>8-1 The World of the Carolingians (3 of 3)</a:t>
            </a:r>
          </a:p>
        </p:txBody>
      </p:sp>
      <p:sp>
        <p:nvSpPr>
          <p:cNvPr id="3" name="Content Placeholder 2"/>
          <p:cNvSpPr>
            <a:spLocks noGrp="1"/>
          </p:cNvSpPr>
          <p:nvPr>
            <p:ph idx="1"/>
          </p:nvPr>
        </p:nvSpPr>
        <p:spPr/>
        <p:txBody>
          <a:bodyPr>
            <a:normAutofit/>
          </a:bodyPr>
          <a:lstStyle/>
          <a:p>
            <a:r>
              <a:rPr lang="en-US" dirty="0"/>
              <a:t>Life in the Carolingian world</a:t>
            </a:r>
          </a:p>
          <a:p>
            <a:pPr lvl="1"/>
            <a:r>
              <a:rPr lang="en-US" dirty="0"/>
              <a:t>Family</a:t>
            </a:r>
          </a:p>
          <a:p>
            <a:pPr lvl="2"/>
            <a:r>
              <a:rPr lang="en-US" b="1" dirty="0"/>
              <a:t>Monogamy</a:t>
            </a:r>
            <a:r>
              <a:rPr lang="en-US" dirty="0"/>
              <a:t> and the </a:t>
            </a:r>
            <a:r>
              <a:rPr lang="en-US" b="1" dirty="0"/>
              <a:t>nuclear family</a:t>
            </a:r>
          </a:p>
          <a:p>
            <a:pPr lvl="1"/>
            <a:r>
              <a:rPr lang="en-US" dirty="0"/>
              <a:t>Christianity and sexuality</a:t>
            </a:r>
          </a:p>
          <a:p>
            <a:pPr lvl="2"/>
            <a:r>
              <a:rPr lang="en-US" dirty="0"/>
              <a:t>Celibacy and sex for procreation</a:t>
            </a:r>
          </a:p>
          <a:p>
            <a:pPr lvl="2"/>
            <a:r>
              <a:rPr lang="en-US" dirty="0"/>
              <a:t>Homosexuality condemned</a:t>
            </a:r>
          </a:p>
          <a:p>
            <a:pPr lvl="1"/>
            <a:r>
              <a:rPr lang="en-US" dirty="0"/>
              <a:t>Diet</a:t>
            </a:r>
          </a:p>
          <a:p>
            <a:pPr lvl="2"/>
            <a:r>
              <a:rPr lang="en-US" dirty="0"/>
              <a:t>Bread as a staple, supplemented by pork, cheese, eggs, and vegetables</a:t>
            </a:r>
          </a:p>
          <a:p>
            <a:pPr lvl="1"/>
            <a:r>
              <a:rPr lang="en-US" dirty="0"/>
              <a:t>Health</a:t>
            </a:r>
          </a:p>
          <a:p>
            <a:pPr lvl="2"/>
            <a:r>
              <a:rPr lang="en-US" dirty="0"/>
              <a:t>Medicinal herbs and bleeding</a:t>
            </a:r>
          </a:p>
        </p:txBody>
      </p:sp>
    </p:spTree>
    <p:extLst>
      <p:ext uri="{BB962C8B-B14F-4D97-AF65-F5344CB8AC3E}">
        <p14:creationId xmlns:p14="http://schemas.microsoft.com/office/powerpoint/2010/main" val="335017114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905000"/>
          </a:xfrm>
        </p:spPr>
        <p:txBody>
          <a:bodyPr>
            <a:noAutofit/>
          </a:bodyPr>
          <a:lstStyle/>
          <a:p>
            <a:r>
              <a:rPr lang="en-US" sz="2000" b="1" dirty="0"/>
              <a:t>8.2 Bronze Equestrian Statue of Charlemagne</a:t>
            </a:r>
            <a:r>
              <a:rPr lang="en-US" sz="2000" dirty="0"/>
              <a:t>. Wearing the imperial crown and grasping a globe, Charlemagne here symbolizes the renewal of the power of the Roman Empire.</a:t>
            </a:r>
          </a:p>
        </p:txBody>
      </p:sp>
      <p:pic>
        <p:nvPicPr>
          <p:cNvPr id="1026" name="Picture 2" descr="This small bronze statue is believed to represent the emperor Charles the Great, although some scholars believe it is his grandson, Charles the Bald. The figure dates from the ninth century, but the horse is a sixteenth-century restoration. The attire on the figure accords with Einhard’s account of how Charlemagne dressed. The imperial crown rests on his head, and in his left hand he grasps a globe, a symbol of world power and a reminder that the power of the Roman Empire had been renewe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724400" y="380999"/>
            <a:ext cx="3964606" cy="5555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6633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676400"/>
          </a:xfrm>
        </p:spPr>
        <p:txBody>
          <a:bodyPr>
            <a:noAutofit/>
          </a:bodyPr>
          <a:lstStyle/>
          <a:p>
            <a:r>
              <a:rPr lang="en-US" sz="2000" b="1" dirty="0"/>
              <a:t>8.3 Bloodletting in Early Medieval Medicine</a:t>
            </a:r>
            <a:r>
              <a:rPr lang="en-US" sz="2000" dirty="0"/>
              <a:t>. Medieval medicine involved the withdrawing of blood from a person to bring balance to the body and heal a diseased condition. </a:t>
            </a:r>
          </a:p>
        </p:txBody>
      </p:sp>
      <p:pic>
        <p:nvPicPr>
          <p:cNvPr id="2050" name="Picture 2" descr="Bleeding was a regular part of medieval medical practice. It involved the withdrawing of blood from a person in the belief that doing so would bring balance to the body and thus heal a diseased condition. This fourteenth-century manuscript illustration shows a physician bleeding his patient with a cut in the arm. As the physician squeezes the arm, the blood spurts into a bowl; the patient seems to be quite anxious about the procedur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53000" y="228600"/>
            <a:ext cx="3935727" cy="5718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269202"/>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8.1 The Carolingian Empire</a:t>
            </a:r>
          </a:p>
        </p:txBody>
      </p:sp>
      <p:pic>
        <p:nvPicPr>
          <p:cNvPr id="3074" name="Picture 2" descr="A map shows the Frankish Kingdom in the year 768 and the territories gained by Charlemagne. The Frankish Kingdom  located betweeen the North sea and the Mediterranean Sea  encompasses the following territories: Neustria; Austrasia; Alemanni; Burgundy; Aquitaine. The prominent cities higlighted are: Paris; Aachen; Verdun; Bordeaux; Lyons; Mainz; Pyrenees. Territories gained by Charlemagne are as follows: Saxony (located to the north of Frankish Kingdom); Spanish March (south of Frankish Kingdom); Parts of Bavaria  Venetia and Papal States (east of Frankish Kingdom); Brittany (west of Frankish Kingdo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96143" y="653143"/>
            <a:ext cx="5442857" cy="544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290563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8-2 Disintegration of the Carolingian Empire</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impact did the Vikings have on the history and culture of medieval Europe? </a:t>
            </a:r>
          </a:p>
          <a:p>
            <a:r>
              <a:rPr lang="en-US" altLang="en-US" dirty="0"/>
              <a:t>The division of Charlemagne’s empire by heirs</a:t>
            </a:r>
          </a:p>
          <a:p>
            <a:pPr lvl="1"/>
            <a:r>
              <a:rPr lang="en-US" altLang="en-US" dirty="0"/>
              <a:t>The emergence of a two distinct cultures, east and west </a:t>
            </a:r>
          </a:p>
          <a:p>
            <a:pPr lvl="1"/>
            <a:r>
              <a:rPr lang="en-US" altLang="en-US" dirty="0"/>
              <a:t>Aristocratic power and royal squabbling</a:t>
            </a:r>
          </a:p>
          <a:p>
            <a:r>
              <a:rPr lang="en-US" altLang="en-US" dirty="0"/>
              <a:t>Invasions of the ninth and tenth centuries</a:t>
            </a:r>
          </a:p>
          <a:p>
            <a:pPr lvl="1"/>
            <a:r>
              <a:rPr lang="en-US" altLang="en-US" dirty="0"/>
              <a:t>Old enemies and new: Muslims and Magyars</a:t>
            </a:r>
          </a:p>
          <a:p>
            <a:pPr lvl="1"/>
            <a:r>
              <a:rPr lang="en-US" altLang="en-US" dirty="0"/>
              <a:t>The Vikings</a:t>
            </a:r>
          </a:p>
          <a:p>
            <a:pPr lvl="2"/>
            <a:r>
              <a:rPr lang="en-US" altLang="en-US" dirty="0"/>
              <a:t>Superb shipbuilding sailors, warriors, and explorers</a:t>
            </a:r>
          </a:p>
          <a:p>
            <a:pPr lvl="2"/>
            <a:r>
              <a:rPr lang="en-US" altLang="en-US" dirty="0"/>
              <a:t>Political repercussions: Viking raids strengthened local aristocrats and local government at expense of the kings</a:t>
            </a:r>
          </a:p>
        </p:txBody>
      </p:sp>
    </p:spTree>
    <p:extLst>
      <p:ext uri="{BB962C8B-B14F-4D97-AF65-F5344CB8AC3E}">
        <p14:creationId xmlns:p14="http://schemas.microsoft.com/office/powerpoint/2010/main" val="412485725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4267200" cy="1295400"/>
          </a:xfrm>
        </p:spPr>
        <p:txBody>
          <a:bodyPr>
            <a:noAutofit/>
          </a:bodyPr>
          <a:lstStyle/>
          <a:p>
            <a:r>
              <a:rPr lang="en-US" sz="2000" b="1" dirty="0"/>
              <a:t>8.4 Vikings Attacking England</a:t>
            </a:r>
            <a:r>
              <a:rPr lang="en-US" sz="2000" dirty="0"/>
              <a:t>. An illustration from an eleventh-century English manuscript depicts a group of armed Vikings invading England. </a:t>
            </a:r>
          </a:p>
        </p:txBody>
      </p:sp>
      <p:pic>
        <p:nvPicPr>
          <p:cNvPr id="4098" name="Picture 2" descr="An illustration from an eleventh-century English manuscript depicts a group of armed Vikings invading England. Two ships have already reached the shore, and a few Vikings are shown walking down a long gangplank onto English soil. Also shown is a replica of a well-preserved Viking ship found at Oseberg, Norway. The Oseberg ship was one of the largest Viking ships in its da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800600" y="304800"/>
            <a:ext cx="3951230" cy="5609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74106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1219200"/>
          </a:xfrm>
        </p:spPr>
        <p:txBody>
          <a:bodyPr>
            <a:noAutofit/>
          </a:bodyPr>
          <a:lstStyle/>
          <a:p>
            <a:r>
              <a:rPr lang="en-US" dirty="0"/>
              <a:t>Map 8.2 Division of the Carolingian Empire </a:t>
            </a:r>
            <a:br>
              <a:rPr lang="en-US" dirty="0"/>
            </a:br>
            <a:r>
              <a:rPr lang="en-US" dirty="0"/>
              <a:t>by the Treaty of Verdun, 843</a:t>
            </a:r>
          </a:p>
        </p:txBody>
      </p:sp>
      <p:pic>
        <p:nvPicPr>
          <p:cNvPr id="5122" name="Picture 2" descr="Map shows divisions of the Carolingian Empire: Kingdom of Louis the German  located south east of North sea  is shaded in orange. Kingdom of Lothar  located to the west of Kingdom of Louis the German  lies between the North Sea and the Mediterranean Sea  and is shaded in green. Kingdom of Charles the Bald  located to the west of Kingdom of Lothar  is shaded in brow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62201" y="1055054"/>
            <a:ext cx="4176486" cy="50409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453798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609600"/>
          </a:xfrm>
        </p:spPr>
        <p:txBody>
          <a:bodyPr>
            <a:noAutofit/>
          </a:bodyPr>
          <a:lstStyle/>
          <a:p>
            <a:r>
              <a:rPr lang="en-US" dirty="0"/>
              <a:t>Map 8.3 Invasions of the Ninth and Tenth Centuries</a:t>
            </a:r>
          </a:p>
        </p:txBody>
      </p:sp>
      <p:pic>
        <p:nvPicPr>
          <p:cNvPr id="6146" name="Picture 2" descr="A map shows the attack routes of Vikings  Magyars and Muslims. The Vikings are located between the North Sea and Baltic Sea (covering the regions of Northern Europe). Majority of the attack routes were through the sea. Vikings attacked GreenLand  Iceland  Faeroes  Shetlands  Ireland  Wessex through the North Sea  and the territory of Normandy  cities of Aachen  Bordeaux  Marscilles  Santiago  Barcelona  Lisbon  and Balarica Islands  parts of Roman empire through the Atlantic Ocean. They attacked the eastern regions through land and Constantinople via Black Sea. The Magyars  located to the northwest of Black Sea  attacked the Central European regions through land. The Muslims were located in the north western regions of Africa (along the Mediterranean Sea) and their attack routes began at the Mediterranean coast. The Muslims attacked Crete  Sicily  Corsica  Sardinia  Balarica Islands  city of Rome  and Thessalonika through Mediterranean S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152563" y="869769"/>
            <a:ext cx="6772237" cy="52262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607540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8-3 The Emerging World of Lords and Vassals </a:t>
            </a:r>
            <a:br>
              <a:rPr lang="en-US" dirty="0"/>
            </a:br>
            <a:r>
              <a:rPr lang="en-US" dirty="0"/>
              <a:t>(1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was fief-holding, and how was it related to </a:t>
            </a:r>
            <a:r>
              <a:rPr lang="en-US" dirty="0" err="1"/>
              <a:t>manorialism</a:t>
            </a:r>
            <a:r>
              <a:rPr lang="en-US" dirty="0"/>
              <a:t>? </a:t>
            </a:r>
          </a:p>
          <a:p>
            <a:r>
              <a:rPr lang="en-US" dirty="0"/>
              <a:t>Renewed invasion and Carolingian decline led to exchange of protection for service</a:t>
            </a:r>
          </a:p>
          <a:p>
            <a:r>
              <a:rPr lang="en-US" b="1" dirty="0"/>
              <a:t>Vassalage</a:t>
            </a:r>
          </a:p>
          <a:p>
            <a:pPr lvl="1"/>
            <a:r>
              <a:rPr lang="en-US" dirty="0"/>
              <a:t>Warriors who swore oath of loyalty to their leader (lord)</a:t>
            </a:r>
          </a:p>
          <a:p>
            <a:pPr lvl="1"/>
            <a:r>
              <a:rPr lang="en-US" dirty="0"/>
              <a:t>Military transformation: expenses of knights</a:t>
            </a:r>
          </a:p>
          <a:p>
            <a:r>
              <a:rPr lang="en-US" dirty="0"/>
              <a:t>Fief-holding</a:t>
            </a:r>
          </a:p>
          <a:p>
            <a:pPr lvl="1"/>
            <a:r>
              <a:rPr lang="en-US" b="1" dirty="0"/>
              <a:t>Fief</a:t>
            </a:r>
            <a:r>
              <a:rPr lang="en-US" dirty="0"/>
              <a:t>, land or other income granted to vassal in return for military service</a:t>
            </a:r>
          </a:p>
          <a:p>
            <a:pPr lvl="1"/>
            <a:r>
              <a:rPr lang="en-US" dirty="0"/>
              <a:t>Complicated by </a:t>
            </a:r>
            <a:r>
              <a:rPr lang="en-US" b="1" dirty="0"/>
              <a:t>subinfeudation</a:t>
            </a:r>
            <a:r>
              <a:rPr lang="en-US" dirty="0"/>
              <a:t> and mutual obligation</a:t>
            </a:r>
          </a:p>
          <a:p>
            <a:pPr lvl="1"/>
            <a:r>
              <a:rPr lang="en-US" dirty="0"/>
              <a:t>Spread beyond Carolingian lands</a:t>
            </a:r>
          </a:p>
        </p:txBody>
      </p:sp>
    </p:spTree>
    <p:extLst>
      <p:ext uri="{BB962C8B-B14F-4D97-AF65-F5344CB8AC3E}">
        <p14:creationId xmlns:p14="http://schemas.microsoft.com/office/powerpoint/2010/main" val="1915439867"/>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8-3 The Emerging World of Lords and Vassals </a:t>
            </a:r>
            <a:br>
              <a:rPr lang="en-US" dirty="0"/>
            </a:br>
            <a:r>
              <a:rPr lang="en-US" dirty="0"/>
              <a:t>(2 of 2)</a:t>
            </a:r>
          </a:p>
        </p:txBody>
      </p:sp>
      <p:sp>
        <p:nvSpPr>
          <p:cNvPr id="3" name="Content Placeholder 2"/>
          <p:cNvSpPr>
            <a:spLocks noGrp="1"/>
          </p:cNvSpPr>
          <p:nvPr>
            <p:ph idx="1"/>
          </p:nvPr>
        </p:nvSpPr>
        <p:spPr/>
        <p:txBody>
          <a:bodyPr>
            <a:normAutofit/>
          </a:bodyPr>
          <a:lstStyle/>
          <a:p>
            <a:r>
              <a:rPr lang="en-US" dirty="0"/>
              <a:t>The manorial system</a:t>
            </a:r>
          </a:p>
          <a:p>
            <a:pPr lvl="1"/>
            <a:r>
              <a:rPr lang="en-US" b="1" dirty="0"/>
              <a:t>Manor</a:t>
            </a:r>
            <a:r>
              <a:rPr lang="en-US" dirty="0"/>
              <a:t>: an agricultural estate operated by a lord and worked by peasants</a:t>
            </a:r>
          </a:p>
          <a:p>
            <a:pPr lvl="1"/>
            <a:r>
              <a:rPr lang="en-US" b="1" dirty="0"/>
              <a:t>Serfs</a:t>
            </a:r>
            <a:r>
              <a:rPr lang="en-US" dirty="0"/>
              <a:t>: peasants bound to the land and required to pay labor services</a:t>
            </a:r>
          </a:p>
          <a:p>
            <a:pPr lvl="2"/>
            <a:r>
              <a:rPr lang="en-US" dirty="0"/>
              <a:t>60 percent of the European population by ninth century</a:t>
            </a:r>
          </a:p>
          <a:p>
            <a:pPr lvl="2"/>
            <a:r>
              <a:rPr lang="en-US" b="1" dirty="0"/>
              <a:t>Demesne</a:t>
            </a:r>
            <a:r>
              <a:rPr lang="en-US" dirty="0"/>
              <a:t>, the land retained by the lord, worked by peasants as part of service requirement</a:t>
            </a:r>
          </a:p>
          <a:p>
            <a:pPr lvl="2"/>
            <a:r>
              <a:rPr lang="en-US" dirty="0"/>
              <a:t>Rents and legal rights</a:t>
            </a:r>
          </a:p>
        </p:txBody>
      </p:sp>
    </p:spTree>
    <p:extLst>
      <p:ext uri="{BB962C8B-B14F-4D97-AF65-F5344CB8AC3E}">
        <p14:creationId xmlns:p14="http://schemas.microsoft.com/office/powerpoint/2010/main" val="24524198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67200" cy="1676400"/>
          </a:xfrm>
        </p:spPr>
        <p:txBody>
          <a:bodyPr>
            <a:noAutofit/>
          </a:bodyPr>
          <a:lstStyle/>
          <a:p>
            <a:r>
              <a:rPr lang="en-US" sz="2000" b="1" dirty="0"/>
              <a:t>8.5 A Knight’s Equipment Showing Saddles and Stirrups</a:t>
            </a:r>
            <a:r>
              <a:rPr lang="en-US" sz="2000" dirty="0"/>
              <a:t>. The introduction of the high saddle, stirrups, and larger horses vastly improved the fighting ability of the cavalry.</a:t>
            </a:r>
          </a:p>
        </p:txBody>
      </p:sp>
      <p:pic>
        <p:nvPicPr>
          <p:cNvPr id="7170" name="Picture 2" descr="In return for his fighting skills, a knight received a piece of land from his lord that provided for his economic support. Pictured here is a charging knight with his equipment. The introduction of the high saddle, stirrup, and larger horses allowed horsemen to wear heavier armor and to wield long lances, vastly improving the fighting ability of the caval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72000" y="304800"/>
            <a:ext cx="4320186" cy="5533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11719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90600"/>
          </a:xfrm>
        </p:spPr>
        <p:txBody>
          <a:bodyPr>
            <a:noAutofit/>
          </a:bodyPr>
          <a:lstStyle/>
          <a:p>
            <a:r>
              <a:rPr lang="en-US" sz="2000" b="1" dirty="0"/>
              <a:t>8.6 Peasants in the Manorial System</a:t>
            </a:r>
            <a:r>
              <a:rPr lang="en-US" sz="2000" dirty="0"/>
              <a:t>. In the manorial system, peasants were required to provide labor services for their lord, like these English peasants harvesting grain. </a:t>
            </a:r>
          </a:p>
        </p:txBody>
      </p:sp>
      <p:pic>
        <p:nvPicPr>
          <p:cNvPr id="8194" name="Picture 2" descr="In the manorial system, peasants were required to provide labor services for their lord. This thirteenth-century illustration shows a group of English peasants harvesting grain. Overseeing their work is a bailiff, or manager, who supervised the work of the peasant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45759" y="1583872"/>
            <a:ext cx="8064841" cy="382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55178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533400"/>
          </a:xfrm>
        </p:spPr>
        <p:txBody>
          <a:bodyPr>
            <a:noAutofit/>
          </a:bodyPr>
          <a:lstStyle/>
          <a:p>
            <a:r>
              <a:rPr lang="en-US" dirty="0"/>
              <a:t>Map 8.4 A Typical Manor</a:t>
            </a:r>
          </a:p>
        </p:txBody>
      </p:sp>
      <p:pic>
        <p:nvPicPr>
          <p:cNvPr id="9218" name="Picture 2" descr="Map shows a Manor setting: Village at the center  Spring Field to the north of the village  Fallow Field to its west  Autumn Field to its south and Lord’s properties to the east. All of the fields show Lord’s demesne (patterned in strips)  Plot of Peasant A (patterned in checks) and Plot of Peasant B (patterned in dots). Toward the extreme north lies the Marshal Lands  followed by a pond and its stream. The pond is surrounded by Common Pasture on the west and Common Meadow to its east. Beneath the Meadow lies the Lord’s property  which encompasses Lord’s Close  Lord’s Orchard  Manor’s House (at the centre)  Press  Lord’s Garden  Oven  and Mill. The Lord’s Property is followed by the Autumn Field  Fallow Field and then  the Spring Field. A part of Waste land is sandwiched between the Autumn and Fallow Field; a forest lies between the Fallow Field and the Spring Field. A road divides the fields  village and the Lord’s propert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59971" y="883363"/>
            <a:ext cx="7369629" cy="4923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94492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8-4 The Zenith of Byzantine Civilization</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Focus Question: </a:t>
            </a:r>
            <a:r>
              <a:rPr lang="en-US" dirty="0"/>
              <a:t>What were the chief developments in the Byzantine Empire between 750 and 1000? </a:t>
            </a:r>
          </a:p>
          <a:p>
            <a:r>
              <a:rPr lang="en-US" altLang="en-US" dirty="0"/>
              <a:t>A “golden age” </a:t>
            </a:r>
          </a:p>
          <a:p>
            <a:pPr lvl="1"/>
            <a:r>
              <a:rPr lang="en-US" altLang="en-US" dirty="0"/>
              <a:t>After territorial losses, renewed expansion </a:t>
            </a:r>
          </a:p>
          <a:p>
            <a:pPr lvl="1"/>
            <a:r>
              <a:rPr lang="en-US" altLang="en-US" dirty="0"/>
              <a:t>The rift between the Eastern and Western churches</a:t>
            </a:r>
          </a:p>
          <a:p>
            <a:r>
              <a:rPr lang="en-US" altLang="en-US" dirty="0"/>
              <a:t>The Macedonian dynasty</a:t>
            </a:r>
          </a:p>
          <a:p>
            <a:pPr lvl="1"/>
            <a:r>
              <a:rPr lang="en-US" altLang="en-US" dirty="0"/>
              <a:t>Strengthened position of free farmers, fostered economic prosperity, missionary efforts, strong civil service, and successful military campaigns</a:t>
            </a:r>
          </a:p>
          <a:p>
            <a:r>
              <a:rPr lang="en-US" altLang="en-US" dirty="0"/>
              <a:t>Women in Byzantium</a:t>
            </a:r>
          </a:p>
          <a:p>
            <a:pPr lvl="1"/>
            <a:r>
              <a:rPr lang="en-US" altLang="en-US" dirty="0"/>
              <a:t>Duties: marry and bear children, maintain household, weave cloth</a:t>
            </a:r>
          </a:p>
          <a:p>
            <a:pPr lvl="1"/>
            <a:r>
              <a:rPr lang="en-US" altLang="en-US" dirty="0"/>
              <a:t>Opportunities of upper-class women</a:t>
            </a:r>
          </a:p>
        </p:txBody>
      </p:sp>
    </p:spTree>
    <p:extLst>
      <p:ext uri="{BB962C8B-B14F-4D97-AF65-F5344CB8AC3E}">
        <p14:creationId xmlns:p14="http://schemas.microsoft.com/office/powerpoint/2010/main" val="621748429"/>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609600"/>
          </a:xfrm>
        </p:spPr>
        <p:txBody>
          <a:bodyPr>
            <a:noAutofit/>
          </a:bodyPr>
          <a:lstStyle/>
          <a:p>
            <a:r>
              <a:rPr lang="en-US" dirty="0"/>
              <a:t>Map 8.5 The Byzantine Empire in 1025</a:t>
            </a:r>
          </a:p>
        </p:txBody>
      </p:sp>
      <p:pic>
        <p:nvPicPr>
          <p:cNvPr id="10242" name="Picture 2" descr="The Byzantine Empire in 102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76515" y="1528221"/>
            <a:ext cx="7590971" cy="3801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24130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8-5 The Slavic Peoples of Central and Eastern Europe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patterns of development occurred in central and eastern Europe as a result of the Slavic peoples? </a:t>
            </a:r>
          </a:p>
          <a:p>
            <a:r>
              <a:rPr lang="en-US" altLang="en-US" dirty="0"/>
              <a:t>Slavs in late antiquity</a:t>
            </a:r>
          </a:p>
          <a:p>
            <a:pPr lvl="1"/>
            <a:r>
              <a:rPr lang="en-US" altLang="en-US" dirty="0"/>
              <a:t>Indo-European origins</a:t>
            </a:r>
          </a:p>
          <a:p>
            <a:pPr lvl="1"/>
            <a:r>
              <a:rPr lang="en-US" altLang="en-US" dirty="0"/>
              <a:t>From a single people to division</a:t>
            </a:r>
          </a:p>
          <a:p>
            <a:r>
              <a:rPr lang="en-US" altLang="en-US" dirty="0"/>
              <a:t>Western Slavs</a:t>
            </a:r>
          </a:p>
          <a:p>
            <a:pPr lvl="1"/>
            <a:r>
              <a:rPr lang="en-US" dirty="0"/>
              <a:t>Accepted Catholic (Western) Christianity and became closely tied to the Roman Catholic Church</a:t>
            </a:r>
          </a:p>
          <a:p>
            <a:r>
              <a:rPr lang="en-US" dirty="0"/>
              <a:t>Southern Slavs</a:t>
            </a:r>
          </a:p>
          <a:p>
            <a:pPr lvl="1"/>
            <a:r>
              <a:rPr lang="en-US" dirty="0"/>
              <a:t>Converted by Byzantine missionaries to Eastern Orthodox Christianity and linked to Byzantine state</a:t>
            </a:r>
          </a:p>
        </p:txBody>
      </p:sp>
    </p:spTree>
    <p:extLst>
      <p:ext uri="{BB962C8B-B14F-4D97-AF65-F5344CB8AC3E}">
        <p14:creationId xmlns:p14="http://schemas.microsoft.com/office/powerpoint/2010/main" val="136258434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8-5 The Slavic Peoples of Central and Eastern Europe (2 of 2)</a:t>
            </a:r>
          </a:p>
        </p:txBody>
      </p:sp>
      <p:sp>
        <p:nvSpPr>
          <p:cNvPr id="3" name="Content Placeholder 2"/>
          <p:cNvSpPr>
            <a:spLocks noGrp="1"/>
          </p:cNvSpPr>
          <p:nvPr>
            <p:ph idx="1"/>
          </p:nvPr>
        </p:nvSpPr>
        <p:spPr/>
        <p:txBody>
          <a:bodyPr>
            <a:normAutofit/>
          </a:bodyPr>
          <a:lstStyle/>
          <a:p>
            <a:r>
              <a:rPr lang="en-US" altLang="en-US" dirty="0"/>
              <a:t>Eastern Slavs</a:t>
            </a:r>
          </a:p>
          <a:p>
            <a:pPr lvl="1"/>
            <a:r>
              <a:rPr lang="en-US" dirty="0"/>
              <a:t>Contended with Viking invaders</a:t>
            </a:r>
          </a:p>
          <a:p>
            <a:pPr lvl="2"/>
            <a:r>
              <a:rPr lang="en-US" dirty="0"/>
              <a:t>Viking rulers assimilated into the Slavic population</a:t>
            </a:r>
          </a:p>
          <a:p>
            <a:pPr lvl="1"/>
            <a:r>
              <a:rPr lang="en-US" dirty="0"/>
              <a:t>Accepted Byzantine Christianity</a:t>
            </a:r>
          </a:p>
          <a:p>
            <a:r>
              <a:rPr lang="en-US" dirty="0"/>
              <a:t>Women in the Slavic world</a:t>
            </a:r>
          </a:p>
          <a:p>
            <a:pPr lvl="1"/>
            <a:r>
              <a:rPr lang="en-US" dirty="0"/>
              <a:t>Subordinated to men</a:t>
            </a:r>
          </a:p>
          <a:p>
            <a:pPr lvl="1"/>
            <a:r>
              <a:rPr lang="en-US" dirty="0"/>
              <a:t>Expected to focus their lives on their families</a:t>
            </a:r>
          </a:p>
        </p:txBody>
      </p:sp>
    </p:spTree>
    <p:extLst>
      <p:ext uri="{BB962C8B-B14F-4D97-AF65-F5344CB8AC3E}">
        <p14:creationId xmlns:p14="http://schemas.microsoft.com/office/powerpoint/2010/main" val="69924357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533400"/>
          </a:xfrm>
        </p:spPr>
        <p:txBody>
          <a:bodyPr>
            <a:noAutofit/>
          </a:bodyPr>
          <a:lstStyle/>
          <a:p>
            <a:r>
              <a:rPr lang="en-US" dirty="0"/>
              <a:t>Map 8.6 The Migrations of the Slavs</a:t>
            </a:r>
          </a:p>
        </p:txBody>
      </p:sp>
      <p:pic>
        <p:nvPicPr>
          <p:cNvPr id="11266" name="Picture 2" descr="Map shows the migration route of the Slavs with the modern state names given in parentheses. The Slavs orginated near the eastern provinces of Europe  which is modern day Russia  around ca.450 and spread across all directions. Around ca.500  a group called Eastern Slavs  migrated further East into Russia  Byelorussia  Ukraine; a second group of tribes  called Southern Salvs  moved down south and settled in the coastal regions of Adriatic Sea (modern day Slovenia  Croatia  Serbia). Approximately during ca.600  another group moved toward the west (modern day Poland)  and were called Poles. During the same period  yet another group of tribes moved southwest  settling down in modern day Czech Republic and Slovak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533228" y="685800"/>
            <a:ext cx="5934372"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6742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8-6 The World of Islam </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chief developments in the Islamic world between 750 and 1000? </a:t>
            </a:r>
          </a:p>
          <a:p>
            <a:r>
              <a:rPr lang="en-US" altLang="en-US" dirty="0"/>
              <a:t>The Abbasid dynasty</a:t>
            </a:r>
          </a:p>
          <a:p>
            <a:pPr lvl="1"/>
            <a:r>
              <a:rPr lang="en-US" altLang="en-US" dirty="0"/>
              <a:t>Prosperity, corruption, and fragmentation</a:t>
            </a:r>
          </a:p>
          <a:p>
            <a:r>
              <a:rPr lang="en-US" altLang="en-US" dirty="0"/>
              <a:t>Islamic civilization</a:t>
            </a:r>
          </a:p>
          <a:p>
            <a:pPr lvl="1"/>
            <a:r>
              <a:rPr lang="en-US" dirty="0"/>
              <a:t>Willingness to absorb culture of conquered territories; heirs to the remaining Greco-Roman culture</a:t>
            </a:r>
          </a:p>
          <a:p>
            <a:pPr lvl="1"/>
            <a:r>
              <a:rPr lang="en-US" dirty="0"/>
              <a:t>Women in the Islamic world</a:t>
            </a:r>
          </a:p>
          <a:p>
            <a:pPr lvl="1"/>
            <a:r>
              <a:rPr lang="en-US" dirty="0"/>
              <a:t>The culture of Islam</a:t>
            </a:r>
          </a:p>
          <a:p>
            <a:pPr lvl="2"/>
            <a:r>
              <a:rPr lang="en-US" dirty="0"/>
              <a:t>Made considerable advancement in mathematics and natural sciences</a:t>
            </a:r>
          </a:p>
        </p:txBody>
      </p:sp>
    </p:spTree>
    <p:extLst>
      <p:ext uri="{BB962C8B-B14F-4D97-AF65-F5344CB8AC3E}">
        <p14:creationId xmlns:p14="http://schemas.microsoft.com/office/powerpoint/2010/main" val="4181066939"/>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609600"/>
          </a:xfrm>
        </p:spPr>
        <p:txBody>
          <a:bodyPr>
            <a:noAutofit/>
          </a:bodyPr>
          <a:lstStyle/>
          <a:p>
            <a:r>
              <a:rPr lang="en-US" dirty="0"/>
              <a:t>Chronology: Byzantium, the Slavs, and the Islamic World</a:t>
            </a:r>
          </a:p>
        </p:txBody>
      </p:sp>
      <p:pic>
        <p:nvPicPr>
          <p:cNvPr id="12290" name="Picture 2" descr="Chronology: Byzantium, the Slavs, and the Islamic Worl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27728" y="760031"/>
            <a:ext cx="4377872" cy="5335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442548"/>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647949"/>
          </a:xfrm>
        </p:spPr>
        <p:txBody>
          <a:bodyPr>
            <a:noAutofit/>
          </a:bodyPr>
          <a:lstStyle/>
          <a:p>
            <a:r>
              <a:rPr lang="en-US" sz="2000" b="1" dirty="0"/>
              <a:t>8.7 Preserving Greek Literature</a:t>
            </a:r>
            <a:r>
              <a:rPr lang="en-US" sz="2000" dirty="0"/>
              <a:t>. Muslim scholars stored copies and translations of classical Greek writing in libraries in the Arab world and ensured their survival. </a:t>
            </a:r>
          </a:p>
        </p:txBody>
      </p:sp>
      <p:pic>
        <p:nvPicPr>
          <p:cNvPr id="13314" name="Picture 2" descr="After the collapse of the Western Roman Empire, the philosophical works of ancient Greece were virtually forgotten in Europe. It was thanks to Muslim scholars, who stored copies and translations in libraries in the Arab world, that many classical Greek writings survived. Here young Muslim scholars are being trained in the Greek language so that they can translate classical Greek literature into Arabic. Later the works were translated back into Latin and served as a catalyst for an intellectual revival in medieval and Renaissance Europ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254693" y="990600"/>
            <a:ext cx="6670107" cy="5067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860874"/>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534400" cy="533400"/>
          </a:xfrm>
        </p:spPr>
        <p:txBody>
          <a:bodyPr>
            <a:noAutofit/>
          </a:bodyPr>
          <a:lstStyle/>
          <a:p>
            <a:r>
              <a:rPr lang="en-US" dirty="0"/>
              <a:t>Map 8.7 The Abbasid Caliphate at the Height of Its Power</a:t>
            </a:r>
          </a:p>
        </p:txBody>
      </p:sp>
      <p:pic>
        <p:nvPicPr>
          <p:cNvPr id="14338" name="Picture 2" descr="Map shows the Abbasid Caliphate at its greatest extent. The Caliphate began from Tunisia (located on the Mediterranean Coast of North Africa) on the west  and ended at Transoxiana Afghanistan on the east. It covered the following regions: Parts of Libya  Fatimid Egypt  Palestine  Hejaz  Arabia  Syria Iraq  and Persia. The prominent cities highlighted are: Tripoli  Cairo  Aden  Mecca  Medina  Jerusalem  Acre  Beirut  Antioch  Baku  Baghdad  Basra  Isfahan  Shiraz  Bukhara  Samarkan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88246" y="1533072"/>
            <a:ext cx="7567509" cy="3791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026388"/>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8 Summary</a:t>
            </a:r>
          </a:p>
        </p:txBody>
      </p:sp>
      <p:sp>
        <p:nvSpPr>
          <p:cNvPr id="3" name="Content Placeholder 2"/>
          <p:cNvSpPr>
            <a:spLocks noGrp="1"/>
          </p:cNvSpPr>
          <p:nvPr>
            <p:ph idx="1"/>
          </p:nvPr>
        </p:nvSpPr>
        <p:spPr/>
        <p:txBody>
          <a:bodyPr>
            <a:normAutofit lnSpcReduction="10000"/>
          </a:bodyPr>
          <a:lstStyle/>
          <a:p>
            <a:r>
              <a:rPr lang="en-US" dirty="0"/>
              <a:t>The coronation of Charlemagne as emperor of the Romans in 800 symbolized the fusion of the three chief components of a new European civilization: the German tribes, the classical tradition, and Christianity. </a:t>
            </a:r>
          </a:p>
          <a:p>
            <a:r>
              <a:rPr lang="en-US" dirty="0"/>
              <a:t>A new political and military order, known as fief-holding, evolved to become an integral part of the political world of the Middle Ages after the decline of the Carolingian empire. </a:t>
            </a:r>
          </a:p>
          <a:p>
            <a:r>
              <a:rPr lang="en-US" dirty="0"/>
              <a:t>Invasions by Muslims, Magyars, and Vikings and the migrations of the Slavs transformed Europe.</a:t>
            </a:r>
          </a:p>
          <a:p>
            <a:r>
              <a:rPr lang="en-US" dirty="0"/>
              <a:t>The brilliance of the urban cultures of both the Byzantine Empire and the Islamic world stood in marked contrast to the underdeveloped rural world of Europe. </a:t>
            </a:r>
          </a:p>
        </p:txBody>
      </p:sp>
    </p:spTree>
    <p:extLst>
      <p:ext uri="{BB962C8B-B14F-4D97-AF65-F5344CB8AC3E}">
        <p14:creationId xmlns:p14="http://schemas.microsoft.com/office/powerpoint/2010/main" val="3295300085"/>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8 Timeline</a:t>
            </a:r>
          </a:p>
        </p:txBody>
      </p:sp>
      <p:pic>
        <p:nvPicPr>
          <p:cNvPr id="1536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957" y="1607471"/>
            <a:ext cx="8088086" cy="3643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0195636"/>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22036</TotalTime>
  <Words>1198</Words>
  <Application>Microsoft Office PowerPoint</Application>
  <PresentationFormat>On-screen Show (4:3)</PresentationFormat>
  <Paragraphs>152</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8 Outline</vt:lpstr>
      <vt:lpstr>8-1 The World of the Carolingians (1 of 3)</vt:lpstr>
      <vt:lpstr>8-1 The World of the Carolingians (2 of 3)</vt:lpstr>
      <vt:lpstr>8-1 The World of the Carolingians (3 of 3)</vt:lpstr>
      <vt:lpstr>8.2 Bronze Equestrian Statue of Charlemagne. Wearing the imperial crown and grasping a globe, Charlemagne here symbolizes the renewal of the power of the Roman Empire.</vt:lpstr>
      <vt:lpstr>8.3 Bloodletting in Early Medieval Medicine. Medieval medicine involved the withdrawing of blood from a person to bring balance to the body and heal a diseased condition. </vt:lpstr>
      <vt:lpstr>Map 8.1 The Carolingian Empire</vt:lpstr>
      <vt:lpstr>8-2 Disintegration of the Carolingian Empire</vt:lpstr>
      <vt:lpstr>8.4 Vikings Attacking England. An illustration from an eleventh-century English manuscript depicts a group of armed Vikings invading England. </vt:lpstr>
      <vt:lpstr>Map 8.2 Division of the Carolingian Empire  by the Treaty of Verdun, 843</vt:lpstr>
      <vt:lpstr>Map 8.3 Invasions of the Ninth and Tenth Centuries</vt:lpstr>
      <vt:lpstr>8-3 The Emerging World of Lords and Vassals  (1 of 2)</vt:lpstr>
      <vt:lpstr>8-3 The Emerging World of Lords and Vassals  (2 of 2)</vt:lpstr>
      <vt:lpstr>8.5 A Knight’s Equipment Showing Saddles and Stirrups. The introduction of the high saddle, stirrups, and larger horses vastly improved the fighting ability of the cavalry.</vt:lpstr>
      <vt:lpstr>8.6 Peasants in the Manorial System. In the manorial system, peasants were required to provide labor services for their lord, like these English peasants harvesting grain. </vt:lpstr>
      <vt:lpstr>Map 8.4 A Typical Manor</vt:lpstr>
      <vt:lpstr>8-4 The Zenith of Byzantine Civilization</vt:lpstr>
      <vt:lpstr>Map 8.5 The Byzantine Empire in 1025</vt:lpstr>
      <vt:lpstr>8-5 The Slavic Peoples of Central and Eastern Europe (1 of 2)</vt:lpstr>
      <vt:lpstr>8-5 The Slavic Peoples of Central and Eastern Europe (2 of 2)</vt:lpstr>
      <vt:lpstr>Map 8.6 The Migrations of the Slavs</vt:lpstr>
      <vt:lpstr>8-6 The World of Islam </vt:lpstr>
      <vt:lpstr>Chronology: Byzantium, the Slavs, and the Islamic World</vt:lpstr>
      <vt:lpstr>8.7 Preserving Greek Literature. Muslim scholars stored copies and translations of classical Greek writing in libraries in the Arab world and ensured their survival. </vt:lpstr>
      <vt:lpstr>Map 8.7 The Abbasid Caliphate at the Height of Its Power</vt:lpstr>
      <vt:lpstr>Chapter 8 Summary</vt:lpstr>
      <vt:lpstr>Chapter 8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400</cp:revision>
  <dcterms:created xsi:type="dcterms:W3CDTF">2015-10-15T14:46:28Z</dcterms:created>
  <dcterms:modified xsi:type="dcterms:W3CDTF">2019-02-06T21:45:58Z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