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3"/>
  </p:notesMasterIdLst>
  <p:handoutMasterIdLst>
    <p:handoutMasterId r:id="rId34"/>
  </p:handoutMasterIdLst>
  <p:sldIdLst>
    <p:sldId id="295" r:id="rId2"/>
    <p:sldId id="297" r:id="rId3"/>
    <p:sldId id="354" r:id="rId4"/>
    <p:sldId id="355" r:id="rId5"/>
    <p:sldId id="356" r:id="rId6"/>
    <p:sldId id="353" r:id="rId7"/>
    <p:sldId id="382" r:id="rId8"/>
    <p:sldId id="383" r:id="rId9"/>
    <p:sldId id="359" r:id="rId10"/>
    <p:sldId id="360" r:id="rId11"/>
    <p:sldId id="361" r:id="rId12"/>
    <p:sldId id="362" r:id="rId13"/>
    <p:sldId id="384" r:id="rId14"/>
    <p:sldId id="364" r:id="rId15"/>
    <p:sldId id="365" r:id="rId16"/>
    <p:sldId id="366" r:id="rId17"/>
    <p:sldId id="367" r:id="rId18"/>
    <p:sldId id="385" r:id="rId19"/>
    <p:sldId id="386" r:id="rId20"/>
    <p:sldId id="370" r:id="rId21"/>
    <p:sldId id="371" r:id="rId22"/>
    <p:sldId id="387" r:id="rId23"/>
    <p:sldId id="388" r:id="rId24"/>
    <p:sldId id="389" r:id="rId25"/>
    <p:sldId id="375" r:id="rId26"/>
    <p:sldId id="376" r:id="rId27"/>
    <p:sldId id="377" r:id="rId28"/>
    <p:sldId id="390" r:id="rId29"/>
    <p:sldId id="391" r:id="rId30"/>
    <p:sldId id="380" r:id="rId31"/>
    <p:sldId id="381" r:id="rId32"/>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7</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Late Antiquity and the Emergence of the Medieval World</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7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sz="2400" dirty="0"/>
              <a:t>7-1 The Late Roman Empire</a:t>
            </a:r>
          </a:p>
          <a:p>
            <a:pPr marL="0" indent="0">
              <a:spcBef>
                <a:spcPts val="1200"/>
              </a:spcBef>
              <a:spcAft>
                <a:spcPts val="600"/>
              </a:spcAft>
              <a:buNone/>
            </a:pPr>
            <a:r>
              <a:rPr lang="en-US" sz="2400" dirty="0"/>
              <a:t>7-2 The Germanic Kingdoms</a:t>
            </a:r>
          </a:p>
          <a:p>
            <a:pPr marL="0" indent="0">
              <a:spcBef>
                <a:spcPts val="1200"/>
              </a:spcBef>
              <a:spcAft>
                <a:spcPts val="600"/>
              </a:spcAft>
              <a:buNone/>
            </a:pPr>
            <a:r>
              <a:rPr lang="en-US" sz="2400" dirty="0"/>
              <a:t>7-3 Development of the Christian Church</a:t>
            </a:r>
          </a:p>
          <a:p>
            <a:pPr marL="0" indent="0">
              <a:spcBef>
                <a:spcPts val="1200"/>
              </a:spcBef>
              <a:spcAft>
                <a:spcPts val="600"/>
              </a:spcAft>
              <a:buNone/>
            </a:pPr>
            <a:r>
              <a:rPr lang="en-US" sz="2400" dirty="0"/>
              <a:t>7-4 The Byzantine Empire</a:t>
            </a:r>
          </a:p>
          <a:p>
            <a:pPr marL="0" indent="0">
              <a:spcBef>
                <a:spcPts val="1200"/>
              </a:spcBef>
              <a:spcAft>
                <a:spcPts val="600"/>
              </a:spcAft>
              <a:buNone/>
            </a:pPr>
            <a:r>
              <a:rPr lang="en-US" sz="2400" dirty="0"/>
              <a:t>7-5 The Rise of Islam</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7-1 The Late Roman Empire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reforms did Diocletian and Constantine institute, and to what extent were the reforms successful? </a:t>
            </a:r>
          </a:p>
          <a:p>
            <a:r>
              <a:rPr lang="en-US" dirty="0"/>
              <a:t>The reforms of Diocletian and Constantine</a:t>
            </a:r>
          </a:p>
          <a:p>
            <a:pPr lvl="1"/>
            <a:r>
              <a:rPr lang="en-US" dirty="0"/>
              <a:t>Political reforms</a:t>
            </a:r>
          </a:p>
          <a:p>
            <a:pPr lvl="2"/>
            <a:r>
              <a:rPr lang="en-US" dirty="0"/>
              <a:t>Division into four units and reunification; growth of autocratic power</a:t>
            </a:r>
          </a:p>
          <a:p>
            <a:pPr lvl="1"/>
            <a:r>
              <a:rPr lang="en-US" dirty="0"/>
              <a:t>Military reforms</a:t>
            </a:r>
          </a:p>
          <a:p>
            <a:pPr lvl="2"/>
            <a:r>
              <a:rPr lang="en-US" dirty="0"/>
              <a:t>Increased size and flexibility to face threats</a:t>
            </a:r>
          </a:p>
          <a:p>
            <a:pPr lvl="1"/>
            <a:r>
              <a:rPr lang="en-US" dirty="0"/>
              <a:t>Economic and social trends</a:t>
            </a:r>
          </a:p>
          <a:p>
            <a:pPr lvl="2"/>
            <a:r>
              <a:rPr lang="en-US" dirty="0"/>
              <a:t>Inflation, taxes, and coercion</a:t>
            </a:r>
          </a:p>
          <a:p>
            <a:pPr lvl="1"/>
            <a:r>
              <a:rPr lang="en-US" dirty="0"/>
              <a:t>Constantine’s building program</a:t>
            </a:r>
          </a:p>
        </p:txBody>
      </p:sp>
    </p:spTree>
    <p:extLst>
      <p:ext uri="{BB962C8B-B14F-4D97-AF65-F5344CB8AC3E}">
        <p14:creationId xmlns:p14="http://schemas.microsoft.com/office/powerpoint/2010/main" val="342833398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7-1 The Late Roman Empire (2 of 3)</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The Empire’s new religion</a:t>
            </a:r>
          </a:p>
          <a:p>
            <a:pPr lvl="1">
              <a:spcBef>
                <a:spcPts val="1200"/>
              </a:spcBef>
              <a:spcAft>
                <a:spcPts val="600"/>
              </a:spcAft>
            </a:pPr>
            <a:r>
              <a:rPr lang="en-US" dirty="0"/>
              <a:t>The conversion of Constantine</a:t>
            </a:r>
          </a:p>
          <a:p>
            <a:pPr lvl="2">
              <a:spcBef>
                <a:spcPts val="1200"/>
              </a:spcBef>
              <a:spcAft>
                <a:spcPts val="600"/>
              </a:spcAft>
            </a:pPr>
            <a:r>
              <a:rPr lang="en-US" dirty="0" err="1"/>
              <a:t>Milvian</a:t>
            </a:r>
            <a:r>
              <a:rPr lang="en-US" dirty="0"/>
              <a:t> Bridge, Constantine’s vision, and Edict of Milan</a:t>
            </a:r>
          </a:p>
          <a:p>
            <a:pPr lvl="1">
              <a:spcBef>
                <a:spcPts val="1200"/>
              </a:spcBef>
              <a:spcAft>
                <a:spcPts val="600"/>
              </a:spcAft>
            </a:pPr>
            <a:r>
              <a:rPr lang="en-US" dirty="0"/>
              <a:t>Organization and religious disputes</a:t>
            </a:r>
          </a:p>
          <a:p>
            <a:pPr lvl="2">
              <a:spcBef>
                <a:spcPts val="1200"/>
              </a:spcBef>
              <a:spcAft>
                <a:spcPts val="600"/>
              </a:spcAft>
            </a:pPr>
            <a:r>
              <a:rPr lang="en-US" dirty="0"/>
              <a:t>The church’s system of government: archbishops and bishops</a:t>
            </a:r>
          </a:p>
          <a:p>
            <a:pPr lvl="2">
              <a:spcBef>
                <a:spcPts val="1200"/>
              </a:spcBef>
              <a:spcAft>
                <a:spcPts val="600"/>
              </a:spcAft>
            </a:pPr>
            <a:r>
              <a:rPr lang="en-US" dirty="0"/>
              <a:t>The problem of </a:t>
            </a:r>
            <a:r>
              <a:rPr lang="en-US" b="1" dirty="0"/>
              <a:t>heresy</a:t>
            </a:r>
            <a:r>
              <a:rPr lang="en-US" dirty="0"/>
              <a:t>, including </a:t>
            </a:r>
            <a:r>
              <a:rPr lang="en-US" b="1" dirty="0"/>
              <a:t>Arianism</a:t>
            </a:r>
          </a:p>
          <a:p>
            <a:pPr lvl="2">
              <a:spcBef>
                <a:spcPts val="1200"/>
              </a:spcBef>
              <a:spcAft>
                <a:spcPts val="600"/>
              </a:spcAft>
            </a:pPr>
            <a:r>
              <a:rPr lang="en-US" dirty="0"/>
              <a:t>The Council of Nicaea</a:t>
            </a:r>
          </a:p>
        </p:txBody>
      </p:sp>
    </p:spTree>
    <p:extLst>
      <p:ext uri="{BB962C8B-B14F-4D97-AF65-F5344CB8AC3E}">
        <p14:creationId xmlns:p14="http://schemas.microsoft.com/office/powerpoint/2010/main" val="417498268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7-1 The Late Roman Empire (3 of 3)</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The end of the Western empire</a:t>
            </a:r>
          </a:p>
          <a:p>
            <a:pPr lvl="1">
              <a:spcBef>
                <a:spcPts val="1200"/>
              </a:spcBef>
              <a:spcAft>
                <a:spcPts val="600"/>
              </a:spcAft>
            </a:pPr>
            <a:r>
              <a:rPr lang="en-US" dirty="0"/>
              <a:t>Increasing contact between the Germans and Romans</a:t>
            </a:r>
          </a:p>
          <a:p>
            <a:pPr lvl="2">
              <a:spcBef>
                <a:spcPts val="1200"/>
              </a:spcBef>
              <a:spcAft>
                <a:spcPts val="600"/>
              </a:spcAft>
            </a:pPr>
            <a:r>
              <a:rPr lang="en-US" dirty="0"/>
              <a:t>After the fourth century, Rome was no longer able to absorb these people without harm to its own political structure</a:t>
            </a:r>
          </a:p>
          <a:p>
            <a:pPr lvl="2">
              <a:spcBef>
                <a:spcPts val="1200"/>
              </a:spcBef>
              <a:spcAft>
                <a:spcPts val="600"/>
              </a:spcAft>
            </a:pPr>
            <a:r>
              <a:rPr lang="en-US" dirty="0"/>
              <a:t>The threat of the Huns and the Visigoths</a:t>
            </a:r>
          </a:p>
          <a:p>
            <a:pPr lvl="1">
              <a:spcBef>
                <a:spcPts val="1200"/>
              </a:spcBef>
              <a:spcAft>
                <a:spcPts val="600"/>
              </a:spcAft>
            </a:pPr>
            <a:r>
              <a:rPr lang="en-US" dirty="0"/>
              <a:t>The collapse of Western Roman imperial authority, replaced by a series of Germanic kingdoms</a:t>
            </a:r>
          </a:p>
          <a:p>
            <a:pPr lvl="1">
              <a:spcBef>
                <a:spcPts val="1200"/>
              </a:spcBef>
              <a:spcAft>
                <a:spcPts val="600"/>
              </a:spcAft>
            </a:pPr>
            <a:r>
              <a:rPr lang="en-US" dirty="0"/>
              <a:t>Eastern empire remained intact under an emperor in Constantinople</a:t>
            </a:r>
          </a:p>
        </p:txBody>
      </p:sp>
    </p:spTree>
    <p:extLst>
      <p:ext uri="{BB962C8B-B14F-4D97-AF65-F5344CB8AC3E}">
        <p14:creationId xmlns:p14="http://schemas.microsoft.com/office/powerpoint/2010/main" val="243900735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The Late Roman Empire</a:t>
            </a:r>
          </a:p>
        </p:txBody>
      </p:sp>
      <p:pic>
        <p:nvPicPr>
          <p:cNvPr id="3075" name="Picture 2" descr="Chronology: The Late Roman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38943" y="924156"/>
            <a:ext cx="6466114" cy="5009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6633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038600" cy="1676400"/>
          </a:xfrm>
        </p:spPr>
        <p:txBody>
          <a:bodyPr>
            <a:noAutofit/>
          </a:bodyPr>
          <a:lstStyle/>
          <a:p>
            <a:r>
              <a:rPr lang="en-US" sz="2000" b="1" dirty="0"/>
              <a:t>7.2 The Emperor Constantine</a:t>
            </a:r>
            <a:r>
              <a:rPr lang="en-US" sz="2000" dirty="0"/>
              <a:t>. Constantine played an important role in restoring order and stability to the Roman Empire at the beginning of the fourth century.</a:t>
            </a:r>
          </a:p>
        </p:txBody>
      </p:sp>
      <p:pic>
        <p:nvPicPr>
          <p:cNvPr id="1026" name="Picture 2" descr="Constantine played an important role in restoring order and stability to the Roman Empire at the beginning of the fourth century. This marble head of Constantine, which is 8 feet 6 inches high, was part of an enormous 30-foot-tall seated statue of the emperor in the New Basilica in Rome. Constantine used these awe-inspiring statues throughout the empire to build support for imperial policies by reminding his subjects of his position as an absolute ruler with immense power. Being depicted with his eyes cast up toward heaven also emphasized Constantine’s special relationship with Go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876800" y="304800"/>
            <a:ext cx="4017553" cy="576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33413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609600"/>
          </a:xfrm>
        </p:spPr>
        <p:txBody>
          <a:bodyPr>
            <a:noAutofit/>
          </a:bodyPr>
          <a:lstStyle/>
          <a:p>
            <a:r>
              <a:rPr lang="en-US" dirty="0"/>
              <a:t>Map 7.1 Divisions of the Late Roman Empire, ca. 300</a:t>
            </a:r>
          </a:p>
        </p:txBody>
      </p:sp>
      <p:pic>
        <p:nvPicPr>
          <p:cNvPr id="7170" name="Picture 2" descr="Map shows Prefecture of Gaul (shaded in yellow)  Prefecture of Illyricum (shaded in red)  Prefecture of Italy (shaded in brown) and Prefecture of East (shaded in green). The Prefecture of the East covers the eastern coast of the Mediterranean Sea  encompassing the following regions: Bithynia  Phrygia  Cappadocia  Asia  Cilicia  Syria  Egypt  Libya  Moesia  Thrace and Judaea. The Prefecture of Illyricum lies to the west of Thrace. The region covers Macendonia and parts of Dalmatia. The Prefecture of Italy is located on the Mediterranean coast of Africa and coastal regions of Adriatic Sea. It includes Noricum  Pannonia  Cisalpine Gaul  Mauritania  Numidia  Sicily  Corsica  Sardinia and western parts of Dalmatia. Prefecture of Gaul is located in between Mediterranean Sea and Atlantic Ocean. It includes Britain  Gaul  Narbonensis  Nearer Spain  Farther Spain and parts of Atlantic coast of Africa. The map also shows Line of division between the Eastern and Western Empires that is represented by dotted lin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999671" y="808253"/>
            <a:ext cx="7077529" cy="528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83267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7-2 The Germanic Kingdoms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What changes did the Germanic peoples make to the political, economic, and social conditions of the Western Roman Empire? What were the main features of Germanic law and society, and how did they differ from those of the Romans? </a:t>
            </a:r>
          </a:p>
          <a:p>
            <a:r>
              <a:rPr lang="en-US" altLang="en-US" dirty="0"/>
              <a:t>The </a:t>
            </a:r>
            <a:r>
              <a:rPr lang="en-US" altLang="en-US" dirty="0" err="1"/>
              <a:t>Ostrogothic</a:t>
            </a:r>
            <a:r>
              <a:rPr lang="en-US" altLang="en-US" dirty="0"/>
              <a:t> kingdom of Italy</a:t>
            </a:r>
          </a:p>
          <a:p>
            <a:pPr lvl="1"/>
            <a:r>
              <a:rPr lang="en-US" altLang="en-US" dirty="0"/>
              <a:t>Stability through Theodoric’s maintenance of Roman tradition of government</a:t>
            </a:r>
          </a:p>
          <a:p>
            <a:pPr lvl="1"/>
            <a:r>
              <a:rPr lang="en-US" altLang="en-US" dirty="0"/>
              <a:t>Byzantine </a:t>
            </a:r>
            <a:r>
              <a:rPr lang="en-US" altLang="en-US" dirty="0" err="1"/>
              <a:t>reconquest</a:t>
            </a:r>
            <a:r>
              <a:rPr lang="en-US" altLang="en-US" dirty="0"/>
              <a:t> of Italy followed by Lombard control</a:t>
            </a:r>
          </a:p>
          <a:p>
            <a:r>
              <a:rPr lang="en-US" altLang="en-US" dirty="0"/>
              <a:t>The </a:t>
            </a:r>
            <a:r>
              <a:rPr lang="en-US" altLang="en-US" dirty="0" err="1"/>
              <a:t>Visigothic</a:t>
            </a:r>
            <a:r>
              <a:rPr lang="en-US" altLang="en-US" dirty="0"/>
              <a:t> kingdom of Spain</a:t>
            </a:r>
          </a:p>
          <a:p>
            <a:pPr lvl="1"/>
            <a:r>
              <a:rPr lang="en-US" altLang="en-US" dirty="0"/>
              <a:t>Coexistence of Roman and German populations, warrior caste, and Roman governmental structure</a:t>
            </a:r>
          </a:p>
        </p:txBody>
      </p:sp>
    </p:spTree>
    <p:extLst>
      <p:ext uri="{BB962C8B-B14F-4D97-AF65-F5344CB8AC3E}">
        <p14:creationId xmlns:p14="http://schemas.microsoft.com/office/powerpoint/2010/main" val="166576842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7-2 The Germanic Kingdoms (2 of 3)</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Frankish kingdom</a:t>
            </a:r>
          </a:p>
          <a:p>
            <a:pPr lvl="1">
              <a:spcBef>
                <a:spcPts val="1200"/>
              </a:spcBef>
              <a:spcAft>
                <a:spcPts val="600"/>
              </a:spcAft>
            </a:pPr>
            <a:r>
              <a:rPr lang="en-US" altLang="en-US" dirty="0"/>
              <a:t>Clovis and the establishment of the Merovingian dynasty</a:t>
            </a:r>
          </a:p>
          <a:p>
            <a:pPr lvl="2">
              <a:spcBef>
                <a:spcPts val="1200"/>
              </a:spcBef>
              <a:spcAft>
                <a:spcPts val="600"/>
              </a:spcAft>
            </a:pPr>
            <a:r>
              <a:rPr lang="en-US" altLang="en-US" dirty="0"/>
              <a:t>Christian conversion, 500</a:t>
            </a:r>
          </a:p>
          <a:p>
            <a:pPr lvl="1">
              <a:spcBef>
                <a:spcPts val="1200"/>
              </a:spcBef>
              <a:spcAft>
                <a:spcPts val="600"/>
              </a:spcAft>
            </a:pPr>
            <a:r>
              <a:rPr lang="en-US" altLang="en-US" dirty="0"/>
              <a:t>The only German state to prove long-lasting</a:t>
            </a:r>
          </a:p>
          <a:p>
            <a:pPr lvl="2">
              <a:spcBef>
                <a:spcPts val="1200"/>
              </a:spcBef>
              <a:spcAft>
                <a:spcPts val="600"/>
              </a:spcAft>
            </a:pPr>
            <a:r>
              <a:rPr lang="en-US" altLang="en-US" dirty="0"/>
              <a:t>Fusion between Gallo-Roman and Frankish cultures and peoples</a:t>
            </a:r>
          </a:p>
          <a:p>
            <a:pPr>
              <a:spcBef>
                <a:spcPts val="1200"/>
              </a:spcBef>
              <a:spcAft>
                <a:spcPts val="600"/>
              </a:spcAft>
            </a:pPr>
            <a:r>
              <a:rPr lang="en-US" altLang="en-US" dirty="0"/>
              <a:t>Anglo-Saxon England</a:t>
            </a:r>
          </a:p>
        </p:txBody>
      </p:sp>
    </p:spTree>
    <p:extLst>
      <p:ext uri="{BB962C8B-B14F-4D97-AF65-F5344CB8AC3E}">
        <p14:creationId xmlns:p14="http://schemas.microsoft.com/office/powerpoint/2010/main" val="417303375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7-2 The Germanic Kingdoms (3 of 3)</a:t>
            </a:r>
          </a:p>
        </p:txBody>
      </p:sp>
      <p:sp>
        <p:nvSpPr>
          <p:cNvPr id="3" name="Content Placeholder 2"/>
          <p:cNvSpPr>
            <a:spLocks noGrp="1"/>
          </p:cNvSpPr>
          <p:nvPr>
            <p:ph idx="1"/>
          </p:nvPr>
        </p:nvSpPr>
        <p:spPr/>
        <p:txBody>
          <a:bodyPr>
            <a:normAutofit/>
          </a:bodyPr>
          <a:lstStyle/>
          <a:p>
            <a:r>
              <a:rPr lang="en-US" altLang="en-US" dirty="0"/>
              <a:t>The society of Germanic kingdoms</a:t>
            </a:r>
          </a:p>
          <a:p>
            <a:pPr lvl="1"/>
            <a:r>
              <a:rPr lang="en-US" altLang="en-US" dirty="0"/>
              <a:t>Extended family at the center of social organization, provided protection</a:t>
            </a:r>
          </a:p>
          <a:p>
            <a:pPr lvl="1"/>
            <a:r>
              <a:rPr lang="en-US" altLang="en-US" dirty="0"/>
              <a:t>Personal nature of German law</a:t>
            </a:r>
          </a:p>
          <a:p>
            <a:pPr lvl="2"/>
            <a:r>
              <a:rPr lang="en-US" altLang="en-US" dirty="0"/>
              <a:t>Feuds and </a:t>
            </a:r>
            <a:r>
              <a:rPr lang="en-US" altLang="en-US" b="1" dirty="0" err="1"/>
              <a:t>wergeld</a:t>
            </a:r>
            <a:r>
              <a:rPr lang="en-US" altLang="en-US" dirty="0"/>
              <a:t>: fine paid by wrongdoer to family of injured or killed person</a:t>
            </a:r>
          </a:p>
          <a:p>
            <a:pPr lvl="2"/>
            <a:r>
              <a:rPr lang="en-US" altLang="en-US" dirty="0"/>
              <a:t>The procedures of compurgation and ordeal</a:t>
            </a:r>
          </a:p>
          <a:p>
            <a:r>
              <a:rPr lang="en-US" altLang="en-US" dirty="0"/>
              <a:t>Frankish family and marriage</a:t>
            </a:r>
          </a:p>
          <a:p>
            <a:pPr lvl="1"/>
            <a:r>
              <a:rPr lang="en-US" altLang="en-US" dirty="0"/>
              <a:t>Male authority and arranged marriages</a:t>
            </a:r>
          </a:p>
          <a:p>
            <a:pPr lvl="2"/>
            <a:r>
              <a:rPr lang="en-US" altLang="en-US" dirty="0"/>
              <a:t>Adulterous wives severely punished</a:t>
            </a:r>
          </a:p>
          <a:p>
            <a:pPr lvl="2"/>
            <a:r>
              <a:rPr lang="en-US" altLang="en-US" dirty="0"/>
              <a:t>Divorce was relatively simple</a:t>
            </a:r>
          </a:p>
        </p:txBody>
      </p:sp>
    </p:spTree>
    <p:extLst>
      <p:ext uri="{BB962C8B-B14F-4D97-AF65-F5344CB8AC3E}">
        <p14:creationId xmlns:p14="http://schemas.microsoft.com/office/powerpoint/2010/main" val="146688239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Chronology: The Germanic Kingdoms</a:t>
            </a:r>
          </a:p>
        </p:txBody>
      </p:sp>
      <p:pic>
        <p:nvPicPr>
          <p:cNvPr id="4098" name="Picture 2" descr="Chronology: The Germanic Kingdom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10872" y="951793"/>
            <a:ext cx="5722257" cy="4954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7461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533400"/>
          </a:xfrm>
        </p:spPr>
        <p:txBody>
          <a:bodyPr>
            <a:noAutofit/>
          </a:bodyPr>
          <a:lstStyle/>
          <a:p>
            <a:r>
              <a:rPr lang="en-US" dirty="0"/>
              <a:t>Map 7.2 The Germanic Kingdoms of the Old Western Empire</a:t>
            </a:r>
          </a:p>
        </p:txBody>
      </p:sp>
      <p:pic>
        <p:nvPicPr>
          <p:cNvPr id="8194" name="Picture 2" descr="A map shows political divisions of Britain namely  Angles (shaded in orange)  Saxons (shaded in yellow)  Jutes (shaded in green) and Britons (shaded in light green). • The following Kingdoms formed the division Angles  located to the west of North Sea: North Umbria  Mercia and East Anglia. The cities highlighted are Lindisfarne and Whitby in Northumbria. • Saxons  located to the south of Angles  includes Kingdom of Sussex and Wessex. • Jutes  situated to the east of Saxons  encompasses the Kingdom of Kent. The prominent city London is highlighted. • The division of Britons  which lies to the west of Angels and Saxons  covers the Kingdom of Picts and territory of Celts. Map also shows Kingdom of Franks (located on the east coast of North Sea)  Burgundians (to the south of Kingdom of Franks)  Alemannni( to the east of Burgundians)  Kingdom of Ostrogoths( lies to the south of the territories Burgundians and Alemanni)  Kingdom of Visigoths (on the west coast of Mediterranean Sea) and the movement of the tribes between the Kingdoms. The tribes moved from The Kingdom of Franks to Burgundians  Alemannni and Kingdom of Visigoths; from Lombards to Kingdom of Ostrogoths; from Byzantine Empire on the Eastern coast of Mediterranean Sea to Vandals  located on the Mediterranean coast of North Americ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94857" y="804283"/>
            <a:ext cx="4354286" cy="5249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16223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 Development of the Christian Church </a:t>
            </a:r>
            <a:br>
              <a:rPr lang="en-US" dirty="0"/>
            </a:br>
            <a:r>
              <a:rPr lang="en-US" dirty="0"/>
              <a:t>(1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How and why did the organization of the Christian church and its relations with the state change during the fourth and fifth centuries? What were the chief characteristics of Benedictine monasticism, and what role did monks play in both the conversion of Europe to Christianity and the intellectual life of the Germanic kingdoms? </a:t>
            </a:r>
          </a:p>
          <a:p>
            <a:r>
              <a:rPr lang="en-US" dirty="0"/>
              <a:t>The power of the pope</a:t>
            </a:r>
          </a:p>
          <a:p>
            <a:pPr lvl="1"/>
            <a:r>
              <a:rPr lang="en-US" dirty="0"/>
              <a:t>The emergence of the bishop of Rome as the leader of the western Christian church</a:t>
            </a:r>
          </a:p>
          <a:p>
            <a:pPr lvl="2"/>
            <a:r>
              <a:rPr lang="en-US" dirty="0"/>
              <a:t>Gregory I’s establishment of papal temporal power </a:t>
            </a:r>
          </a:p>
        </p:txBody>
      </p:sp>
    </p:spTree>
    <p:extLst>
      <p:ext uri="{BB962C8B-B14F-4D97-AF65-F5344CB8AC3E}">
        <p14:creationId xmlns:p14="http://schemas.microsoft.com/office/powerpoint/2010/main" val="224662551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 Development of the Christian Church </a:t>
            </a:r>
            <a:br>
              <a:rPr lang="en-US" dirty="0"/>
            </a:br>
            <a:r>
              <a:rPr lang="en-US" dirty="0"/>
              <a:t>(2 of 4)</a:t>
            </a:r>
          </a:p>
        </p:txBody>
      </p:sp>
      <p:sp>
        <p:nvSpPr>
          <p:cNvPr id="3" name="Content Placeholder 2"/>
          <p:cNvSpPr>
            <a:spLocks noGrp="1"/>
          </p:cNvSpPr>
          <p:nvPr>
            <p:ph idx="1"/>
          </p:nvPr>
        </p:nvSpPr>
        <p:spPr/>
        <p:txBody>
          <a:bodyPr>
            <a:normAutofit/>
          </a:bodyPr>
          <a:lstStyle/>
          <a:p>
            <a:r>
              <a:rPr lang="en-US" dirty="0"/>
              <a:t>The monks and their missions</a:t>
            </a:r>
          </a:p>
          <a:p>
            <a:pPr lvl="1"/>
            <a:r>
              <a:rPr lang="en-US" dirty="0"/>
              <a:t>Benedictine monasticism</a:t>
            </a:r>
          </a:p>
          <a:p>
            <a:pPr lvl="2"/>
            <a:r>
              <a:rPr lang="en-US" dirty="0"/>
              <a:t>St. Benedict of </a:t>
            </a:r>
            <a:r>
              <a:rPr lang="en-US" dirty="0" err="1"/>
              <a:t>Nursia</a:t>
            </a:r>
            <a:r>
              <a:rPr lang="en-US" dirty="0"/>
              <a:t> established fundamental form of monastic life in western Christian church</a:t>
            </a:r>
          </a:p>
          <a:p>
            <a:pPr lvl="1"/>
            <a:r>
              <a:rPr lang="en-US" b="1" dirty="0"/>
              <a:t>Monks</a:t>
            </a:r>
            <a:r>
              <a:rPr lang="en-US" dirty="0"/>
              <a:t>, </a:t>
            </a:r>
            <a:r>
              <a:rPr lang="en-US" b="1" dirty="0"/>
              <a:t>abbots</a:t>
            </a:r>
            <a:r>
              <a:rPr lang="en-US" dirty="0"/>
              <a:t>, </a:t>
            </a:r>
            <a:r>
              <a:rPr lang="en-US" b="1" dirty="0"/>
              <a:t>nuns</a:t>
            </a:r>
            <a:r>
              <a:rPr lang="en-US" dirty="0"/>
              <a:t>, and </a:t>
            </a:r>
            <a:r>
              <a:rPr lang="en-US" b="1" dirty="0"/>
              <a:t>monasticism</a:t>
            </a:r>
          </a:p>
          <a:p>
            <a:pPr lvl="1"/>
            <a:r>
              <a:rPr lang="en-US" dirty="0"/>
              <a:t>Monks as missionaries</a:t>
            </a:r>
          </a:p>
          <a:p>
            <a:pPr lvl="2"/>
            <a:r>
              <a:rPr lang="en-US" dirty="0"/>
              <a:t>Irish monasticism: asceticism and exile into missionary activity</a:t>
            </a:r>
          </a:p>
          <a:p>
            <a:pPr lvl="2"/>
            <a:r>
              <a:rPr lang="en-US" dirty="0"/>
              <a:t>Gregory’s efforts to convert England</a:t>
            </a:r>
          </a:p>
          <a:p>
            <a:pPr lvl="2"/>
            <a:r>
              <a:rPr lang="en-US" dirty="0"/>
              <a:t>English monks’ efforts on the continent</a:t>
            </a:r>
          </a:p>
        </p:txBody>
      </p:sp>
    </p:spTree>
    <p:extLst>
      <p:ext uri="{BB962C8B-B14F-4D97-AF65-F5344CB8AC3E}">
        <p14:creationId xmlns:p14="http://schemas.microsoft.com/office/powerpoint/2010/main" val="348250578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 Development of the Christian Church </a:t>
            </a:r>
            <a:br>
              <a:rPr lang="en-US" dirty="0"/>
            </a:br>
            <a:r>
              <a:rPr lang="en-US" dirty="0"/>
              <a:t>(3 of 4)</a:t>
            </a:r>
          </a:p>
        </p:txBody>
      </p:sp>
      <p:sp>
        <p:nvSpPr>
          <p:cNvPr id="3" name="Content Placeholder 2"/>
          <p:cNvSpPr>
            <a:spLocks noGrp="1"/>
          </p:cNvSpPr>
          <p:nvPr>
            <p:ph idx="1"/>
          </p:nvPr>
        </p:nvSpPr>
        <p:spPr/>
        <p:txBody>
          <a:bodyPr>
            <a:normAutofit/>
          </a:bodyPr>
          <a:lstStyle/>
          <a:p>
            <a:r>
              <a:rPr lang="en-US" dirty="0"/>
              <a:t>The monks and their missions</a:t>
            </a:r>
          </a:p>
          <a:p>
            <a:pPr lvl="1"/>
            <a:r>
              <a:rPr lang="en-US" dirty="0"/>
              <a:t>Women and monasticism</a:t>
            </a:r>
          </a:p>
          <a:p>
            <a:pPr lvl="2"/>
            <a:r>
              <a:rPr lang="en-US" dirty="0"/>
              <a:t>Women played an important role in conversion of Germanic kingdoms</a:t>
            </a:r>
          </a:p>
          <a:p>
            <a:pPr lvl="2"/>
            <a:r>
              <a:rPr lang="en-US" b="1" dirty="0"/>
              <a:t>Abbess</a:t>
            </a:r>
            <a:r>
              <a:rPr lang="en-US" dirty="0"/>
              <a:t>: female leader of a monastery, often members of royal houses</a:t>
            </a:r>
          </a:p>
          <a:p>
            <a:pPr lvl="1"/>
            <a:r>
              <a:rPr lang="en-US" dirty="0"/>
              <a:t>The path of celibacy</a:t>
            </a:r>
          </a:p>
          <a:p>
            <a:pPr lvl="2"/>
            <a:r>
              <a:rPr lang="en-US" dirty="0"/>
              <a:t>Refusal to have sex was victory over desires of the flesh and an avenue to holiness</a:t>
            </a:r>
          </a:p>
          <a:p>
            <a:pPr lvl="1"/>
            <a:r>
              <a:rPr lang="en-US" dirty="0"/>
              <a:t>The growing wealth of monasteries</a:t>
            </a:r>
          </a:p>
          <a:p>
            <a:pPr lvl="2"/>
            <a:r>
              <a:rPr lang="en-US" dirty="0"/>
              <a:t>Gifts of land from elites helped make monasteries instruments of political power</a:t>
            </a:r>
          </a:p>
        </p:txBody>
      </p:sp>
    </p:spTree>
    <p:extLst>
      <p:ext uri="{BB962C8B-B14F-4D97-AF65-F5344CB8AC3E}">
        <p14:creationId xmlns:p14="http://schemas.microsoft.com/office/powerpoint/2010/main" val="13589286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 Development of the Christian Church </a:t>
            </a:r>
            <a:br>
              <a:rPr lang="en-US" dirty="0"/>
            </a:br>
            <a:r>
              <a:rPr lang="en-US" dirty="0"/>
              <a:t>(4 of 4)</a:t>
            </a:r>
          </a:p>
        </p:txBody>
      </p:sp>
      <p:sp>
        <p:nvSpPr>
          <p:cNvPr id="3" name="Content Placeholder 2"/>
          <p:cNvSpPr>
            <a:spLocks noGrp="1"/>
          </p:cNvSpPr>
          <p:nvPr>
            <p:ph idx="1"/>
          </p:nvPr>
        </p:nvSpPr>
        <p:spPr/>
        <p:txBody>
          <a:bodyPr>
            <a:normAutofit/>
          </a:bodyPr>
          <a:lstStyle/>
          <a:p>
            <a:r>
              <a:rPr lang="en-US" dirty="0"/>
              <a:t>Christianity and intellectual life</a:t>
            </a:r>
          </a:p>
          <a:p>
            <a:pPr lvl="1"/>
            <a:r>
              <a:rPr lang="en-US" dirty="0"/>
              <a:t>The work of Augustine</a:t>
            </a:r>
          </a:p>
          <a:p>
            <a:pPr lvl="2"/>
            <a:r>
              <a:rPr lang="en-US" dirty="0"/>
              <a:t>Example of Christian use of pagan culture</a:t>
            </a:r>
          </a:p>
          <a:p>
            <a:pPr lvl="2"/>
            <a:r>
              <a:rPr lang="en-US" i="1" dirty="0"/>
              <a:t>The City of God</a:t>
            </a:r>
          </a:p>
          <a:p>
            <a:pPr lvl="1"/>
            <a:r>
              <a:rPr lang="en-US" dirty="0"/>
              <a:t>Jerome and the Bible</a:t>
            </a:r>
          </a:p>
          <a:p>
            <a:pPr lvl="2"/>
            <a:r>
              <a:rPr lang="en-US" dirty="0"/>
              <a:t>Master of Latin prose who translated the Bible into the standard edition in use in the Middle Ages</a:t>
            </a:r>
          </a:p>
          <a:p>
            <a:pPr lvl="1"/>
            <a:r>
              <a:rPr lang="en-US" dirty="0"/>
              <a:t>Cassiodorus</a:t>
            </a:r>
          </a:p>
          <a:p>
            <a:pPr lvl="2"/>
            <a:r>
              <a:rPr lang="en-US" dirty="0"/>
              <a:t>Creator of a compendium of the literature of both Christian and pagan antiquity</a:t>
            </a:r>
          </a:p>
          <a:p>
            <a:pPr lvl="2"/>
            <a:r>
              <a:rPr lang="en-US" dirty="0"/>
              <a:t>Secular knowledge placed into the seven </a:t>
            </a:r>
            <a:r>
              <a:rPr lang="en-US" b="1" dirty="0"/>
              <a:t>liberal arts</a:t>
            </a:r>
            <a:r>
              <a:rPr lang="en-US" dirty="0"/>
              <a:t>: the </a:t>
            </a:r>
            <a:r>
              <a:rPr lang="en-US" b="1" i="1" dirty="0" err="1"/>
              <a:t>trivium</a:t>
            </a:r>
            <a:r>
              <a:rPr lang="en-US" dirty="0"/>
              <a:t> and </a:t>
            </a:r>
            <a:r>
              <a:rPr lang="en-US" b="1" i="1" dirty="0" err="1"/>
              <a:t>quadrivium</a:t>
            </a:r>
            <a:r>
              <a:rPr lang="en-US" b="1" i="1" dirty="0"/>
              <a:t> </a:t>
            </a:r>
          </a:p>
        </p:txBody>
      </p:sp>
    </p:spTree>
    <p:extLst>
      <p:ext uri="{BB962C8B-B14F-4D97-AF65-F5344CB8AC3E}">
        <p14:creationId xmlns:p14="http://schemas.microsoft.com/office/powerpoint/2010/main" val="34127287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886201" cy="1600200"/>
          </a:xfrm>
        </p:spPr>
        <p:txBody>
          <a:bodyPr>
            <a:noAutofit/>
          </a:bodyPr>
          <a:lstStyle/>
          <a:p>
            <a:r>
              <a:rPr lang="en-US" sz="2000" b="1" dirty="0"/>
              <a:t>7.3 Saint Benedict</a:t>
            </a:r>
            <a:r>
              <a:rPr lang="en-US" sz="2000" dirty="0"/>
              <a:t>. Benedict was the author of a set of rules that was instrumental in the development of monastic groups in the Catholic Church. </a:t>
            </a:r>
          </a:p>
        </p:txBody>
      </p:sp>
      <p:pic>
        <p:nvPicPr>
          <p:cNvPr id="2050" name="Picture 2" descr="Benedict was the author of a set of rules that was instrumental in the development of monastic groups in the Catholic Church. In this sixth-century Latin manuscript miniature, an abbot is shown offering codes and possessions to Saint Benedic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645250" y="304800"/>
            <a:ext cx="4147055"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86450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533400"/>
          </a:xfrm>
        </p:spPr>
        <p:txBody>
          <a:bodyPr>
            <a:noAutofit/>
          </a:bodyPr>
          <a:lstStyle/>
          <a:p>
            <a:r>
              <a:rPr lang="en-US" dirty="0"/>
              <a:t>Map 7.3 The Spread of Christianity</a:t>
            </a:r>
          </a:p>
        </p:txBody>
      </p:sp>
      <p:pic>
        <p:nvPicPr>
          <p:cNvPr id="9218" name="Picture 2" descr="A map shows the Christian Areas (in c.300)  Areas Christianized (300-600)  Areas Christianized (600-800) and the Centers of Christian Diffusion. The dates mentioned in the braces indicate the period of conversion to Christianity. The Christian Areas in c.300 are parts of: Syria  Egypt  Asia Minor (including portions of Taurus Mountains)  Cyprus  Thrace  Crete  Mediterranean Coast of North Africa  Italy  Sicily  Sardinia  Gaul and Spain. The cities highlighted as the centers of Christian Diffusion in these regions are: Jerusalem  Damascus  Memphis  Alexandria  Antioch  Ephesus  Nicaea  Constantinople  Athens  Corinth  Cyrene  Carthage  Naples  Rome  Monte Casino  Syracuse  Milan  Marselles  Lyons  Tours  Paris  Cologne  Aachen  Cordoba  and Toledo. Areas Christianized between 300 and 600 are Armenia  the remaining parts of Syria  Egypt  Asia Minor  Cyprus  Thrace  Crete  Mediterranean Coast of North Africa  Italy  Sicily  Sardinia  Gaul  Spain  and Alps. Areas Christianized in the period between 600 and 800 encompass Britain (located to the west of north sea) and Germany (located between the South east of North sea and the North of Alp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19578" y="762001"/>
            <a:ext cx="6981422"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25151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7-4 The Byzantine empire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the Byzantine Empire that had emerged by the eighth century differ from the empire of Justinian and from the Germanic kingdoms in the West? </a:t>
            </a:r>
          </a:p>
          <a:p>
            <a:r>
              <a:rPr lang="en-US" altLang="en-US" dirty="0"/>
              <a:t>The reign of Justinian</a:t>
            </a:r>
          </a:p>
          <a:p>
            <a:pPr lvl="1"/>
            <a:r>
              <a:rPr lang="en-US" altLang="en-US" dirty="0"/>
              <a:t>Goal of reestablishing the empire in the entire Mediterranean, with mixed results</a:t>
            </a:r>
          </a:p>
          <a:p>
            <a:pPr lvl="2"/>
            <a:r>
              <a:rPr lang="en-US" altLang="en-US" dirty="0"/>
              <a:t>Contributions in the codification of Roman law</a:t>
            </a:r>
          </a:p>
          <a:p>
            <a:pPr lvl="1"/>
            <a:r>
              <a:rPr lang="en-US" altLang="en-US" dirty="0"/>
              <a:t>Life in Constantinople: trade and the emperor’s building program</a:t>
            </a:r>
          </a:p>
          <a:p>
            <a:pPr lvl="2"/>
            <a:r>
              <a:rPr lang="en-US" altLang="en-US" dirty="0"/>
              <a:t>Europe’s greatest commercial center until the twelfth century</a:t>
            </a:r>
          </a:p>
          <a:p>
            <a:pPr lvl="2"/>
            <a:r>
              <a:rPr lang="en-US" altLang="en-US" dirty="0"/>
              <a:t>Justinian’s addition of new buildings, including the </a:t>
            </a:r>
            <a:r>
              <a:rPr lang="en-US" altLang="en-US" dirty="0" err="1"/>
              <a:t>Hagia</a:t>
            </a:r>
            <a:r>
              <a:rPr lang="en-US" altLang="en-US" dirty="0"/>
              <a:t> Sophia</a:t>
            </a:r>
          </a:p>
        </p:txBody>
      </p:sp>
    </p:spTree>
    <p:extLst>
      <p:ext uri="{BB962C8B-B14F-4D97-AF65-F5344CB8AC3E}">
        <p14:creationId xmlns:p14="http://schemas.microsoft.com/office/powerpoint/2010/main" val="68892983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7-4 The Byzantine empire (2 of 2)</a:t>
            </a:r>
          </a:p>
        </p:txBody>
      </p:sp>
      <p:sp>
        <p:nvSpPr>
          <p:cNvPr id="3" name="Content Placeholder 2"/>
          <p:cNvSpPr>
            <a:spLocks noGrp="1"/>
          </p:cNvSpPr>
          <p:nvPr>
            <p:ph idx="1"/>
          </p:nvPr>
        </p:nvSpPr>
        <p:spPr/>
        <p:txBody>
          <a:bodyPr>
            <a:normAutofit/>
          </a:bodyPr>
          <a:lstStyle/>
          <a:p>
            <a:r>
              <a:rPr lang="en-US" altLang="en-US" dirty="0"/>
              <a:t>From Eastern Roman Empire to Byzantine Empire</a:t>
            </a:r>
          </a:p>
          <a:p>
            <a:pPr lvl="1"/>
            <a:r>
              <a:rPr lang="en-US" altLang="en-US" dirty="0"/>
              <a:t>After Justinian: empty treasury and renewed threats</a:t>
            </a:r>
          </a:p>
          <a:p>
            <a:pPr lvl="2"/>
            <a:r>
              <a:rPr lang="en-US" altLang="en-US" dirty="0"/>
              <a:t>The challenge of Islam and the </a:t>
            </a:r>
            <a:r>
              <a:rPr lang="en-US" altLang="en-US" dirty="0" err="1"/>
              <a:t>Bulgars</a:t>
            </a:r>
            <a:r>
              <a:rPr lang="en-US" altLang="en-US" dirty="0"/>
              <a:t> led to loss of lands </a:t>
            </a:r>
          </a:p>
          <a:p>
            <a:pPr lvl="1"/>
            <a:r>
              <a:rPr lang="en-US" altLang="en-US" dirty="0"/>
              <a:t>Result: the Byzantine Empire, both a Greek and a Christian state, with an emperor chosen by God </a:t>
            </a:r>
          </a:p>
          <a:p>
            <a:pPr lvl="2"/>
            <a:r>
              <a:rPr lang="en-US" altLang="en-US" dirty="0"/>
              <a:t>Emperors spent much energy on war</a:t>
            </a:r>
          </a:p>
          <a:p>
            <a:pPr lvl="2"/>
            <a:r>
              <a:rPr lang="en-US" altLang="en-US" dirty="0"/>
              <a:t>Byzantium served as a buffer state, protecting the West </a:t>
            </a:r>
          </a:p>
        </p:txBody>
      </p:sp>
    </p:spTree>
    <p:extLst>
      <p:ext uri="{BB962C8B-B14F-4D97-AF65-F5344CB8AC3E}">
        <p14:creationId xmlns:p14="http://schemas.microsoft.com/office/powerpoint/2010/main" val="38845702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722086"/>
          </a:xfrm>
        </p:spPr>
        <p:txBody>
          <a:bodyPr>
            <a:noAutofit/>
          </a:bodyPr>
          <a:lstStyle/>
          <a:p>
            <a:r>
              <a:rPr lang="en-US" sz="2000" b="1" dirty="0"/>
              <a:t>7.5 The Emperor Justinian and His Court</a:t>
            </a:r>
            <a:r>
              <a:rPr lang="en-US" sz="2000" dirty="0"/>
              <a:t>. This mosaic shows the emperor as both head of state and head of the church.</a:t>
            </a:r>
          </a:p>
        </p:txBody>
      </p:sp>
      <p:pic>
        <p:nvPicPr>
          <p:cNvPr id="4098" name="Picture 2" descr="As the seat of Byzantine power in Italy, the town of Ravenna was adorned with many examples of Byzantine art. The Church of San Vitale at Ravenna contains some of the finest examples of sixth-century Byzantine mosaics. Small pieces of colored glass were set in mortar on the wall to form these figures and their surroundings. The emperor is seen as both head of state (he wears a jeweled crown and a purple robe) and head of the church (he carries a gold bowl symbolizing the body of Jes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9600" y="1166852"/>
            <a:ext cx="8077200" cy="4776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52494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533400"/>
          </a:xfrm>
        </p:spPr>
        <p:txBody>
          <a:bodyPr>
            <a:noAutofit/>
          </a:bodyPr>
          <a:lstStyle/>
          <a:p>
            <a:r>
              <a:rPr lang="en-US" dirty="0"/>
              <a:t>Map 7.4 The Eastern Roman Empire in the Time of Justinian</a:t>
            </a:r>
          </a:p>
        </p:txBody>
      </p:sp>
      <p:pic>
        <p:nvPicPr>
          <p:cNvPr id="10242" name="Picture 2" descr="A map shows the Byzantine Empire before Justinian (shaded in Orange) and Territory gained by Justinian (shaded in yellow). Byzantine Empire before Justinian covers the eastern coast of Mediterranean Sea. The prominent regions highlighted are Constantinople  Athens  Antioch  Damascus  Jerusalem  Alexandria  Manzikert  Cyprus  Crete and parts of Armenia  Syria and Egypt. Territory gained by Justinian runs through the west coast of Mediterranean Sea. The regions covered are Ravenna  Rome  Naples  Sicily  Sardinia  Corsica  Carthage  parts of Visigoths land  Alps and North African coas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49733" y="762000"/>
            <a:ext cx="7808467"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4749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28600"/>
            <a:ext cx="8305800" cy="609600"/>
          </a:xfrm>
        </p:spPr>
        <p:txBody>
          <a:bodyPr>
            <a:noAutofit/>
          </a:bodyPr>
          <a:lstStyle/>
          <a:p>
            <a:r>
              <a:rPr lang="en-US" dirty="0"/>
              <a:t>Map 7.5 The Byzantine Empire, ca. 750</a:t>
            </a:r>
          </a:p>
        </p:txBody>
      </p:sp>
      <p:pic>
        <p:nvPicPr>
          <p:cNvPr id="11266" name="Picture 2" descr="A map shows Byzantine Empire in ca. 750. The empire encompasses Bulgaria  Macedonia with the following cities highlighted: Constantinople  Athens and Ephes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5876" y="1496786"/>
            <a:ext cx="7932249" cy="3864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06459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 The Rise of Islam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was the basic message of Islam, and why was it able to expand so successfully? </a:t>
            </a:r>
          </a:p>
          <a:p>
            <a:r>
              <a:rPr lang="en-US" altLang="en-US" dirty="0"/>
              <a:t>The Arabian setting</a:t>
            </a:r>
          </a:p>
          <a:p>
            <a:r>
              <a:rPr lang="en-US" altLang="en-US" dirty="0"/>
              <a:t>Muhammad</a:t>
            </a:r>
          </a:p>
          <a:p>
            <a:pPr lvl="1"/>
            <a:r>
              <a:rPr lang="en-US" dirty="0"/>
              <a:t>Revelations and the Qur’an</a:t>
            </a:r>
          </a:p>
          <a:p>
            <a:pPr lvl="1"/>
            <a:r>
              <a:rPr lang="en-US" dirty="0"/>
              <a:t>Prophet who became a political and religious leader</a:t>
            </a:r>
          </a:p>
          <a:p>
            <a:r>
              <a:rPr lang="en-US" dirty="0"/>
              <a:t>The teachings of Islam</a:t>
            </a:r>
          </a:p>
          <a:p>
            <a:pPr lvl="1"/>
            <a:r>
              <a:rPr lang="en-US" b="1" dirty="0"/>
              <a:t>Five Pillars of Islam</a:t>
            </a:r>
            <a:r>
              <a:rPr lang="en-US" dirty="0"/>
              <a:t>: belief in Allah and Muhammad as his Prophet; prayer five times a day, public prayer on Friday at midday; fast during Ramadan; </a:t>
            </a:r>
            <a:r>
              <a:rPr lang="en-US" i="1" dirty="0"/>
              <a:t>hajj</a:t>
            </a:r>
            <a:r>
              <a:rPr lang="en-US" dirty="0"/>
              <a:t> to Mecca; and alms to the poor</a:t>
            </a:r>
          </a:p>
        </p:txBody>
      </p:sp>
    </p:spTree>
    <p:extLst>
      <p:ext uri="{BB962C8B-B14F-4D97-AF65-F5344CB8AC3E}">
        <p14:creationId xmlns:p14="http://schemas.microsoft.com/office/powerpoint/2010/main" val="393970723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 The Rise of Islam (2 of 2)</a:t>
            </a:r>
          </a:p>
        </p:txBody>
      </p:sp>
      <p:sp>
        <p:nvSpPr>
          <p:cNvPr id="3" name="Content Placeholder 2"/>
          <p:cNvSpPr>
            <a:spLocks noGrp="1"/>
          </p:cNvSpPr>
          <p:nvPr>
            <p:ph idx="1"/>
          </p:nvPr>
        </p:nvSpPr>
        <p:spPr/>
        <p:txBody>
          <a:bodyPr>
            <a:normAutofit/>
          </a:bodyPr>
          <a:lstStyle/>
          <a:p>
            <a:r>
              <a:rPr lang="en-US" dirty="0"/>
              <a:t>The spread of Islam</a:t>
            </a:r>
          </a:p>
          <a:p>
            <a:pPr lvl="1"/>
            <a:r>
              <a:rPr lang="en-US" b="1" dirty="0"/>
              <a:t>Caliphs</a:t>
            </a:r>
            <a:r>
              <a:rPr lang="en-US" dirty="0"/>
              <a:t> and </a:t>
            </a:r>
            <a:r>
              <a:rPr lang="en-US" b="1" i="1" dirty="0"/>
              <a:t>jihad</a:t>
            </a:r>
            <a:r>
              <a:rPr lang="en-US" dirty="0"/>
              <a:t> </a:t>
            </a:r>
          </a:p>
          <a:p>
            <a:pPr lvl="1"/>
            <a:r>
              <a:rPr lang="en-US" dirty="0"/>
              <a:t>Success against the Persian and Byzantine Empires</a:t>
            </a:r>
          </a:p>
          <a:p>
            <a:pPr lvl="1"/>
            <a:r>
              <a:rPr lang="en-US" dirty="0"/>
              <a:t>Internal dissent: the assassination of Ali </a:t>
            </a:r>
          </a:p>
          <a:p>
            <a:pPr lvl="2"/>
            <a:r>
              <a:rPr lang="en-US" dirty="0"/>
              <a:t>The Umayyad dynasty</a:t>
            </a:r>
          </a:p>
          <a:p>
            <a:pPr lvl="2"/>
            <a:r>
              <a:rPr lang="en-US" dirty="0"/>
              <a:t>The Shi’ites</a:t>
            </a:r>
          </a:p>
          <a:p>
            <a:pPr lvl="1"/>
            <a:r>
              <a:rPr lang="en-US" dirty="0"/>
              <a:t> Faith swept across North Africa and into Europe</a:t>
            </a:r>
          </a:p>
        </p:txBody>
      </p:sp>
    </p:spTree>
    <p:extLst>
      <p:ext uri="{BB962C8B-B14F-4D97-AF65-F5344CB8AC3E}">
        <p14:creationId xmlns:p14="http://schemas.microsoft.com/office/powerpoint/2010/main" val="83036224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Chronology: The Rise of Islam</a:t>
            </a:r>
          </a:p>
        </p:txBody>
      </p:sp>
      <p:pic>
        <p:nvPicPr>
          <p:cNvPr id="5122" name="Picture 2" descr="Chronology: The Rise of Isla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50900" y="1104799"/>
            <a:ext cx="7442200" cy="4648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90443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762000"/>
          </a:xfrm>
        </p:spPr>
        <p:txBody>
          <a:bodyPr>
            <a:noAutofit/>
          </a:bodyPr>
          <a:lstStyle/>
          <a:p>
            <a:r>
              <a:rPr lang="en-US" sz="2000" b="1" dirty="0"/>
              <a:t>7.7 Muslims Celebrate the End of Ramadan</a:t>
            </a:r>
            <a:r>
              <a:rPr lang="en-US" sz="2000" dirty="0"/>
              <a:t>. This Persian miniature depicts Muslims on horseback celebrating the end of the holy month of Islam. </a:t>
            </a:r>
          </a:p>
        </p:txBody>
      </p:sp>
      <p:pic>
        <p:nvPicPr>
          <p:cNvPr id="6146" name="Picture 2" descr="Ramadan is the holy month of Islam during which all Muslims must fast from dawn to sunset. Observance of this holy month is regarded as one of the Five Pillars of the faith. This Persian miniature depicts Muslims on horseback celebrating the end of Ramadan. Although Islam prohibited the representation of humans, Persians did not follow such restrictio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48443" y="1084310"/>
            <a:ext cx="6852557" cy="489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38034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533400"/>
          </a:xfrm>
        </p:spPr>
        <p:txBody>
          <a:bodyPr>
            <a:noAutofit/>
          </a:bodyPr>
          <a:lstStyle/>
          <a:p>
            <a:r>
              <a:rPr lang="en-US" dirty="0"/>
              <a:t>Map 7.6 The Expansion of Islam</a:t>
            </a:r>
          </a:p>
        </p:txBody>
      </p:sp>
      <p:pic>
        <p:nvPicPr>
          <p:cNvPr id="12290" name="Picture 2" descr="A map shows Byzantine Empire  Islamic territory at Muhammad’s death  Islamic expansion (632-661)  and Islamic expansion (661-750). • Byzantine Empire covers Constantinople  parts of Taurus Mountains  Crete  Sicily  Corsica  and Sardinia. • Islamic territory at Muhammad’s death includes Arabia  located to the North of Red Sea  the cities highlighted are Medina  Mecca. • Islamic expansion (632-661) encompasses Persian Empire  Syria  parts of Egypt  Arabia and African coast of South Mediterranean Sea. • Islamic expansion(661-750) covers regions to the east of Persian Empire  west to Egypt  and parts of Spain. • Arrows indicate the direction of expansion. The expansion started from Medina in Arabia to Baghdad (Persia)  Jerusalem and Damascus( Syria)  Alexandria and Tripoli (Egypt)  Tunis  Fez  and Córdoba (west coast of Mediterranean S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16124" y="840218"/>
            <a:ext cx="7842076" cy="5103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81876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7 Summary</a:t>
            </a:r>
          </a:p>
        </p:txBody>
      </p:sp>
      <p:sp>
        <p:nvSpPr>
          <p:cNvPr id="3" name="Content Placeholder 2"/>
          <p:cNvSpPr>
            <a:spLocks noGrp="1"/>
          </p:cNvSpPr>
          <p:nvPr>
            <p:ph idx="1"/>
          </p:nvPr>
        </p:nvSpPr>
        <p:spPr/>
        <p:txBody>
          <a:bodyPr>
            <a:normAutofit/>
          </a:bodyPr>
          <a:lstStyle/>
          <a:p>
            <a:r>
              <a:rPr lang="en-US" dirty="0"/>
              <a:t>During late antiquity, the Roman world of the Mediterranean was gradually transformed, and Western part of the empire came under control of Germanic leaders.</a:t>
            </a:r>
          </a:p>
          <a:p>
            <a:r>
              <a:rPr lang="en-US" dirty="0"/>
              <a:t>The Germanic kingdoms fused Roman and Germanic elements to create a new society.</a:t>
            </a:r>
          </a:p>
          <a:p>
            <a:r>
              <a:rPr lang="en-US" dirty="0"/>
              <a:t>The Christian church played a crucial role in the development of a new civilization, with an effective organizational and intellectual structure.</a:t>
            </a:r>
          </a:p>
          <a:p>
            <a:r>
              <a:rPr lang="en-US" dirty="0"/>
              <a:t>The rise of the Byzantine Empire and of Islam transformed the East.</a:t>
            </a:r>
          </a:p>
        </p:txBody>
      </p:sp>
    </p:spTree>
    <p:extLst>
      <p:ext uri="{BB962C8B-B14F-4D97-AF65-F5344CB8AC3E}">
        <p14:creationId xmlns:p14="http://schemas.microsoft.com/office/powerpoint/2010/main" val="830474354"/>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7 Timeline</a:t>
            </a:r>
          </a:p>
        </p:txBody>
      </p:sp>
      <p:pic>
        <p:nvPicPr>
          <p:cNvPr id="2050"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8000" y="1524000"/>
            <a:ext cx="8128000" cy="417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68869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22008</TotalTime>
  <Words>1344</Words>
  <Application>Microsoft Office PowerPoint</Application>
  <PresentationFormat>On-screen Show (4:3)</PresentationFormat>
  <Paragraphs>173</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7 Outline</vt:lpstr>
      <vt:lpstr>7-1 The Late Roman Empire (1 of 3)</vt:lpstr>
      <vt:lpstr>7-1 The Late Roman Empire (2 of 3)</vt:lpstr>
      <vt:lpstr>7-1 The Late Roman Empire (3 of 3)</vt:lpstr>
      <vt:lpstr>Chronology: The Late Roman Empire</vt:lpstr>
      <vt:lpstr>7.2 The Emperor Constantine. Constantine played an important role in restoring order and stability to the Roman Empire at the beginning of the fourth century.</vt:lpstr>
      <vt:lpstr>Map 7.1 Divisions of the Late Roman Empire, ca. 300</vt:lpstr>
      <vt:lpstr>7-2 The Germanic Kingdoms (1 of 3)</vt:lpstr>
      <vt:lpstr>7-2 The Germanic Kingdoms (2 of 3)</vt:lpstr>
      <vt:lpstr>7-2 The Germanic Kingdoms (3 of 3)</vt:lpstr>
      <vt:lpstr>Chronology: The Germanic Kingdoms</vt:lpstr>
      <vt:lpstr>Map 7.2 The Germanic Kingdoms of the Old Western Empire</vt:lpstr>
      <vt:lpstr>7-3 Development of the Christian Church  (1 of 4)</vt:lpstr>
      <vt:lpstr>7-3 Development of the Christian Church  (2 of 4)</vt:lpstr>
      <vt:lpstr>7-3 Development of the Christian Church  (3 of 4)</vt:lpstr>
      <vt:lpstr>7-3 Development of the Christian Church  (4 of 4)</vt:lpstr>
      <vt:lpstr>7.3 Saint Benedict. Benedict was the author of a set of rules that was instrumental in the development of monastic groups in the Catholic Church. </vt:lpstr>
      <vt:lpstr>Map 7.3 The Spread of Christianity</vt:lpstr>
      <vt:lpstr>7-4 The Byzantine empire (1 of 2)</vt:lpstr>
      <vt:lpstr>7-4 The Byzantine empire (2 of 2)</vt:lpstr>
      <vt:lpstr>7.5 The Emperor Justinian and His Court. This mosaic shows the emperor as both head of state and head of the church.</vt:lpstr>
      <vt:lpstr>Map 7.4 The Eastern Roman Empire in the Time of Justinian</vt:lpstr>
      <vt:lpstr>Map 7.5 The Byzantine Empire, ca. 750</vt:lpstr>
      <vt:lpstr>7-5 The Rise of Islam (1 of 2)</vt:lpstr>
      <vt:lpstr>7-5 The Rise of Islam (2 of 2)</vt:lpstr>
      <vt:lpstr>Chronology: The Rise of Islam</vt:lpstr>
      <vt:lpstr>7.7 Muslims Celebrate the End of Ramadan. This Persian miniature depicts Muslims on horseback celebrating the end of the holy month of Islam. </vt:lpstr>
      <vt:lpstr>Map 7.6 The Expansion of Islam</vt:lpstr>
      <vt:lpstr>Chapter 7 Summary</vt:lpstr>
      <vt:lpstr>Chapter 7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395</cp:revision>
  <dcterms:created xsi:type="dcterms:W3CDTF">2015-10-15T14:46:28Z</dcterms:created>
  <dcterms:modified xsi:type="dcterms:W3CDTF">2019-02-06T21:35:18Z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