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7"/>
  </p:notesMasterIdLst>
  <p:handoutMasterIdLst>
    <p:handoutMasterId r:id="rId28"/>
  </p:handoutMasterIdLst>
  <p:sldIdLst>
    <p:sldId id="295" r:id="rId2"/>
    <p:sldId id="297" r:id="rId3"/>
    <p:sldId id="332" r:id="rId4"/>
    <p:sldId id="331" r:id="rId5"/>
    <p:sldId id="333" r:id="rId6"/>
    <p:sldId id="334" r:id="rId7"/>
    <p:sldId id="335" r:id="rId8"/>
    <p:sldId id="336" r:id="rId9"/>
    <p:sldId id="337" r:id="rId10"/>
    <p:sldId id="338" r:id="rId11"/>
    <p:sldId id="339" r:id="rId12"/>
    <p:sldId id="340" r:id="rId13"/>
    <p:sldId id="341" r:id="rId14"/>
    <p:sldId id="342" r:id="rId15"/>
    <p:sldId id="343" r:id="rId16"/>
    <p:sldId id="344" r:id="rId17"/>
    <p:sldId id="355" r:id="rId18"/>
    <p:sldId id="346" r:id="rId19"/>
    <p:sldId id="347" r:id="rId20"/>
    <p:sldId id="348" r:id="rId21"/>
    <p:sldId id="349" r:id="rId22"/>
    <p:sldId id="350" r:id="rId23"/>
    <p:sldId id="351" r:id="rId24"/>
    <p:sldId id="352" r:id="rId25"/>
    <p:sldId id="353" r:id="rId26"/>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9"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31908"/>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5</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Roman Republic</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5 Outline</a:t>
            </a:r>
          </a:p>
        </p:txBody>
      </p:sp>
      <p:sp>
        <p:nvSpPr>
          <p:cNvPr id="3" name="Content Placeholder 2"/>
          <p:cNvSpPr>
            <a:spLocks noGrp="1"/>
          </p:cNvSpPr>
          <p:nvPr>
            <p:ph idx="1"/>
          </p:nvPr>
        </p:nvSpPr>
        <p:spPr/>
        <p:txBody>
          <a:bodyPr/>
          <a:lstStyle/>
          <a:p>
            <a:pPr marL="0" indent="0">
              <a:spcBef>
                <a:spcPts val="1200"/>
              </a:spcBef>
              <a:spcAft>
                <a:spcPts val="600"/>
              </a:spcAft>
              <a:buNone/>
            </a:pPr>
            <a:r>
              <a:rPr lang="en-US" dirty="0"/>
              <a:t>5-1 The Emergence of Rome</a:t>
            </a:r>
          </a:p>
          <a:p>
            <a:pPr marL="0" indent="0">
              <a:spcBef>
                <a:spcPts val="1200"/>
              </a:spcBef>
              <a:spcAft>
                <a:spcPts val="600"/>
              </a:spcAft>
              <a:buNone/>
            </a:pPr>
            <a:r>
              <a:rPr lang="en-US" dirty="0"/>
              <a:t>5-2 The Roman Republic (ca. 509–264 </a:t>
            </a:r>
            <a:r>
              <a:rPr lang="en-US" cap="small" dirty="0" err="1"/>
              <a:t>b.c.e</a:t>
            </a:r>
            <a:r>
              <a:rPr lang="en-US" dirty="0"/>
              <a:t>.) </a:t>
            </a:r>
          </a:p>
          <a:p>
            <a:pPr marL="0" indent="0">
              <a:spcBef>
                <a:spcPts val="1200"/>
              </a:spcBef>
              <a:spcAft>
                <a:spcPts val="600"/>
              </a:spcAft>
              <a:buNone/>
            </a:pPr>
            <a:r>
              <a:rPr lang="en-US" dirty="0"/>
              <a:t>5-3 The Roman Conquest of the Mediterranean </a:t>
            </a:r>
          </a:p>
          <a:p>
            <a:pPr marL="0" indent="0">
              <a:spcBef>
                <a:spcPts val="1200"/>
              </a:spcBef>
              <a:spcAft>
                <a:spcPts val="600"/>
              </a:spcAft>
              <a:buNone/>
            </a:pPr>
            <a:r>
              <a:rPr lang="en-US" dirty="0"/>
              <a:t>        (264–133 </a:t>
            </a:r>
            <a:r>
              <a:rPr lang="en-US" cap="small" dirty="0" err="1"/>
              <a:t>b.c.e</a:t>
            </a:r>
            <a:r>
              <a:rPr lang="en-US" dirty="0"/>
              <a:t>.) </a:t>
            </a:r>
          </a:p>
          <a:p>
            <a:pPr marL="0" indent="0">
              <a:spcBef>
                <a:spcPts val="1200"/>
              </a:spcBef>
              <a:spcAft>
                <a:spcPts val="600"/>
              </a:spcAft>
              <a:buNone/>
            </a:pPr>
            <a:r>
              <a:rPr lang="en-US" dirty="0"/>
              <a:t>5-4 Society and Culture in the Roman World</a:t>
            </a:r>
          </a:p>
          <a:p>
            <a:pPr marL="0" indent="0">
              <a:spcBef>
                <a:spcPts val="1200"/>
              </a:spcBef>
              <a:spcAft>
                <a:spcPts val="600"/>
              </a:spcAft>
              <a:buNone/>
            </a:pPr>
            <a:r>
              <a:rPr lang="en-US" dirty="0"/>
              <a:t>5-5 The Decline and Fall of the Roman Republic (133–31 </a:t>
            </a:r>
            <a:r>
              <a:rPr lang="en-US" cap="small" dirty="0" err="1"/>
              <a:t>b.c.e</a:t>
            </a:r>
            <a:r>
              <a:rPr lang="en-US" dirty="0" err="1"/>
              <a:t>.</a:t>
            </a:r>
            <a:r>
              <a:rPr lang="en-US" dirty="0"/>
              <a:t>)</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5-1 The Emergence of Rome</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impact did geography have on the history of Rome, and what influence did the Greeks and Etruscans have on early Roman history? </a:t>
            </a:r>
          </a:p>
          <a:p>
            <a:r>
              <a:rPr lang="en-US" dirty="0"/>
              <a:t>Roman geography</a:t>
            </a:r>
          </a:p>
          <a:p>
            <a:pPr lvl="1"/>
            <a:r>
              <a:rPr lang="en-US" dirty="0"/>
              <a:t>Peninsula with large fertile plains for farming</a:t>
            </a:r>
          </a:p>
          <a:p>
            <a:pPr lvl="1"/>
            <a:r>
              <a:rPr lang="en-US" dirty="0"/>
              <a:t>Rome: defensible and inland, but with access to sea</a:t>
            </a:r>
          </a:p>
          <a:p>
            <a:r>
              <a:rPr lang="en-US" dirty="0"/>
              <a:t>The Greeks in Italy</a:t>
            </a:r>
          </a:p>
          <a:p>
            <a:pPr lvl="1"/>
            <a:r>
              <a:rPr lang="en-US" dirty="0"/>
              <a:t>Early colonization and Greek influence</a:t>
            </a:r>
          </a:p>
          <a:p>
            <a:r>
              <a:rPr lang="en-US" dirty="0"/>
              <a:t>Who were the Etruscans?</a:t>
            </a:r>
          </a:p>
          <a:p>
            <a:pPr lvl="1"/>
            <a:r>
              <a:rPr lang="en-US" dirty="0"/>
              <a:t>Debate: uncertain origins</a:t>
            </a:r>
          </a:p>
          <a:p>
            <a:r>
              <a:rPr lang="en-US" dirty="0"/>
              <a:t>Early Rome</a:t>
            </a:r>
          </a:p>
          <a:p>
            <a:pPr lvl="1"/>
            <a:r>
              <a:rPr lang="en-US" dirty="0"/>
              <a:t>Rome was the Etruscans’ most enduring product</a:t>
            </a:r>
          </a:p>
        </p:txBody>
      </p:sp>
    </p:spTree>
    <p:extLst>
      <p:ext uri="{BB962C8B-B14F-4D97-AF65-F5344CB8AC3E}">
        <p14:creationId xmlns:p14="http://schemas.microsoft.com/office/powerpoint/2010/main" val="163280372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61419"/>
          </a:xfrm>
        </p:spPr>
        <p:txBody>
          <a:bodyPr/>
          <a:lstStyle/>
          <a:p>
            <a:r>
              <a:rPr lang="en-US" dirty="0"/>
              <a:t>Map 5.1 Ancient Italy</a:t>
            </a:r>
          </a:p>
        </p:txBody>
      </p:sp>
      <p:pic>
        <p:nvPicPr>
          <p:cNvPr id="1026" name="Picture 2" descr="A map shows Ancient Italy. It is located between the Adriatic Sea and Tyrrhenian Sea with the following places: Territories: Etruria  Sabines  Samnites  Latium  Campania  Magna  Graecia  Sicily  Sardinia  Corsica. Cities: Syracuse  Messana  Thurii  Brindisi  Tarentum  Naples  Cumae  Capua  Rome Veii."/>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86000" y="817478"/>
            <a:ext cx="4508500" cy="5150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33056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en-US" dirty="0"/>
              <a:t>Map 5.2 The City of Rome</a:t>
            </a:r>
          </a:p>
        </p:txBody>
      </p:sp>
      <p:pic>
        <p:nvPicPr>
          <p:cNvPr id="2050" name="Picture 2" descr="A map shows the ancient city of Rome (which is located to the east of River Tiber) enclosed by a Servian Wall. The region bounded by the Servian Wall includes Quirinal Hill and Viminal Hill (on the north)  Esquiline Hill and Caelian Hill (on the east)  Aventine Hill on the south  and Capitoline Hill on the west. The forum is situated to the west of Capitoline Hill. A sacred way labeled Via Sacra goes toward the east (between the Esquiline Hill and Caelian Hil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04948" y="838200"/>
            <a:ext cx="478570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02076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5-2 The Roman Republic (ca. 509–264 </a:t>
            </a:r>
            <a:r>
              <a:rPr lang="en-US" dirty="0" err="1"/>
              <a:t>b.c.e</a:t>
            </a:r>
            <a:r>
              <a:rPr lang="en-US" dirty="0"/>
              <a:t>.) </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major political institutions of the Roman republic, and what policies and institutions help explain the Romans’ success in conquering Italy? </a:t>
            </a:r>
          </a:p>
          <a:p>
            <a:r>
              <a:rPr lang="en-US" altLang="en-US" dirty="0"/>
              <a:t>The Roman state</a:t>
            </a:r>
          </a:p>
          <a:p>
            <a:pPr lvl="1"/>
            <a:r>
              <a:rPr lang="en-US" altLang="en-US" dirty="0"/>
              <a:t>Political institutions and officials</a:t>
            </a:r>
          </a:p>
          <a:p>
            <a:pPr lvl="2"/>
            <a:r>
              <a:rPr lang="en-US" altLang="en-US" i="1" dirty="0"/>
              <a:t>Consuls </a:t>
            </a:r>
            <a:r>
              <a:rPr lang="en-US" altLang="en-US" dirty="0"/>
              <a:t>and</a:t>
            </a:r>
            <a:r>
              <a:rPr lang="en-US" altLang="en-US" i="1" dirty="0"/>
              <a:t> praetors</a:t>
            </a:r>
            <a:r>
              <a:rPr lang="en-US" altLang="en-US" dirty="0"/>
              <a:t>, chief executive officers, with</a:t>
            </a:r>
            <a:r>
              <a:rPr lang="en-US" altLang="en-US" i="1" dirty="0"/>
              <a:t> imperium</a:t>
            </a:r>
          </a:p>
          <a:p>
            <a:pPr lvl="2"/>
            <a:r>
              <a:rPr lang="en-US" altLang="en-US" dirty="0"/>
              <a:t>Administrative officials: </a:t>
            </a:r>
            <a:r>
              <a:rPr lang="en-US" altLang="en-US" i="1" dirty="0" err="1"/>
              <a:t>quaestors</a:t>
            </a:r>
            <a:r>
              <a:rPr lang="en-US" altLang="en-US" i="1" dirty="0"/>
              <a:t> </a:t>
            </a:r>
            <a:r>
              <a:rPr lang="en-US" altLang="en-US" dirty="0"/>
              <a:t>and </a:t>
            </a:r>
            <a:r>
              <a:rPr lang="en-US" altLang="en-US" i="1" dirty="0" err="1"/>
              <a:t>aediles</a:t>
            </a:r>
            <a:endParaRPr lang="en-US" altLang="en-US" i="1" dirty="0"/>
          </a:p>
          <a:p>
            <a:pPr lvl="2"/>
            <a:r>
              <a:rPr lang="en-US" altLang="en-US" dirty="0"/>
              <a:t>Roman senate: council of elders</a:t>
            </a:r>
          </a:p>
          <a:p>
            <a:pPr lvl="2"/>
            <a:r>
              <a:rPr lang="en-US" altLang="en-US" i="1" dirty="0" err="1"/>
              <a:t>Centuriate</a:t>
            </a:r>
            <a:r>
              <a:rPr lang="en-US" altLang="en-US" dirty="0"/>
              <a:t> assembly, the army functioning in its political role</a:t>
            </a:r>
            <a:endParaRPr lang="en-US" altLang="en-US" i="1" dirty="0"/>
          </a:p>
        </p:txBody>
      </p:sp>
    </p:spTree>
    <p:extLst>
      <p:ext uri="{BB962C8B-B14F-4D97-AF65-F5344CB8AC3E}">
        <p14:creationId xmlns:p14="http://schemas.microsoft.com/office/powerpoint/2010/main" val="411891938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5-2 The Roman Republic (ca. 509–264 </a:t>
            </a:r>
            <a:r>
              <a:rPr lang="en-US" dirty="0" err="1"/>
              <a:t>b.c.e</a:t>
            </a:r>
            <a:r>
              <a:rPr lang="en-US" dirty="0"/>
              <a:t>.) </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The struggle of the orders: social divisions within the Roman Republic</a:t>
            </a:r>
          </a:p>
          <a:p>
            <a:pPr lvl="1"/>
            <a:r>
              <a:rPr lang="en-US" altLang="en-US" b="1" dirty="0"/>
              <a:t>Patricians </a:t>
            </a:r>
            <a:r>
              <a:rPr lang="en-US" altLang="en-US" dirty="0"/>
              <a:t>(aristocratic governing class) and </a:t>
            </a:r>
            <a:r>
              <a:rPr lang="en-US" altLang="en-US" b="1" dirty="0"/>
              <a:t>plebeians</a:t>
            </a:r>
            <a:r>
              <a:rPr lang="en-US" altLang="en-US" dirty="0"/>
              <a:t>,</a:t>
            </a:r>
            <a:r>
              <a:rPr lang="en-US" altLang="en-US" b="1" dirty="0"/>
              <a:t> </a:t>
            </a:r>
            <a:r>
              <a:rPr lang="en-US" altLang="en-US" dirty="0"/>
              <a:t>who</a:t>
            </a:r>
            <a:r>
              <a:rPr lang="en-US" altLang="en-US" b="1" dirty="0"/>
              <a:t> </a:t>
            </a:r>
            <a:r>
              <a:rPr lang="en-US" altLang="en-US" dirty="0"/>
              <a:t>struggled for political and social equality</a:t>
            </a:r>
          </a:p>
          <a:p>
            <a:pPr lvl="2"/>
            <a:r>
              <a:rPr lang="en-US" altLang="en-US" dirty="0"/>
              <a:t>Plebeian gains: </a:t>
            </a:r>
            <a:r>
              <a:rPr lang="en-US" altLang="en-US" b="1" dirty="0"/>
              <a:t>tribunes of the plebs</a:t>
            </a:r>
            <a:r>
              <a:rPr lang="en-US" altLang="en-US" dirty="0"/>
              <a:t> and </a:t>
            </a:r>
            <a:r>
              <a:rPr lang="en-US" altLang="en-US" b="1" dirty="0"/>
              <a:t>council of the plebs</a:t>
            </a:r>
            <a:r>
              <a:rPr lang="en-US" altLang="en-US" dirty="0"/>
              <a:t>: </a:t>
            </a:r>
            <a:r>
              <a:rPr lang="en-US" altLang="en-US" b="1" i="1" dirty="0" err="1"/>
              <a:t>plebiscita</a:t>
            </a:r>
            <a:endParaRPr lang="en-US" altLang="en-US" b="1" i="1" dirty="0"/>
          </a:p>
          <a:p>
            <a:pPr lvl="2"/>
            <a:r>
              <a:rPr lang="en-US" altLang="en-US" dirty="0"/>
              <a:t>The compromises did not result in democracy</a:t>
            </a:r>
          </a:p>
          <a:p>
            <a:r>
              <a:rPr lang="en-US" altLang="en-US" dirty="0"/>
              <a:t>The Roman conquest of Italy</a:t>
            </a:r>
          </a:p>
          <a:p>
            <a:pPr lvl="1"/>
            <a:r>
              <a:rPr lang="en-US" altLang="en-US" dirty="0"/>
              <a:t>By 338 </a:t>
            </a:r>
            <a:r>
              <a:rPr lang="en-US" cap="small" dirty="0" err="1"/>
              <a:t>b.c.e</a:t>
            </a:r>
            <a:r>
              <a:rPr lang="en-US" altLang="en-US" dirty="0"/>
              <a:t>., Rome had crushed the Latin states</a:t>
            </a:r>
          </a:p>
          <a:p>
            <a:pPr lvl="1"/>
            <a:r>
              <a:rPr lang="en-US" altLang="en-US" dirty="0"/>
              <a:t>By 264 </a:t>
            </a:r>
            <a:r>
              <a:rPr lang="en-US" cap="small" dirty="0" err="1"/>
              <a:t>b.c.e</a:t>
            </a:r>
            <a:r>
              <a:rPr lang="en-US" altLang="en-US" dirty="0"/>
              <a:t>., Rome controlled all but the extreme north</a:t>
            </a:r>
          </a:p>
          <a:p>
            <a:pPr lvl="2"/>
            <a:r>
              <a:rPr lang="en-US" altLang="en-US" dirty="0"/>
              <a:t>The establishment of the Roman Confederation</a:t>
            </a:r>
          </a:p>
        </p:txBody>
      </p:sp>
    </p:spTree>
    <p:extLst>
      <p:ext uri="{BB962C8B-B14F-4D97-AF65-F5344CB8AC3E}">
        <p14:creationId xmlns:p14="http://schemas.microsoft.com/office/powerpoint/2010/main" val="78782841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Autofit/>
          </a:bodyPr>
          <a:lstStyle/>
          <a:p>
            <a:r>
              <a:rPr lang="en-US" sz="2000" b="1" dirty="0"/>
              <a:t>5.3 Roman Roads in Italy</a:t>
            </a:r>
            <a:r>
              <a:rPr lang="en-US" sz="2000" dirty="0"/>
              <a:t>. By building roads the Romans created an impressive military and communications network that enabled them to rule effectively and efficiently.</a:t>
            </a:r>
          </a:p>
        </p:txBody>
      </p:sp>
      <p:pic>
        <p:nvPicPr>
          <p:cNvPr id="3074" name="Picture 2" descr="Shown is a view of the Via Appia (Appian Way), built in 312 b.c.e. under the leadership of the censor and consul Appius Claudius. Roman roads were often named after the great Roman families who encouraged their construction. The Via Appia was constructed to make it easy for Roman armies to march from Rome to the newly conquered city of Capua, a distance of 152 mil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01130" y="1447800"/>
            <a:ext cx="6341741" cy="447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25295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The Roman Conquest of the Mediterranean (264–133 </a:t>
            </a:r>
            <a:r>
              <a:rPr lang="en-US" dirty="0" err="1"/>
              <a:t>b.c.e</a:t>
            </a:r>
            <a:r>
              <a:rPr lang="en-US" dirty="0"/>
              <a:t>.) (1 of 2)</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b="1" dirty="0"/>
              <a:t>Focus Question: </a:t>
            </a:r>
            <a:r>
              <a:rPr lang="en-US" dirty="0"/>
              <a:t>How did Rome achieve its empire from 264 to 133 </a:t>
            </a:r>
            <a:r>
              <a:rPr lang="en-US" cap="small" dirty="0" err="1"/>
              <a:t>b.c.e</a:t>
            </a:r>
            <a:r>
              <a:rPr lang="en-US" dirty="0"/>
              <a:t>., and what is meant by the phrase </a:t>
            </a:r>
            <a:r>
              <a:rPr lang="en-US" i="1" dirty="0"/>
              <a:t>Roman imperialism</a:t>
            </a:r>
            <a:r>
              <a:rPr lang="en-US" dirty="0"/>
              <a:t>? </a:t>
            </a:r>
          </a:p>
          <a:p>
            <a:pPr>
              <a:spcBef>
                <a:spcPts val="1200"/>
              </a:spcBef>
              <a:spcAft>
                <a:spcPts val="600"/>
              </a:spcAft>
            </a:pPr>
            <a:r>
              <a:rPr lang="en-US" dirty="0"/>
              <a:t>The struggle with Carthage</a:t>
            </a:r>
          </a:p>
          <a:p>
            <a:pPr lvl="1">
              <a:spcBef>
                <a:spcPts val="1200"/>
              </a:spcBef>
              <a:spcAft>
                <a:spcPts val="600"/>
              </a:spcAft>
            </a:pPr>
            <a:r>
              <a:rPr lang="en-US" dirty="0"/>
              <a:t>Hannibal and the Second Punic War</a:t>
            </a:r>
          </a:p>
          <a:p>
            <a:pPr lvl="2">
              <a:spcBef>
                <a:spcPts val="1200"/>
              </a:spcBef>
              <a:spcAft>
                <a:spcPts val="600"/>
              </a:spcAft>
            </a:pPr>
            <a:r>
              <a:rPr lang="en-US" dirty="0"/>
              <a:t>Rome’s victory made it the dominant power in the western Mediterranean</a:t>
            </a:r>
          </a:p>
          <a:p>
            <a:pPr lvl="1">
              <a:spcBef>
                <a:spcPts val="1200"/>
              </a:spcBef>
              <a:spcAft>
                <a:spcPts val="600"/>
              </a:spcAft>
            </a:pPr>
            <a:r>
              <a:rPr lang="en-US" dirty="0"/>
              <a:t>The destruction of Carthage</a:t>
            </a:r>
          </a:p>
        </p:txBody>
      </p:sp>
    </p:spTree>
    <p:extLst>
      <p:ext uri="{BB962C8B-B14F-4D97-AF65-F5344CB8AC3E}">
        <p14:creationId xmlns:p14="http://schemas.microsoft.com/office/powerpoint/2010/main" val="373012060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5-3 The Roman Conquest of the Mediterranean (264–133 </a:t>
            </a:r>
            <a:r>
              <a:rPr lang="en-US" dirty="0" err="1"/>
              <a:t>b.c.e</a:t>
            </a:r>
            <a:r>
              <a:rPr lang="en-US" dirty="0"/>
              <a:t>.) (2 of 2)</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The eastern Mediterranean</a:t>
            </a:r>
          </a:p>
          <a:p>
            <a:pPr lvl="1">
              <a:spcBef>
                <a:spcPts val="1200"/>
              </a:spcBef>
              <a:spcAft>
                <a:spcPts val="600"/>
              </a:spcAft>
            </a:pPr>
            <a:r>
              <a:rPr lang="en-US" dirty="0"/>
              <a:t>Macedonian and Seleucid support of the Greeks led to conflict with Rome</a:t>
            </a:r>
          </a:p>
          <a:p>
            <a:pPr>
              <a:spcBef>
                <a:spcPts val="1200"/>
              </a:spcBef>
              <a:spcAft>
                <a:spcPts val="600"/>
              </a:spcAft>
            </a:pPr>
            <a:r>
              <a:rPr lang="en-US" dirty="0"/>
              <a:t>The nature of Roman imperialism</a:t>
            </a:r>
          </a:p>
          <a:p>
            <a:pPr lvl="1">
              <a:spcBef>
                <a:spcPts val="1200"/>
              </a:spcBef>
              <a:spcAft>
                <a:spcPts val="600"/>
              </a:spcAft>
            </a:pPr>
            <a:r>
              <a:rPr lang="en-US" dirty="0"/>
              <a:t>Expansion in response to perceived threats</a:t>
            </a:r>
          </a:p>
          <a:p>
            <a:pPr lvl="1">
              <a:spcBef>
                <a:spcPts val="1200"/>
              </a:spcBef>
              <a:spcAft>
                <a:spcPts val="600"/>
              </a:spcAft>
            </a:pPr>
            <a:r>
              <a:rPr lang="en-US" dirty="0"/>
              <a:t>Success brought growing arrogance and brutality</a:t>
            </a:r>
          </a:p>
          <a:p>
            <a:pPr>
              <a:spcBef>
                <a:spcPts val="1200"/>
              </a:spcBef>
              <a:spcAft>
                <a:spcPts val="600"/>
              </a:spcAft>
            </a:pPr>
            <a:r>
              <a:rPr lang="en-US" dirty="0"/>
              <a:t>Evolution of the Roman army</a:t>
            </a:r>
          </a:p>
          <a:p>
            <a:pPr lvl="1">
              <a:spcBef>
                <a:spcPts val="1200"/>
              </a:spcBef>
              <a:spcAft>
                <a:spcPts val="600"/>
              </a:spcAft>
            </a:pPr>
            <a:r>
              <a:rPr lang="en-US" dirty="0"/>
              <a:t>A citizen army led by magistrates</a:t>
            </a:r>
          </a:p>
        </p:txBody>
      </p:sp>
    </p:spTree>
    <p:extLst>
      <p:ext uri="{BB962C8B-B14F-4D97-AF65-F5344CB8AC3E}">
        <p14:creationId xmlns:p14="http://schemas.microsoft.com/office/powerpoint/2010/main" val="206133742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Chronology: The Roman Conquest of Italy </a:t>
            </a:r>
            <a:br>
              <a:rPr lang="en-US" dirty="0"/>
            </a:br>
            <a:r>
              <a:rPr lang="en-US" dirty="0"/>
              <a:t>and the Mediterranean</a:t>
            </a:r>
          </a:p>
        </p:txBody>
      </p:sp>
      <p:pic>
        <p:nvPicPr>
          <p:cNvPr id="11266" name="Picture 2" descr="Chronology: The Roman Conquest of Italy and the Mediterranea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88457" y="1068632"/>
            <a:ext cx="5174343" cy="4951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83140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79019"/>
          </a:xfrm>
        </p:spPr>
        <p:txBody>
          <a:bodyPr>
            <a:noAutofit/>
          </a:bodyPr>
          <a:lstStyle/>
          <a:p>
            <a:r>
              <a:rPr lang="en-US" sz="2000" b="1" dirty="0"/>
              <a:t>5.4b Roman Legionaries</a:t>
            </a:r>
            <a:r>
              <a:rPr lang="en-US" sz="2000" dirty="0"/>
              <a:t>. Roman legionaries, famed for their courage and tenacity, made possible Roman domination of the Mediterranean Sea. </a:t>
            </a:r>
          </a:p>
        </p:txBody>
      </p:sp>
      <p:pic>
        <p:nvPicPr>
          <p:cNvPr id="4098" name="Picture 2" descr="The carved stone relief shows a Roman legion on the march from Trajan’s column, erected in the second century 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33258" y="1197353"/>
            <a:ext cx="4800942" cy="474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69890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Map 5.4 Roman Conquests in the Mediterranean, </a:t>
            </a:r>
            <a:br>
              <a:rPr lang="en-US" dirty="0"/>
            </a:br>
            <a:r>
              <a:rPr lang="en-US" dirty="0"/>
              <a:t>264–133 B.C.E. </a:t>
            </a:r>
          </a:p>
        </p:txBody>
      </p:sp>
      <p:pic>
        <p:nvPicPr>
          <p:cNvPr id="5122" name="Picture 2" descr="A map shows Italy  Roman conquests  Roman allies  Battle sites and Hannibal’s Invasion route. The cities highlighted in the Italian Territory are Rome and Capua. Roman Conquests included: Mediterranean coast of western Asia Minor  Macedonia  Coastal region of Illyria  portions of Greece (including Athens and Corinth)  areas around city Carthage  Sardinia  Corsica  Sicily  and Balearic Islands. The Roman Allies encompassed west of Taurus Mountains  Rhodes  south of City of Carthage  south of Corinth  north of Athens and the portion near River Trebia. The battle sites are: Magnesia (189 B.C.E.); Pydna (168 B.C.E.); Cynoscephalae ( 197 B.C.E.); Cannae (216 B.C.E.); Zama (202 B.C.E.); Lake Trasimene (217 B.C.E.). The invasion route of Hannibal began at New Carthage (in Spain)  proceeded to Saguntum and further moved north east to Rome  Capua and ended at Tarentu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85800" y="1170235"/>
            <a:ext cx="7772400" cy="4773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37662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5-4 society and culture in the roman world </a:t>
            </a:r>
            <a:br>
              <a:rPr lang="en-US" dirty="0"/>
            </a:b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did the acquisition of an empire affect Roman social and economic institutions, values and attitudes, and art and literature? </a:t>
            </a:r>
          </a:p>
          <a:p>
            <a:r>
              <a:rPr lang="en-US" altLang="en-US" dirty="0"/>
              <a:t>The importance of Greek models</a:t>
            </a:r>
          </a:p>
          <a:p>
            <a:r>
              <a:rPr lang="en-US" altLang="en-US" dirty="0"/>
              <a:t>Roman religion</a:t>
            </a:r>
          </a:p>
          <a:p>
            <a:pPr lvl="1"/>
            <a:r>
              <a:rPr lang="en-US" altLang="en-US" dirty="0"/>
              <a:t>Pantheon of gods and goddesses: Greco-Roman</a:t>
            </a:r>
          </a:p>
          <a:p>
            <a:pPr lvl="1"/>
            <a:r>
              <a:rPr lang="en-US" altLang="en-US" dirty="0"/>
              <a:t>Performance of ritual crucial to establishing a right relationship with the gods</a:t>
            </a:r>
          </a:p>
          <a:p>
            <a:pPr lvl="2"/>
            <a:r>
              <a:rPr lang="en-US" altLang="en-US" dirty="0"/>
              <a:t>The responsibilities of the </a:t>
            </a:r>
            <a:r>
              <a:rPr lang="en-US" altLang="en-US" i="1" dirty="0"/>
              <a:t>paterfamilias</a:t>
            </a:r>
          </a:p>
          <a:p>
            <a:pPr lvl="1"/>
            <a:r>
              <a:rPr lang="en-US" altLang="en-US" dirty="0"/>
              <a:t>Importance of religious festivals</a:t>
            </a:r>
          </a:p>
        </p:txBody>
      </p:sp>
    </p:spTree>
    <p:extLst>
      <p:ext uri="{BB962C8B-B14F-4D97-AF65-F5344CB8AC3E}">
        <p14:creationId xmlns:p14="http://schemas.microsoft.com/office/powerpoint/2010/main" val="291908354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5-4 society and culture in the roman world </a:t>
            </a:r>
            <a:br>
              <a:rPr lang="en-US" dirty="0"/>
            </a:br>
            <a:r>
              <a:rPr lang="en-US" dirty="0"/>
              <a:t>(2 of 3)</a:t>
            </a:r>
          </a:p>
        </p:txBody>
      </p:sp>
      <p:sp>
        <p:nvSpPr>
          <p:cNvPr id="3" name="Content Placeholder 2"/>
          <p:cNvSpPr>
            <a:spLocks noGrp="1"/>
          </p:cNvSpPr>
          <p:nvPr>
            <p:ph idx="1"/>
          </p:nvPr>
        </p:nvSpPr>
        <p:spPr/>
        <p:txBody>
          <a:bodyPr>
            <a:normAutofit/>
          </a:bodyPr>
          <a:lstStyle/>
          <a:p>
            <a:r>
              <a:rPr lang="en-US" altLang="en-US" dirty="0"/>
              <a:t>The growth of slavery</a:t>
            </a:r>
          </a:p>
          <a:p>
            <a:pPr lvl="1"/>
            <a:r>
              <a:rPr lang="en-US" altLang="en-US" dirty="0"/>
              <a:t>Roman conquests and foreign slaves</a:t>
            </a:r>
          </a:p>
          <a:p>
            <a:pPr lvl="1"/>
            <a:r>
              <a:rPr lang="en-US" altLang="en-US" dirty="0"/>
              <a:t>Reliance on slave labor</a:t>
            </a:r>
          </a:p>
          <a:p>
            <a:pPr lvl="2"/>
            <a:r>
              <a:rPr lang="en-US" altLang="en-US" i="1" dirty="0" err="1"/>
              <a:t>Latifundia</a:t>
            </a:r>
            <a:r>
              <a:rPr lang="en-US" altLang="en-US" dirty="0"/>
              <a:t> and farm labor</a:t>
            </a:r>
          </a:p>
          <a:p>
            <a:pPr lvl="2"/>
            <a:r>
              <a:rPr lang="en-US" altLang="en-US" dirty="0"/>
              <a:t>Treatment and slave revolts</a:t>
            </a:r>
          </a:p>
          <a:p>
            <a:r>
              <a:rPr lang="en-US" altLang="en-US" dirty="0"/>
              <a:t>The Roman family</a:t>
            </a:r>
          </a:p>
          <a:p>
            <a:pPr lvl="1"/>
            <a:r>
              <a:rPr lang="en-US" altLang="en-US" dirty="0"/>
              <a:t>The male head of the family ruled virtually a small state</a:t>
            </a:r>
          </a:p>
          <a:p>
            <a:pPr lvl="1"/>
            <a:r>
              <a:rPr lang="en-US" altLang="en-US" dirty="0"/>
              <a:t>The place of women in the Roman family</a:t>
            </a:r>
          </a:p>
          <a:p>
            <a:r>
              <a:rPr lang="en-US" altLang="en-US" dirty="0"/>
              <a:t>The evolution of Roman law</a:t>
            </a:r>
          </a:p>
          <a:p>
            <a:pPr lvl="1"/>
            <a:r>
              <a:rPr lang="en-US" altLang="en-US" dirty="0"/>
              <a:t>Civil law derived from the Twelve Tables, corrected and added to by the praetors</a:t>
            </a:r>
          </a:p>
        </p:txBody>
      </p:sp>
    </p:spTree>
    <p:extLst>
      <p:ext uri="{BB962C8B-B14F-4D97-AF65-F5344CB8AC3E}">
        <p14:creationId xmlns:p14="http://schemas.microsoft.com/office/powerpoint/2010/main" val="150890911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5-4 society and culture in the roman world </a:t>
            </a:r>
            <a:br>
              <a:rPr lang="en-US" dirty="0"/>
            </a:br>
            <a:r>
              <a:rPr lang="en-US" dirty="0"/>
              <a:t>(3 of 3)</a:t>
            </a:r>
          </a:p>
        </p:txBody>
      </p:sp>
      <p:sp>
        <p:nvSpPr>
          <p:cNvPr id="3" name="Content Placeholder 2"/>
          <p:cNvSpPr>
            <a:spLocks noGrp="1"/>
          </p:cNvSpPr>
          <p:nvPr>
            <p:ph idx="1"/>
          </p:nvPr>
        </p:nvSpPr>
        <p:spPr/>
        <p:txBody>
          <a:bodyPr>
            <a:normAutofit/>
          </a:bodyPr>
          <a:lstStyle/>
          <a:p>
            <a:r>
              <a:rPr lang="en-US" altLang="en-US" dirty="0"/>
              <a:t>The development of literature</a:t>
            </a:r>
          </a:p>
          <a:p>
            <a:pPr lvl="1"/>
            <a:r>
              <a:rPr lang="en-US" altLang="en-US" dirty="0"/>
              <a:t>Strongly influenced by Greek styles </a:t>
            </a:r>
          </a:p>
          <a:p>
            <a:pPr lvl="1"/>
            <a:r>
              <a:rPr lang="en-US" altLang="en-US" dirty="0"/>
              <a:t>New poetry and Roman prose</a:t>
            </a:r>
          </a:p>
          <a:p>
            <a:r>
              <a:rPr lang="en-US" altLang="en-US" dirty="0"/>
              <a:t>Roman art</a:t>
            </a:r>
          </a:p>
          <a:p>
            <a:pPr lvl="1"/>
            <a:r>
              <a:rPr lang="en-US" altLang="en-US" dirty="0"/>
              <a:t>Dependent on Greeks for inspiration</a:t>
            </a:r>
          </a:p>
          <a:p>
            <a:pPr lvl="1"/>
            <a:r>
              <a:rPr lang="en-US" altLang="en-US" dirty="0"/>
              <a:t>Roman excellence in architecture</a:t>
            </a:r>
          </a:p>
          <a:p>
            <a:r>
              <a:rPr lang="en-US" altLang="en-US" dirty="0"/>
              <a:t>Values and attitudes</a:t>
            </a:r>
          </a:p>
          <a:p>
            <a:pPr lvl="1"/>
            <a:r>
              <a:rPr lang="en-US" altLang="en-US" dirty="0"/>
              <a:t>Conservative values</a:t>
            </a:r>
          </a:p>
          <a:p>
            <a:pPr lvl="1"/>
            <a:r>
              <a:rPr lang="en-US" altLang="en-US" dirty="0"/>
              <a:t>Shift away from collective well-being to individualism</a:t>
            </a:r>
          </a:p>
        </p:txBody>
      </p:sp>
    </p:spTree>
    <p:extLst>
      <p:ext uri="{BB962C8B-B14F-4D97-AF65-F5344CB8AC3E}">
        <p14:creationId xmlns:p14="http://schemas.microsoft.com/office/powerpoint/2010/main" val="18891140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114800" cy="1371600"/>
          </a:xfrm>
        </p:spPr>
        <p:txBody>
          <a:bodyPr>
            <a:noAutofit/>
          </a:bodyPr>
          <a:lstStyle/>
          <a:p>
            <a:r>
              <a:rPr lang="en-US" sz="2000" b="1" dirty="0"/>
              <a:t>5.5 Roman Religion</a:t>
            </a:r>
            <a:r>
              <a:rPr lang="en-US" sz="2000" dirty="0"/>
              <a:t>. </a:t>
            </a:r>
            <a:br>
              <a:rPr lang="en-US" sz="2000" dirty="0"/>
            </a:br>
            <a:r>
              <a:rPr lang="en-US" sz="2000" dirty="0"/>
              <a:t>Statues of Jupiter, such as this one from the second century C.E., were found in major Roman temples.</a:t>
            </a:r>
          </a:p>
        </p:txBody>
      </p:sp>
      <p:pic>
        <p:nvPicPr>
          <p:cNvPr id="6146" name="Picture 2" descr="he Romans considered the proper worship of the gods an important key to success. Pictured here is a second-century c.e. Roman statue of Jupiter. Statues of Jupiter were found in major Roman templ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53000" y="304799"/>
            <a:ext cx="3624943" cy="5734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320517"/>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Autofit/>
          </a:bodyPr>
          <a:lstStyle/>
          <a:p>
            <a:r>
              <a:rPr lang="en-US" sz="2000" b="1" dirty="0"/>
              <a:t>5.6 A Roman Woman. </a:t>
            </a:r>
            <a:r>
              <a:rPr lang="en-US" sz="2000" dirty="0"/>
              <a:t>Roman women, especially those of the upper class, had comparatively more freedom than women in classical Athens.</a:t>
            </a:r>
          </a:p>
        </p:txBody>
      </p:sp>
      <p:pic>
        <p:nvPicPr>
          <p:cNvPr id="7170" name="Picture 2" descr="Roman women, especially those of the upper class, had comparatively more freedom than women in classical Athens, despite the persistent male belief that women required guardianship. This portrait of a Roman woman serving food is from a Roman fresco dating from the first century b.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29543" y="1073452"/>
            <a:ext cx="4376057" cy="495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562916"/>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5-5 The Decline and Fall of the Roman Republic (133–31 </a:t>
            </a:r>
            <a:r>
              <a:rPr lang="en-US" dirty="0" err="1"/>
              <a:t>b.c.e</a:t>
            </a:r>
            <a:r>
              <a:rPr lang="en-US" dirty="0"/>
              <a:t>.)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main problems Rome faced during the last century of the republic, and how were they ultimately resolved? </a:t>
            </a:r>
          </a:p>
          <a:p>
            <a:r>
              <a:rPr lang="en-US" altLang="en-US" dirty="0"/>
              <a:t>Background: social, economic, and political problems</a:t>
            </a:r>
          </a:p>
          <a:p>
            <a:pPr lvl="1"/>
            <a:r>
              <a:rPr lang="en-US" altLang="en-US" dirty="0"/>
              <a:t>Magistracies and senate controlled by the </a:t>
            </a:r>
            <a:r>
              <a:rPr lang="en-US" altLang="en-US" i="1" dirty="0" err="1"/>
              <a:t>nobiles</a:t>
            </a:r>
            <a:endParaRPr lang="en-US" altLang="en-US" dirty="0"/>
          </a:p>
          <a:p>
            <a:pPr lvl="1"/>
            <a:r>
              <a:rPr lang="en-US" altLang="en-US" i="1" dirty="0" err="1"/>
              <a:t>Optimates</a:t>
            </a:r>
            <a:r>
              <a:rPr lang="en-US" altLang="en-US" dirty="0"/>
              <a:t> versus </a:t>
            </a:r>
            <a:r>
              <a:rPr lang="en-US" altLang="en-US" i="1" dirty="0" err="1"/>
              <a:t>populares</a:t>
            </a:r>
            <a:endParaRPr lang="en-US" altLang="en-US" i="1" dirty="0"/>
          </a:p>
          <a:p>
            <a:pPr lvl="1"/>
            <a:r>
              <a:rPr lang="en-US" altLang="en-US" dirty="0"/>
              <a:t>The position of the small farmers</a:t>
            </a:r>
          </a:p>
          <a:p>
            <a:pPr lvl="1"/>
            <a:r>
              <a:rPr lang="en-US" altLang="en-US" dirty="0"/>
              <a:t>Capitalistic agriculture and its consequences</a:t>
            </a:r>
          </a:p>
          <a:p>
            <a:r>
              <a:rPr lang="en-US" altLang="en-US" dirty="0"/>
              <a:t>The reforms of Tiberius and Gaius Gracchus</a:t>
            </a:r>
          </a:p>
          <a:p>
            <a:pPr lvl="1"/>
            <a:r>
              <a:rPr lang="en-US" altLang="en-US" dirty="0"/>
              <a:t>The attempts to distribute land to small farmers</a:t>
            </a:r>
          </a:p>
          <a:p>
            <a:pPr lvl="1"/>
            <a:r>
              <a:rPr lang="en-US" altLang="en-US" dirty="0"/>
              <a:t>The appeal to the </a:t>
            </a:r>
            <a:r>
              <a:rPr lang="en-US" altLang="en-US" b="1" dirty="0"/>
              <a:t>equestrian order</a:t>
            </a:r>
          </a:p>
        </p:txBody>
      </p:sp>
    </p:spTree>
    <p:extLst>
      <p:ext uri="{BB962C8B-B14F-4D97-AF65-F5344CB8AC3E}">
        <p14:creationId xmlns:p14="http://schemas.microsoft.com/office/powerpoint/2010/main" val="205988855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5-5 The Decline and Fall of the Roman Republic (133–31 </a:t>
            </a:r>
            <a:r>
              <a:rPr lang="en-US" dirty="0" err="1"/>
              <a:t>b.c.e</a:t>
            </a:r>
            <a:r>
              <a:rPr lang="en-US" dirty="0"/>
              <a:t>.) (2 of 2)</a:t>
            </a:r>
          </a:p>
        </p:txBody>
      </p:sp>
      <p:sp>
        <p:nvSpPr>
          <p:cNvPr id="3" name="Content Placeholder 2"/>
          <p:cNvSpPr>
            <a:spLocks noGrp="1"/>
          </p:cNvSpPr>
          <p:nvPr>
            <p:ph idx="1"/>
          </p:nvPr>
        </p:nvSpPr>
        <p:spPr/>
        <p:txBody>
          <a:bodyPr>
            <a:normAutofit/>
          </a:bodyPr>
          <a:lstStyle/>
          <a:p>
            <a:r>
              <a:rPr lang="en-US" altLang="en-US" dirty="0"/>
              <a:t>A new role for the Roman army: Marius and Sulla</a:t>
            </a:r>
          </a:p>
          <a:p>
            <a:pPr lvl="1"/>
            <a:r>
              <a:rPr lang="en-US" altLang="en-US" dirty="0"/>
              <a:t>Military setbacks and the admittance of volunteers</a:t>
            </a:r>
          </a:p>
          <a:p>
            <a:pPr lvl="1"/>
            <a:r>
              <a:rPr lang="en-US" altLang="en-US" dirty="0"/>
              <a:t>Use of army by generals to seize power</a:t>
            </a:r>
          </a:p>
          <a:p>
            <a:r>
              <a:rPr lang="en-US" altLang="en-US" dirty="0"/>
              <a:t>The death of the republic</a:t>
            </a:r>
          </a:p>
          <a:p>
            <a:pPr lvl="1"/>
            <a:r>
              <a:rPr lang="en-US" dirty="0"/>
              <a:t>Jostling for power and civil war</a:t>
            </a:r>
          </a:p>
          <a:p>
            <a:pPr lvl="1"/>
            <a:r>
              <a:rPr lang="en-US" dirty="0"/>
              <a:t>Crassus, Pompey, and Julius Caesar: the First Triumvirate</a:t>
            </a:r>
          </a:p>
          <a:p>
            <a:pPr lvl="1"/>
            <a:r>
              <a:rPr lang="en-US" dirty="0"/>
              <a:t>The dictatorship and assassination of Caesar, 44 </a:t>
            </a:r>
            <a:r>
              <a:rPr lang="en-US" cap="small" dirty="0" err="1"/>
              <a:t>b.c.e</a:t>
            </a:r>
            <a:r>
              <a:rPr lang="en-US" dirty="0"/>
              <a:t>.</a:t>
            </a:r>
          </a:p>
          <a:p>
            <a:pPr lvl="1"/>
            <a:r>
              <a:rPr lang="en-US" dirty="0"/>
              <a:t>The struggle between Octavian and Antony</a:t>
            </a:r>
          </a:p>
          <a:p>
            <a:pPr lvl="2"/>
            <a:r>
              <a:rPr lang="en-US" dirty="0"/>
              <a:t>Octavian’s victory at Actium, 31 </a:t>
            </a:r>
            <a:r>
              <a:rPr lang="en-US" cap="small" dirty="0" err="1"/>
              <a:t>b.c.e</a:t>
            </a:r>
            <a:r>
              <a:rPr lang="en-US" dirty="0"/>
              <a:t>.</a:t>
            </a:r>
          </a:p>
        </p:txBody>
      </p:sp>
    </p:spTree>
    <p:extLst>
      <p:ext uri="{BB962C8B-B14F-4D97-AF65-F5344CB8AC3E}">
        <p14:creationId xmlns:p14="http://schemas.microsoft.com/office/powerpoint/2010/main" val="223743595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a:bodyPr>
          <a:lstStyle/>
          <a:p>
            <a:r>
              <a:rPr lang="en-US" dirty="0"/>
              <a:t>Chronology: The Decline and Fall of the Roman Republic</a:t>
            </a:r>
          </a:p>
        </p:txBody>
      </p:sp>
      <p:pic>
        <p:nvPicPr>
          <p:cNvPr id="12290" name="Picture 2" descr="Chronology: The Decline and Fall of the Roman Republic"/>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94857" y="924938"/>
            <a:ext cx="4354286" cy="5008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124957"/>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2971800" cy="1295400"/>
          </a:xfrm>
        </p:spPr>
        <p:txBody>
          <a:bodyPr>
            <a:noAutofit/>
          </a:bodyPr>
          <a:lstStyle/>
          <a:p>
            <a:r>
              <a:rPr lang="en-US" sz="2000" b="1" dirty="0"/>
              <a:t>5.7 Caesar. </a:t>
            </a:r>
            <a:r>
              <a:rPr lang="en-US" sz="2000" dirty="0"/>
              <a:t>Julius Caesar became dictator for life, but he was assassinated by members of the senate.</a:t>
            </a:r>
          </a:p>
        </p:txBody>
      </p:sp>
      <p:pic>
        <p:nvPicPr>
          <p:cNvPr id="8194" name="Picture 2" descr="Conqueror of Gaul and member of the First Triumvirate, Julius Caesar is perhaps the best-known figure of the late republic. Caesar became dictator of Rome in 47  b.c.e.  and after his victories in the civil war was made dictator for life. Some members of the senate who resented his power assassinated him in 44  b.c.e.  Pictured is a marble copy of a bust of Caesa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922486" y="313972"/>
            <a:ext cx="4383314" cy="539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34636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dirty="0"/>
              <a:t>Map 5.5 Roman Dominions in the Late Republic, 31 B.C.E. </a:t>
            </a:r>
          </a:p>
        </p:txBody>
      </p:sp>
      <p:pic>
        <p:nvPicPr>
          <p:cNvPr id="9218" name="Picture 2" descr="A map shows the Roman Empire with the coastal lines of Atlantic Ocean along its western border  and Dead Sea and portions of Syria on its east. The northern border runs through parts of the Alps to the coastline of Black sea and the southern border pertains to the northern African region. The Empire encompasses the following regions: Territories: Syria  Asia Minor  Parts of Bithynia and Pontus  Parts of Cilicia  Cyrene  Achaea  Macedonia  Illyria  Italy  Numidia  Cisalpine Gaul  Gaul and Spain. It also includes Sardinia  Corsica  Sicily  Crete  Cyprus and Balearic Islands. The battle sites are as follows: Philippi (42 B.C.E.) in eastern Macedonia; Pharsalus (48 B.C.E) in south Macedonia; Actium (31 B.C.E.) in west Achae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10396" y="838201"/>
            <a:ext cx="6714404"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232697"/>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5 Summary</a:t>
            </a:r>
          </a:p>
        </p:txBody>
      </p:sp>
      <p:sp>
        <p:nvSpPr>
          <p:cNvPr id="3" name="Content Placeholder 2"/>
          <p:cNvSpPr>
            <a:spLocks noGrp="1"/>
          </p:cNvSpPr>
          <p:nvPr>
            <p:ph idx="1"/>
          </p:nvPr>
        </p:nvSpPr>
        <p:spPr/>
        <p:txBody>
          <a:bodyPr>
            <a:normAutofit/>
          </a:bodyPr>
          <a:lstStyle/>
          <a:p>
            <a:r>
              <a:rPr lang="en-US" dirty="0"/>
              <a:t>After a period of domination by the Etruscans, Rome expanded and united almost all of Italy under its control between 509 and 264 </a:t>
            </a:r>
            <a:r>
              <a:rPr lang="en-US" cap="small" dirty="0" err="1"/>
              <a:t>b.c.e</a:t>
            </a:r>
            <a:r>
              <a:rPr lang="en-US" dirty="0"/>
              <a:t>. </a:t>
            </a:r>
          </a:p>
          <a:p>
            <a:r>
              <a:rPr lang="en-US" dirty="0"/>
              <a:t>Rome developed the political institutions of a republic ruled by an aristocratic oligarchy and defeated leading rival Carthage and its allies. </a:t>
            </a:r>
          </a:p>
          <a:p>
            <a:r>
              <a:rPr lang="en-US" dirty="0"/>
              <a:t>Roman culture largely followed Greek models.</a:t>
            </a:r>
          </a:p>
          <a:p>
            <a:r>
              <a:rPr lang="en-US" dirty="0"/>
              <a:t>After 133 </a:t>
            </a:r>
            <a:r>
              <a:rPr lang="en-US" cap="small" dirty="0" err="1"/>
              <a:t>b.c.e</a:t>
            </a:r>
            <a:r>
              <a:rPr lang="en-US" dirty="0"/>
              <a:t>., Rome’s republican institutions proved inadequate for the task of ruling an empire, and political competition and violence increased, leading to the decline of the republic.</a:t>
            </a:r>
          </a:p>
        </p:txBody>
      </p:sp>
    </p:spTree>
    <p:extLst>
      <p:ext uri="{BB962C8B-B14F-4D97-AF65-F5344CB8AC3E}">
        <p14:creationId xmlns:p14="http://schemas.microsoft.com/office/powerpoint/2010/main" val="3519973913"/>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5 Timeline</a:t>
            </a:r>
          </a:p>
        </p:txBody>
      </p:sp>
      <p:pic>
        <p:nvPicPr>
          <p:cNvPr id="1024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0041" y="1658257"/>
            <a:ext cx="7943919" cy="3541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021779"/>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21851</TotalTime>
  <Words>1146</Words>
  <Application>Microsoft Office PowerPoint</Application>
  <PresentationFormat>On-screen Show (4:3)</PresentationFormat>
  <Paragraphs>144</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5 Outline</vt:lpstr>
      <vt:lpstr>5-1 The Emergence of Rome</vt:lpstr>
      <vt:lpstr>Map 5.1 Ancient Italy</vt:lpstr>
      <vt:lpstr>Map 5.2 The City of Rome</vt:lpstr>
      <vt:lpstr>5-2 The Roman Republic (ca. 509–264 b.c.e.)  (1 of 2)</vt:lpstr>
      <vt:lpstr>5-2 The Roman Republic (ca. 509–264 b.c.e.)  (2 of 2)</vt:lpstr>
      <vt:lpstr>5.3 Roman Roads in Italy. By building roads the Romans created an impressive military and communications network that enabled them to rule effectively and efficiently.</vt:lpstr>
      <vt:lpstr>5-3 The Roman Conquest of the Mediterranean (264–133 b.c.e.) (1 of 2)</vt:lpstr>
      <vt:lpstr>5-3 The Roman Conquest of the Mediterranean (264–133 b.c.e.) (2 of 2)</vt:lpstr>
      <vt:lpstr>Chronology: The Roman Conquest of Italy  and the Mediterranean</vt:lpstr>
      <vt:lpstr>5.4b Roman Legionaries. Roman legionaries, famed for their courage and tenacity, made possible Roman domination of the Mediterranean Sea. </vt:lpstr>
      <vt:lpstr>Map 5.4 Roman Conquests in the Mediterranean,  264–133 B.C.E. </vt:lpstr>
      <vt:lpstr>5-4 society and culture in the roman world  (1 of 3)</vt:lpstr>
      <vt:lpstr>5-4 society and culture in the roman world  (2 of 3)</vt:lpstr>
      <vt:lpstr>5-4 society and culture in the roman world  (3 of 3)</vt:lpstr>
      <vt:lpstr>5.5 Roman Religion.  Statues of Jupiter, such as this one from the second century C.E., were found in major Roman temples.</vt:lpstr>
      <vt:lpstr>5.6 A Roman Woman. Roman women, especially those of the upper class, had comparatively more freedom than women in classical Athens.</vt:lpstr>
      <vt:lpstr>5-5 The Decline and Fall of the Roman Republic (133–31 b.c.e.) (1 of 2)</vt:lpstr>
      <vt:lpstr>5-5 The Decline and Fall of the Roman Republic (133–31 b.c.e.) (2 of 2)</vt:lpstr>
      <vt:lpstr>Chronology: The Decline and Fall of the Roman Republic</vt:lpstr>
      <vt:lpstr>5.7 Caesar. Julius Caesar became dictator for life, but he was assassinated by members of the senate.</vt:lpstr>
      <vt:lpstr>Map 5.5 Roman Dominions in the Late Republic, 31 B.C.E. </vt:lpstr>
      <vt:lpstr>Chapter 5 Summary</vt:lpstr>
      <vt:lpstr>Chapter 5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382</cp:revision>
  <dcterms:created xsi:type="dcterms:W3CDTF">2015-10-15T14:46:28Z</dcterms:created>
  <dcterms:modified xsi:type="dcterms:W3CDTF">2019-02-06T20:59:17Z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