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23"/>
  </p:notesMasterIdLst>
  <p:handoutMasterIdLst>
    <p:handoutMasterId r:id="rId24"/>
  </p:handoutMasterIdLst>
  <p:sldIdLst>
    <p:sldId id="295" r:id="rId2"/>
    <p:sldId id="297" r:id="rId3"/>
    <p:sldId id="332" r:id="rId4"/>
    <p:sldId id="333" r:id="rId5"/>
    <p:sldId id="331" r:id="rId6"/>
    <p:sldId id="334" r:id="rId7"/>
    <p:sldId id="335" r:id="rId8"/>
    <p:sldId id="336" r:id="rId9"/>
    <p:sldId id="337" r:id="rId10"/>
    <p:sldId id="338" r:id="rId11"/>
    <p:sldId id="339" r:id="rId12"/>
    <p:sldId id="340" r:id="rId13"/>
    <p:sldId id="341" r:id="rId14"/>
    <p:sldId id="342" r:id="rId15"/>
    <p:sldId id="343" r:id="rId16"/>
    <p:sldId id="344" r:id="rId17"/>
    <p:sldId id="350" r:id="rId18"/>
    <p:sldId id="346" r:id="rId19"/>
    <p:sldId id="351" r:id="rId20"/>
    <p:sldId id="348" r:id="rId21"/>
    <p:sldId id="349" r:id="rId22"/>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86921" autoAdjust="0"/>
  </p:normalViewPr>
  <p:slideViewPr>
    <p:cSldViewPr>
      <p:cViewPr varScale="1">
        <p:scale>
          <a:sx n="65" d="100"/>
          <a:sy n="65" d="100"/>
        </p:scale>
        <p:origin x="1373" y="38"/>
      </p:cViewPr>
      <p:guideLst>
        <p:guide orient="horz" pos="2160"/>
        <p:guide pos="2880"/>
      </p:guideLst>
    </p:cSldViewPr>
  </p:slideViewPr>
  <p:outlineViewPr>
    <p:cViewPr>
      <p:scale>
        <a:sx n="33" d="100"/>
        <a:sy n="33" d="100"/>
      </p:scale>
      <p:origin x="0" y="-31908"/>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2/6/2019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4</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Hellenistic World</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4 Outline</a:t>
            </a:r>
          </a:p>
        </p:txBody>
      </p:sp>
      <p:sp>
        <p:nvSpPr>
          <p:cNvPr id="3" name="Content Placeholder 2"/>
          <p:cNvSpPr>
            <a:spLocks noGrp="1"/>
          </p:cNvSpPr>
          <p:nvPr>
            <p:ph idx="1"/>
          </p:nvPr>
        </p:nvSpPr>
        <p:spPr/>
        <p:txBody>
          <a:bodyPr/>
          <a:lstStyle/>
          <a:p>
            <a:pPr marL="0" indent="0">
              <a:spcBef>
                <a:spcPts val="1200"/>
              </a:spcBef>
              <a:spcAft>
                <a:spcPts val="600"/>
              </a:spcAft>
              <a:buNone/>
            </a:pPr>
            <a:r>
              <a:rPr lang="en-US" dirty="0"/>
              <a:t>4-1 Macedonia and the Conquests of Alexander</a:t>
            </a:r>
          </a:p>
          <a:p>
            <a:pPr marL="0" indent="0">
              <a:spcBef>
                <a:spcPts val="1200"/>
              </a:spcBef>
              <a:spcAft>
                <a:spcPts val="600"/>
              </a:spcAft>
              <a:buNone/>
            </a:pPr>
            <a:r>
              <a:rPr lang="en-US" dirty="0"/>
              <a:t>4-2 The World of the Hellenistic Kingdoms</a:t>
            </a:r>
          </a:p>
          <a:p>
            <a:pPr marL="0" indent="0">
              <a:spcBef>
                <a:spcPts val="1200"/>
              </a:spcBef>
              <a:spcAft>
                <a:spcPts val="600"/>
              </a:spcAft>
              <a:buNone/>
            </a:pPr>
            <a:r>
              <a:rPr lang="en-US" dirty="0"/>
              <a:t>4-3 Culture in the Hellenistic World</a:t>
            </a:r>
          </a:p>
          <a:p>
            <a:pPr marL="0" indent="0">
              <a:spcBef>
                <a:spcPts val="1200"/>
              </a:spcBef>
              <a:spcAft>
                <a:spcPts val="600"/>
              </a:spcAft>
              <a:buNone/>
            </a:pPr>
            <a:r>
              <a:rPr lang="en-US" dirty="0"/>
              <a:t>4-4 Religion in the Hellenistic World</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4-1 Macedonia and the conquests of alexander (1 of 2)</a:t>
            </a:r>
          </a:p>
        </p:txBody>
      </p:sp>
      <p:sp>
        <p:nvSpPr>
          <p:cNvPr id="3" name="Content Placeholder 2"/>
          <p:cNvSpPr>
            <a:spLocks noGrp="1"/>
          </p:cNvSpPr>
          <p:nvPr>
            <p:ph idx="1"/>
          </p:nvPr>
        </p:nvSpPr>
        <p:spPr/>
        <p:txBody>
          <a:bodyPr/>
          <a:lstStyle/>
          <a:p>
            <a:pPr marL="0" indent="0">
              <a:buNone/>
            </a:pPr>
            <a:r>
              <a:rPr lang="en-US" b="1" dirty="0"/>
              <a:t>Focus Question: </a:t>
            </a:r>
            <a:r>
              <a:rPr lang="en-US" dirty="0"/>
              <a:t>How was Alexander able to amass his empire, and what might his rule have been like if he had lived longer? </a:t>
            </a:r>
          </a:p>
          <a:p>
            <a:r>
              <a:rPr lang="en-US" altLang="en-US" dirty="0"/>
              <a:t>Macedonia became the chief power in the Greek world by King Philip II’s reign (359</a:t>
            </a:r>
            <a:r>
              <a:rPr lang="en-US" altLang="en-US" dirty="0">
                <a:latin typeface="Calibri" panose="020F0502020204030204" pitchFamily="34" charset="0"/>
                <a:cs typeface="Calibri" panose="020F0502020204030204" pitchFamily="34" charset="0"/>
              </a:rPr>
              <a:t>–</a:t>
            </a:r>
            <a:r>
              <a:rPr lang="en-US" altLang="en-US" dirty="0"/>
              <a:t>336 </a:t>
            </a:r>
            <a:r>
              <a:rPr lang="en-US" altLang="en-US" cap="small" dirty="0" err="1"/>
              <a:t>b.c.e</a:t>
            </a:r>
            <a:r>
              <a:rPr lang="en-US" altLang="en-US" dirty="0"/>
              <a:t>.)</a:t>
            </a:r>
          </a:p>
          <a:p>
            <a:pPr lvl="1"/>
            <a:r>
              <a:rPr lang="en-US" altLang="en-US" dirty="0"/>
              <a:t>Philip’s military reforms and their consequences</a:t>
            </a:r>
          </a:p>
          <a:p>
            <a:pPr lvl="2"/>
            <a:r>
              <a:rPr lang="en-US" altLang="en-US" dirty="0"/>
              <a:t>New phalanx with light swords and smaller shields</a:t>
            </a:r>
          </a:p>
          <a:p>
            <a:pPr lvl="2"/>
            <a:r>
              <a:rPr lang="en-US" altLang="en-US" dirty="0"/>
              <a:t>Infantrymen with longer spears</a:t>
            </a:r>
          </a:p>
          <a:p>
            <a:pPr lvl="2"/>
            <a:r>
              <a:rPr lang="en-US" altLang="en-US" dirty="0"/>
              <a:t>Led to a strengthened bond between army and leaders</a:t>
            </a:r>
          </a:p>
          <a:p>
            <a:r>
              <a:rPr lang="en-US" altLang="en-US" dirty="0"/>
              <a:t>Philip and the conquest of Greece</a:t>
            </a:r>
          </a:p>
          <a:p>
            <a:pPr lvl="1"/>
            <a:r>
              <a:rPr lang="en-US" altLang="en-US" dirty="0"/>
              <a:t>The end of the independent </a:t>
            </a:r>
            <a:r>
              <a:rPr lang="en-US" altLang="en-US" i="1" dirty="0"/>
              <a:t>polis</a:t>
            </a:r>
            <a:r>
              <a:rPr lang="en-US" altLang="en-US" dirty="0"/>
              <a:t>, 338 </a:t>
            </a:r>
            <a:r>
              <a:rPr lang="en-US" altLang="en-US" cap="small" dirty="0" err="1"/>
              <a:t>b.c.e</a:t>
            </a:r>
            <a:r>
              <a:rPr lang="en-US" altLang="en-US" dirty="0"/>
              <a:t>.</a:t>
            </a:r>
          </a:p>
        </p:txBody>
      </p:sp>
    </p:spTree>
    <p:extLst>
      <p:ext uri="{BB962C8B-B14F-4D97-AF65-F5344CB8AC3E}">
        <p14:creationId xmlns:p14="http://schemas.microsoft.com/office/powerpoint/2010/main" val="107735967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4-1 Macedonia and the conquests of alexander (2 of 2)</a:t>
            </a:r>
          </a:p>
        </p:txBody>
      </p:sp>
      <p:sp>
        <p:nvSpPr>
          <p:cNvPr id="3" name="Content Placeholder 2"/>
          <p:cNvSpPr>
            <a:spLocks noGrp="1"/>
          </p:cNvSpPr>
          <p:nvPr>
            <p:ph idx="1"/>
          </p:nvPr>
        </p:nvSpPr>
        <p:spPr/>
        <p:txBody>
          <a:bodyPr/>
          <a:lstStyle/>
          <a:p>
            <a:r>
              <a:rPr lang="en-US" altLang="en-US" dirty="0"/>
              <a:t>Alexander the Great</a:t>
            </a:r>
          </a:p>
          <a:p>
            <a:pPr lvl="1"/>
            <a:r>
              <a:rPr lang="en-US" altLang="en-US" dirty="0"/>
              <a:t>Ascended to the throne after Philip’s assassination at age 20 but well prepared</a:t>
            </a:r>
          </a:p>
          <a:p>
            <a:r>
              <a:rPr lang="en-US" altLang="en-US" dirty="0"/>
              <a:t>The conquests of Alexander</a:t>
            </a:r>
          </a:p>
          <a:p>
            <a:pPr lvl="1"/>
            <a:r>
              <a:rPr lang="en-US" altLang="en-US" dirty="0"/>
              <a:t>The defeat of the Persian Empire</a:t>
            </a:r>
          </a:p>
          <a:p>
            <a:pPr lvl="1"/>
            <a:r>
              <a:rPr lang="en-US" altLang="en-US" dirty="0"/>
              <a:t>The extensive conquests: from Asia Minor, Syria, Palestine, and Egypt to northwestern India</a:t>
            </a:r>
          </a:p>
          <a:p>
            <a:r>
              <a:rPr lang="en-US" altLang="en-US" dirty="0"/>
              <a:t>The legacy: was Alexander Great?</a:t>
            </a:r>
          </a:p>
          <a:p>
            <a:pPr lvl="1"/>
            <a:r>
              <a:rPr lang="en-US" altLang="en-US" dirty="0"/>
              <a:t>The character of the king</a:t>
            </a:r>
          </a:p>
          <a:p>
            <a:pPr lvl="1"/>
            <a:r>
              <a:rPr lang="en-US" altLang="en-US" dirty="0"/>
              <a:t>Debate: military brilliance and promotion of Greek culture vs. ruthless, selfish autocratic aspirations</a:t>
            </a:r>
          </a:p>
        </p:txBody>
      </p:sp>
    </p:spTree>
    <p:extLst>
      <p:ext uri="{BB962C8B-B14F-4D97-AF65-F5344CB8AC3E}">
        <p14:creationId xmlns:p14="http://schemas.microsoft.com/office/powerpoint/2010/main" val="41577863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a:bodyPr>
          <a:lstStyle/>
          <a:p>
            <a:r>
              <a:rPr lang="en-US" dirty="0"/>
              <a:t>Chronology: Macedonia and the Conquests of Alexander</a:t>
            </a:r>
          </a:p>
        </p:txBody>
      </p:sp>
      <p:pic>
        <p:nvPicPr>
          <p:cNvPr id="10242" name="Picture 2" descr="Chronology: Macedonia and the Conquests of Alexande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90700" y="980923"/>
            <a:ext cx="5562600" cy="4896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330564"/>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9292"/>
            <a:ext cx="3581400" cy="1553308"/>
          </a:xfrm>
        </p:spPr>
        <p:txBody>
          <a:bodyPr>
            <a:noAutofit/>
          </a:bodyPr>
          <a:lstStyle/>
          <a:p>
            <a:r>
              <a:rPr lang="en-US" sz="2000" b="1" dirty="0"/>
              <a:t>4.2 Alexander the Great</a:t>
            </a:r>
            <a:r>
              <a:rPr lang="en-US" sz="2000" dirty="0"/>
              <a:t>. This portrait of Alexander, dated second or first century B.C.E., shows a youthful and even godlike appearance.</a:t>
            </a:r>
          </a:p>
        </p:txBody>
      </p:sp>
      <p:pic>
        <p:nvPicPr>
          <p:cNvPr id="1026" name="Picture 2" descr="This marble head of Alexander the Great was made in the second or first century  b.c.e.  The long hair and tilt of his head reflect the descriptions of Alexander in the literary sources of the time. This portrait shows a youthful and even godlike appearance. Alexander claimed to be descended from Heracles, a Greek hero worshiped as a god, and as pharaoh of Egypt, he gained recognition as a living deity. It is reported that one statue, now lost, showed Alexander gazing at Zeus. At the base of the statue were the words “I place the earth under my sway; you, O Zeus, keep Olympu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121150" y="344233"/>
            <a:ext cx="4794250" cy="5741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45075"/>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p>
            <a:r>
              <a:rPr lang="en-US" sz="2000" b="1" dirty="0"/>
              <a:t>4.3 Alexander and Darius at the Battle of Issus</a:t>
            </a:r>
            <a:r>
              <a:rPr lang="en-US" sz="2000" dirty="0"/>
              <a:t>. This mosaic depicts Alexander’s battle with the Persian king.</a:t>
            </a:r>
            <a:endParaRPr lang="en-US" sz="2200" dirty="0"/>
          </a:p>
        </p:txBody>
      </p:sp>
      <p:pic>
        <p:nvPicPr>
          <p:cNvPr id="2050" name="Picture 2" descr="This late-second or early-first-century  b.c.e.  mosaic from the floor of a Roman villa at Pompeii is thought to be a copy of a panel painting made by Philoxenos of Eretria about 310  b.c.e.  The mosaic depicts the battle between Alexander and Darius III, king of Persia, at Issus in 333  b.c.e.  Alexander is seen at the left on horseback, recklessly leading his troops into battle. Darius is shown in his chariot, already turning around to flee from the battlefield."/>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11806" y="1600200"/>
            <a:ext cx="8022594" cy="342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6212439"/>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57200"/>
          </a:xfrm>
        </p:spPr>
        <p:txBody>
          <a:bodyPr>
            <a:noAutofit/>
          </a:bodyPr>
          <a:lstStyle/>
          <a:p>
            <a:r>
              <a:rPr lang="en-US" dirty="0"/>
              <a:t>Map 4.1 The Conquests of Alexander the Great</a:t>
            </a:r>
          </a:p>
        </p:txBody>
      </p:sp>
      <p:pic>
        <p:nvPicPr>
          <p:cNvPr id="3074" name="Picture 2" descr="cities  where applicable: Parthia; Bactria; Syria; Egypt: Siwah  Paraetonium  Alexandria; Palestine: Gaza  Tyre  Damascus; Lydia: Ancyra  Pergamum; Macedonia: Pella; Media: Epiphaneia; Persia: Pasargadae 324 B.C.E.  Persepolis  Susa; Indus valley: Patala 325 B.C.E. It also includes Gedrosian Desert  the Islands of Cyprus and Rhodes  and the Mesopotamian cities of Babylon and Seleucia. The Battle sites marked are: • Granicus River (334 B.C.E.); • Issus (333 B.C.E.); • Gaugamel (331 B.C.E.); • Hydaspes River (326 B.C.E.). The route taken by Alexander from Alexandria in Egypt goes through Paraetonium  Siwah  before splitting into two routes at Tyre. One of them passes through Gaugamela  Seleucia  Babylon  Alexandria  and through the following territories: Media; Syria; Persia; Parthia in 330 B.C.E. Indus Valley (city of Patala) in 325 B.C.E. Bactria in 327 B.C.E. The other route passes through Issus  Ancyra  Ephesus  Granicus River and ends at Pella in Macedon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69677" y="820096"/>
            <a:ext cx="7964723" cy="5199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621612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4-2 The world of the Hellenistic kingdoms </a:t>
            </a:r>
            <a:br>
              <a:rPr lang="en-US" dirty="0"/>
            </a:br>
            <a:r>
              <a:rPr lang="en-US" dirty="0"/>
              <a:t>(1 of 3)</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Questions: </a:t>
            </a:r>
            <a:r>
              <a:rPr lang="en-US" dirty="0"/>
              <a:t>What were the main features of the political and military organization of the Hellenistic kingdoms, and how did the new political systems differ from those of the Greek city-states? What were the main social developments in the Hellenistic world? </a:t>
            </a:r>
          </a:p>
          <a:p>
            <a:r>
              <a:rPr lang="en-US" b="1" dirty="0"/>
              <a:t>Hellenistic </a:t>
            </a:r>
            <a:r>
              <a:rPr lang="en-US" dirty="0"/>
              <a:t>monarchies that blended the achievements of the Eastern world with the cultural outlook and attitudes</a:t>
            </a:r>
            <a:br>
              <a:rPr lang="en-US" dirty="0"/>
            </a:br>
            <a:r>
              <a:rPr lang="en-US" dirty="0"/>
              <a:t>of the Greeks </a:t>
            </a:r>
          </a:p>
          <a:p>
            <a:pPr lvl="1"/>
            <a:r>
              <a:rPr lang="en-US" dirty="0" err="1"/>
              <a:t>Antigonid</a:t>
            </a:r>
            <a:r>
              <a:rPr lang="en-US" dirty="0"/>
              <a:t> dynasty of </a:t>
            </a:r>
            <a:r>
              <a:rPr lang="en-US" dirty="0" err="1"/>
              <a:t>Macendonia</a:t>
            </a:r>
            <a:endParaRPr lang="en-US" dirty="0"/>
          </a:p>
          <a:p>
            <a:pPr lvl="1"/>
            <a:r>
              <a:rPr lang="en-US" dirty="0"/>
              <a:t>Ptolemaic dynasty of Egypt</a:t>
            </a:r>
          </a:p>
          <a:p>
            <a:pPr lvl="1"/>
            <a:r>
              <a:rPr lang="en-US" dirty="0" err="1"/>
              <a:t>Pergamene</a:t>
            </a:r>
            <a:r>
              <a:rPr lang="en-US" dirty="0"/>
              <a:t> dynasty of Asia Minor</a:t>
            </a:r>
          </a:p>
          <a:p>
            <a:pPr lvl="1"/>
            <a:r>
              <a:rPr lang="en-US" dirty="0"/>
              <a:t>Seleucid dynasty of Syria</a:t>
            </a:r>
          </a:p>
        </p:txBody>
      </p:sp>
    </p:spTree>
    <p:extLst>
      <p:ext uri="{BB962C8B-B14F-4D97-AF65-F5344CB8AC3E}">
        <p14:creationId xmlns:p14="http://schemas.microsoft.com/office/powerpoint/2010/main" val="382276931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4-2 The world of the Hellenistic kingdoms </a:t>
            </a:r>
            <a:br>
              <a:rPr lang="en-US" dirty="0"/>
            </a:br>
            <a:r>
              <a:rPr lang="en-US" dirty="0"/>
              <a:t>(2 of 3)</a:t>
            </a:r>
          </a:p>
        </p:txBody>
      </p:sp>
      <p:sp>
        <p:nvSpPr>
          <p:cNvPr id="3" name="Content Placeholder 2"/>
          <p:cNvSpPr>
            <a:spLocks noGrp="1"/>
          </p:cNvSpPr>
          <p:nvPr>
            <p:ph idx="1"/>
          </p:nvPr>
        </p:nvSpPr>
        <p:spPr/>
        <p:txBody>
          <a:bodyPr>
            <a:normAutofit/>
          </a:bodyPr>
          <a:lstStyle/>
          <a:p>
            <a:r>
              <a:rPr lang="en-US" dirty="0"/>
              <a:t>The threat from the Celts</a:t>
            </a:r>
          </a:p>
          <a:p>
            <a:pPr lvl="1"/>
            <a:r>
              <a:rPr lang="en-US" dirty="0"/>
              <a:t>Sack of Rome, 390 </a:t>
            </a:r>
            <a:r>
              <a:rPr lang="en-US" altLang="en-US" cap="small" dirty="0" err="1"/>
              <a:t>b.c.e</a:t>
            </a:r>
            <a:r>
              <a:rPr lang="en-US" dirty="0"/>
              <a:t>.</a:t>
            </a:r>
          </a:p>
          <a:p>
            <a:pPr lvl="1"/>
            <a:r>
              <a:rPr lang="en-US" dirty="0"/>
              <a:t>Attacks on Macedonia and Greece, early third century </a:t>
            </a:r>
            <a:r>
              <a:rPr lang="en-US" altLang="en-US" cap="small" dirty="0" err="1"/>
              <a:t>b.c.e</a:t>
            </a:r>
            <a:r>
              <a:rPr lang="en-US" dirty="0"/>
              <a:t>.</a:t>
            </a:r>
          </a:p>
          <a:p>
            <a:pPr lvl="1"/>
            <a:r>
              <a:rPr lang="en-US" dirty="0"/>
              <a:t>Attack on Asia Minor; defeated in 230 </a:t>
            </a:r>
            <a:r>
              <a:rPr lang="en-US" altLang="en-US" cap="small" dirty="0" err="1"/>
              <a:t>b.c.e</a:t>
            </a:r>
            <a:r>
              <a:rPr lang="en-US" dirty="0"/>
              <a:t>. </a:t>
            </a:r>
          </a:p>
          <a:p>
            <a:r>
              <a:rPr lang="en-US" dirty="0"/>
              <a:t>Political and military institutions</a:t>
            </a:r>
          </a:p>
          <a:p>
            <a:pPr lvl="1"/>
            <a:r>
              <a:rPr lang="en-US" dirty="0"/>
              <a:t>Tensions between Macedonia and Greek practices</a:t>
            </a:r>
          </a:p>
          <a:p>
            <a:pPr lvl="2"/>
            <a:r>
              <a:rPr lang="en-US" dirty="0"/>
              <a:t>Monarchy, while retaining democratic government in cities</a:t>
            </a:r>
          </a:p>
          <a:p>
            <a:pPr lvl="1"/>
            <a:r>
              <a:rPr lang="en-US" dirty="0"/>
              <a:t>Phalanx and cavalry continue with addition of war elephants</a:t>
            </a:r>
          </a:p>
        </p:txBody>
      </p:sp>
    </p:spTree>
    <p:extLst>
      <p:ext uri="{BB962C8B-B14F-4D97-AF65-F5344CB8AC3E}">
        <p14:creationId xmlns:p14="http://schemas.microsoft.com/office/powerpoint/2010/main" val="4197962580"/>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4-2 The world of the Hellenistic kingdoms </a:t>
            </a:r>
            <a:br>
              <a:rPr lang="en-US" dirty="0"/>
            </a:br>
            <a:r>
              <a:rPr lang="en-US" dirty="0"/>
              <a:t>(3 of 3)</a:t>
            </a:r>
          </a:p>
        </p:txBody>
      </p:sp>
      <p:sp>
        <p:nvSpPr>
          <p:cNvPr id="3" name="Content Placeholder 2"/>
          <p:cNvSpPr>
            <a:spLocks noGrp="1"/>
          </p:cNvSpPr>
          <p:nvPr>
            <p:ph idx="1"/>
          </p:nvPr>
        </p:nvSpPr>
        <p:spPr/>
        <p:txBody>
          <a:bodyPr>
            <a:normAutofit/>
          </a:bodyPr>
          <a:lstStyle/>
          <a:p>
            <a:r>
              <a:rPr lang="en-US" dirty="0"/>
              <a:t>Hellenistic cities</a:t>
            </a:r>
          </a:p>
          <a:p>
            <a:pPr lvl="1"/>
            <a:r>
              <a:rPr lang="en-US" dirty="0"/>
              <a:t>Urban centers with primarily Greek culture and political institutions</a:t>
            </a:r>
          </a:p>
          <a:p>
            <a:r>
              <a:rPr lang="en-US" dirty="0"/>
              <a:t>Economic trends in the Hellenistic world</a:t>
            </a:r>
          </a:p>
          <a:p>
            <a:pPr lvl="1"/>
            <a:r>
              <a:rPr lang="en-US" dirty="0"/>
              <a:t>Continued agrarian patterns with expanded commerce</a:t>
            </a:r>
          </a:p>
          <a:p>
            <a:r>
              <a:rPr lang="en-US" dirty="0"/>
              <a:t>New opportunities for women</a:t>
            </a:r>
          </a:p>
          <a:p>
            <a:pPr lvl="1"/>
            <a:r>
              <a:rPr lang="en-US" dirty="0"/>
              <a:t>Upper-class women enjoyed some opportunities</a:t>
            </a:r>
          </a:p>
          <a:p>
            <a:pPr lvl="2"/>
            <a:r>
              <a:rPr lang="en-US" dirty="0"/>
              <a:t>Management of slaves and property, the ability to make loans</a:t>
            </a:r>
          </a:p>
          <a:p>
            <a:pPr lvl="2"/>
            <a:r>
              <a:rPr lang="en-US" dirty="0"/>
              <a:t>Education in literature, arts, music, and athletics</a:t>
            </a:r>
          </a:p>
          <a:p>
            <a:pPr lvl="2"/>
            <a:r>
              <a:rPr lang="en-US" dirty="0"/>
              <a:t>The roles of monarchs’ wives</a:t>
            </a:r>
          </a:p>
        </p:txBody>
      </p:sp>
    </p:spTree>
    <p:extLst>
      <p:ext uri="{BB962C8B-B14F-4D97-AF65-F5344CB8AC3E}">
        <p14:creationId xmlns:p14="http://schemas.microsoft.com/office/powerpoint/2010/main" val="55820046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93784"/>
          </a:xfrm>
        </p:spPr>
        <p:txBody>
          <a:bodyPr>
            <a:noAutofit/>
          </a:bodyPr>
          <a:lstStyle/>
          <a:p>
            <a:r>
              <a:rPr lang="en-US" sz="2000" b="1" dirty="0"/>
              <a:t>4.4 Greek War Elephants</a:t>
            </a:r>
            <a:r>
              <a:rPr lang="en-US" sz="2000" dirty="0"/>
              <a:t>. Some of the armies in the Hellenistic world made use of elephants obtained from North Africa and India.</a:t>
            </a:r>
          </a:p>
        </p:txBody>
      </p:sp>
      <p:pic>
        <p:nvPicPr>
          <p:cNvPr id="4098" name="Picture 2" descr="Some of the armies in the Hellenistic world made use of elephants obtained from North Africa and India. Pictured on this Italian plate is a Greek war elephant that was brought to the Mediterranean by one of Alexander’s successors. The battle fortress on the back of the elephant was a Greek innova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43100" y="1121983"/>
            <a:ext cx="5143500" cy="4897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318031"/>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Autofit/>
          </a:bodyPr>
          <a:lstStyle/>
          <a:p>
            <a:r>
              <a:rPr lang="en-US" sz="2000" b="1" dirty="0"/>
              <a:t>4.5 Queen </a:t>
            </a:r>
            <a:r>
              <a:rPr lang="en-US" sz="2000" b="1" dirty="0" err="1"/>
              <a:t>Arsinoë</a:t>
            </a:r>
            <a:r>
              <a:rPr lang="en-US" sz="2000" b="1" dirty="0"/>
              <a:t> II</a:t>
            </a:r>
            <a:r>
              <a:rPr lang="en-US" sz="2000" dirty="0"/>
              <a:t>. Hellenistic queen </a:t>
            </a:r>
            <a:r>
              <a:rPr lang="en-US" sz="2000" dirty="0" err="1"/>
              <a:t>Arsinoe</a:t>
            </a:r>
            <a:r>
              <a:rPr lang="en-US" sz="2000" dirty="0"/>
              <a:t>̈ II, sister and wife of King Ptolemy II, played an active role in Egyptian political affairs. </a:t>
            </a:r>
          </a:p>
        </p:txBody>
      </p:sp>
      <p:pic>
        <p:nvPicPr>
          <p:cNvPr id="5122" name="Picture 2" descr="Arsinoë II, sister and wife of King Ptolemy II, played an active role in Egyptian political affairs. Arsinoë was the first Egyptian queen whose portrait appeared on coins with her husband, as is evident in the first illustration showing the queen on the reverse side of a gold coin from the kingdom of Egypt in 263  b.c.e.  The second illustration shows a third-century  b.c.e.  cameo relief made in Alexandria. It depicts Ptolemy II and Arsinoë as Greek god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81200" y="1186459"/>
            <a:ext cx="5181600" cy="4757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9410688"/>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457200"/>
          </a:xfrm>
        </p:spPr>
        <p:txBody>
          <a:bodyPr>
            <a:noAutofit/>
          </a:bodyPr>
          <a:lstStyle/>
          <a:p>
            <a:r>
              <a:rPr lang="en-US" dirty="0"/>
              <a:t>Map 4.2 The Hellenistic Kingdoms</a:t>
            </a:r>
          </a:p>
        </p:txBody>
      </p:sp>
      <p:pic>
        <p:nvPicPr>
          <p:cNvPr id="6146" name="Picture 2" descr="Pergamene kingdom is located on the east coast of Aegean Sea in the western Asia Minor; the cities Sardis and Pergamum are labeled. The kingdom of Seleucid starts from the south of Pergamene kingdom and stretches till the east of Persepolis covering the Taurus and the Zagros Mountains. The cities highlighted are: Ephesus  Antioch  Tyre  Babylon  Seleucia  Susa  and Persepolis. Mauryan Empire lies to the east of the Seleucid Kingdom and stretches further into India. Ptolemaic kingdom encompasses Egypt  African-Mediterranean coast  Islands of Crete  Rhodes and Cyprus. The prominent cities marked are Cyrene  Alexandria and Memphi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99902" y="969116"/>
            <a:ext cx="7858298" cy="49197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135923"/>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4-3 Culture in the Hellenistic World</a:t>
            </a:r>
            <a:br>
              <a:rPr lang="en-US" dirty="0"/>
            </a:br>
            <a:r>
              <a:rPr lang="en-US" dirty="0"/>
              <a:t>(1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achievements in literature, art, science, and philosophy occurred during the Hellenistic period? </a:t>
            </a:r>
          </a:p>
          <a:p>
            <a:r>
              <a:rPr lang="en-US" dirty="0"/>
              <a:t>New directions in literature</a:t>
            </a:r>
          </a:p>
          <a:p>
            <a:pPr lvl="1"/>
            <a:r>
              <a:rPr lang="en-US" dirty="0"/>
              <a:t>Monarchs subsidized writers</a:t>
            </a:r>
          </a:p>
          <a:p>
            <a:pPr lvl="1"/>
            <a:r>
              <a:rPr lang="en-US" dirty="0"/>
              <a:t>An outpouring of historical and biographical literature</a:t>
            </a:r>
          </a:p>
          <a:p>
            <a:r>
              <a:rPr lang="en-US" dirty="0"/>
              <a:t>Hellenistic art</a:t>
            </a:r>
          </a:p>
          <a:p>
            <a:pPr lvl="1"/>
            <a:r>
              <a:rPr lang="en-US" dirty="0"/>
              <a:t>Shift from idealism of fifth-century classicism to more emotional and realistic art</a:t>
            </a:r>
          </a:p>
        </p:txBody>
      </p:sp>
    </p:spTree>
    <p:extLst>
      <p:ext uri="{BB962C8B-B14F-4D97-AF65-F5344CB8AC3E}">
        <p14:creationId xmlns:p14="http://schemas.microsoft.com/office/powerpoint/2010/main" val="4270109840"/>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4-3 Culture in the Hellenistic World</a:t>
            </a:r>
            <a:br>
              <a:rPr lang="en-US" dirty="0"/>
            </a:br>
            <a:r>
              <a:rPr lang="en-US" dirty="0"/>
              <a:t>(2 of 2)</a:t>
            </a:r>
          </a:p>
        </p:txBody>
      </p:sp>
      <p:sp>
        <p:nvSpPr>
          <p:cNvPr id="3" name="Content Placeholder 2"/>
          <p:cNvSpPr>
            <a:spLocks noGrp="1"/>
          </p:cNvSpPr>
          <p:nvPr>
            <p:ph idx="1"/>
          </p:nvPr>
        </p:nvSpPr>
        <p:spPr/>
        <p:txBody>
          <a:bodyPr>
            <a:normAutofit/>
          </a:bodyPr>
          <a:lstStyle/>
          <a:p>
            <a:r>
              <a:rPr lang="en-US" dirty="0"/>
              <a:t>A golden age of science</a:t>
            </a:r>
          </a:p>
          <a:p>
            <a:pPr lvl="1"/>
            <a:r>
              <a:rPr lang="en-US" dirty="0"/>
              <a:t>Conscious separation of science and philosophy</a:t>
            </a:r>
          </a:p>
          <a:p>
            <a:pPr lvl="1"/>
            <a:r>
              <a:rPr lang="en-US" dirty="0"/>
              <a:t>Astronomy: heliocentric view</a:t>
            </a:r>
          </a:p>
          <a:p>
            <a:pPr lvl="1"/>
            <a:r>
              <a:rPr lang="en-US" dirty="0"/>
              <a:t>Geometry: Euclid’s </a:t>
            </a:r>
            <a:r>
              <a:rPr lang="en-US" i="1" dirty="0"/>
              <a:t>Elements </a:t>
            </a:r>
            <a:r>
              <a:rPr lang="en-US" dirty="0"/>
              <a:t>and the work of Archimedes </a:t>
            </a:r>
          </a:p>
          <a:p>
            <a:r>
              <a:rPr lang="en-US" dirty="0"/>
              <a:t>Philosophy: new schools of thought</a:t>
            </a:r>
          </a:p>
          <a:p>
            <a:pPr lvl="1"/>
            <a:r>
              <a:rPr lang="en-US" b="1" dirty="0"/>
              <a:t>Epicureanism</a:t>
            </a:r>
            <a:r>
              <a:rPr lang="en-US" dirty="0"/>
              <a:t>: happiness and the pursuit of pleasure</a:t>
            </a:r>
            <a:endParaRPr lang="en-US" b="1" dirty="0"/>
          </a:p>
          <a:p>
            <a:pPr lvl="1"/>
            <a:r>
              <a:rPr lang="en-US" b="1" dirty="0"/>
              <a:t>Stoicism</a:t>
            </a:r>
            <a:r>
              <a:rPr lang="en-US" dirty="0"/>
              <a:t>: happiness and virtue</a:t>
            </a:r>
          </a:p>
          <a:p>
            <a:pPr lvl="1"/>
            <a:r>
              <a:rPr lang="en-US" dirty="0"/>
              <a:t>The appeal of Epicureanism and Stoicism</a:t>
            </a:r>
          </a:p>
        </p:txBody>
      </p:sp>
    </p:spTree>
    <p:extLst>
      <p:ext uri="{BB962C8B-B14F-4D97-AF65-F5344CB8AC3E}">
        <p14:creationId xmlns:p14="http://schemas.microsoft.com/office/powerpoint/2010/main" val="3877266878"/>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258522" cy="1295400"/>
          </a:xfrm>
        </p:spPr>
        <p:txBody>
          <a:bodyPr>
            <a:noAutofit/>
          </a:bodyPr>
          <a:lstStyle/>
          <a:p>
            <a:r>
              <a:rPr lang="en-US" sz="2000" b="1" dirty="0"/>
              <a:t>4.6 Drunken Old Woman</a:t>
            </a:r>
            <a:r>
              <a:rPr lang="en-US" sz="2000" dirty="0"/>
              <a:t>. This statue of a drunken old woman demonstrates the trend away from depicting ideal beauty in art toward greater realism.</a:t>
            </a:r>
          </a:p>
        </p:txBody>
      </p:sp>
      <p:pic>
        <p:nvPicPr>
          <p:cNvPr id="7170" name="Picture 2" descr="Unlike the Greek sculptors of the classical era, Hellenistic sculptors no longer tried to capture ideal beauty in their sculptures but moved toward a more emotional and realistic art. This statue of a drunken old woman is typical of this new trend in art. Old and haggard, mired in poverty, she struggles just to go on living."/>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572000" y="304800"/>
            <a:ext cx="4258522" cy="551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36258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4-4 Religion in the Hellenistic world</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Which religions were prominent during the Hellenistic period, and what does their popularity suggest about Hellenistic society? </a:t>
            </a:r>
          </a:p>
          <a:p>
            <a:r>
              <a:rPr lang="en-US" b="1" dirty="0"/>
              <a:t>Mystery religions</a:t>
            </a:r>
          </a:p>
          <a:p>
            <a:pPr lvl="1"/>
            <a:r>
              <a:rPr lang="en-US" dirty="0"/>
              <a:t>Decline in the traditional Greek Olympian religion</a:t>
            </a:r>
          </a:p>
          <a:p>
            <a:pPr lvl="1"/>
            <a:r>
              <a:rPr lang="en-US" dirty="0"/>
              <a:t>The path to salvation </a:t>
            </a:r>
          </a:p>
          <a:p>
            <a:pPr lvl="1"/>
            <a:r>
              <a:rPr lang="en-US" dirty="0"/>
              <a:t>Receptivity to numerous religions of the eastern world</a:t>
            </a:r>
          </a:p>
          <a:p>
            <a:r>
              <a:rPr lang="en-US" dirty="0"/>
              <a:t>Jews in the Hellenistic world</a:t>
            </a:r>
          </a:p>
          <a:p>
            <a:pPr lvl="1"/>
            <a:r>
              <a:rPr lang="en-US" b="1" dirty="0"/>
              <a:t>Syncretism</a:t>
            </a:r>
          </a:p>
          <a:p>
            <a:pPr lvl="1"/>
            <a:r>
              <a:rPr lang="en-US" dirty="0"/>
              <a:t>Maintenance of own laws and judicial system</a:t>
            </a:r>
          </a:p>
        </p:txBody>
      </p:sp>
    </p:spTree>
    <p:extLst>
      <p:ext uri="{BB962C8B-B14F-4D97-AF65-F5344CB8AC3E}">
        <p14:creationId xmlns:p14="http://schemas.microsoft.com/office/powerpoint/2010/main" val="3374603416"/>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10000" cy="2209800"/>
          </a:xfrm>
        </p:spPr>
        <p:txBody>
          <a:bodyPr>
            <a:noAutofit/>
          </a:bodyPr>
          <a:lstStyle/>
          <a:p>
            <a:r>
              <a:rPr lang="en-US" sz="2000" b="1" dirty="0"/>
              <a:t>4.8 The Victory of Judas Maccabeus</a:t>
            </a:r>
            <a:r>
              <a:rPr lang="en-US" sz="2000" dirty="0"/>
              <a:t>. In this painting by seventeenth- century Dutch artist </a:t>
            </a:r>
            <a:r>
              <a:rPr lang="en-US" sz="2000" dirty="0" err="1"/>
              <a:t>Gerrit</a:t>
            </a:r>
            <a:r>
              <a:rPr lang="en-US" sz="2000" dirty="0"/>
              <a:t> van </a:t>
            </a:r>
            <a:r>
              <a:rPr lang="en-US" sz="2000" dirty="0" err="1"/>
              <a:t>Honthorst</a:t>
            </a:r>
            <a:r>
              <a:rPr lang="en-US" sz="2000" dirty="0"/>
              <a:t>, Judas (in yellow) is seen after his victory over </a:t>
            </a:r>
            <a:r>
              <a:rPr lang="en-US" sz="2000" dirty="0" err="1"/>
              <a:t>Nicator</a:t>
            </a:r>
            <a:r>
              <a:rPr lang="en-US" sz="2000" dirty="0"/>
              <a:t>, but in seventeenth-century garb.</a:t>
            </a:r>
          </a:p>
        </p:txBody>
      </p:sp>
      <p:pic>
        <p:nvPicPr>
          <p:cNvPr id="8194" name="Picture 2" descr="Judas Maccabeus was the third son of a Jewish priest who led a revolt against the Seleucid ruler. After the death of his father in 166  b.c.e. , Judas became leader of the revolt. He relied on guerrilla warfare but in the Battle of Emmaus defeated the Seleucid forces led by Nicanor. In this scene painted by the seventeenth-century Dutch painter Gerrit van Honthorst, Judas (in yellow) is seen after his victory over Nicator, but in seventeenth-century garb."/>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267200" y="381000"/>
            <a:ext cx="4662724" cy="55288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070330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4 Summary</a:t>
            </a:r>
          </a:p>
        </p:txBody>
      </p:sp>
      <p:sp>
        <p:nvSpPr>
          <p:cNvPr id="3" name="Content Placeholder 2"/>
          <p:cNvSpPr>
            <a:spLocks noGrp="1"/>
          </p:cNvSpPr>
          <p:nvPr>
            <p:ph idx="1"/>
          </p:nvPr>
        </p:nvSpPr>
        <p:spPr/>
        <p:txBody>
          <a:bodyPr>
            <a:normAutofit/>
          </a:bodyPr>
          <a:lstStyle/>
          <a:p>
            <a:r>
              <a:rPr lang="en-US" dirty="0"/>
              <a:t>Under King Philip II, the Macedonians undertook military reforms, defeated a Greek allied army in 338 </a:t>
            </a:r>
            <a:r>
              <a:rPr lang="en-US" altLang="en-US" cap="small" dirty="0" err="1"/>
              <a:t>b.c.e</a:t>
            </a:r>
            <a:r>
              <a:rPr lang="en-US" dirty="0"/>
              <a:t>., and then consolidated their control over the Greek peninsula. </a:t>
            </a:r>
          </a:p>
          <a:p>
            <a:r>
              <a:rPr lang="en-US" dirty="0"/>
              <a:t>Alexander’s conquests created a massive empire, but he died before he could consolidate its administration.</a:t>
            </a:r>
          </a:p>
          <a:p>
            <a:r>
              <a:rPr lang="en-US" dirty="0"/>
              <a:t>After Alexander’s death the emergence of the Hellenistic kingdoms helped spread Greek culture, particularly in flourishing cities.</a:t>
            </a:r>
          </a:p>
          <a:p>
            <a:r>
              <a:rPr lang="en-US" dirty="0"/>
              <a:t>The Hellenistic world saw new cultural achievements in art, science, and philosophy as well as new religions.</a:t>
            </a:r>
          </a:p>
        </p:txBody>
      </p:sp>
    </p:spTree>
    <p:extLst>
      <p:ext uri="{BB962C8B-B14F-4D97-AF65-F5344CB8AC3E}">
        <p14:creationId xmlns:p14="http://schemas.microsoft.com/office/powerpoint/2010/main" val="2948419719"/>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Chapter 4 Timeline</a:t>
            </a:r>
          </a:p>
        </p:txBody>
      </p:sp>
      <p:pic>
        <p:nvPicPr>
          <p:cNvPr id="9218"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971550" y="1371599"/>
            <a:ext cx="7200900" cy="4328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121252"/>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21512</TotalTime>
  <Words>924</Words>
  <Application>Microsoft Office PowerPoint</Application>
  <PresentationFormat>On-screen Show (4:3)</PresentationFormat>
  <Paragraphs>114</Paragraphs>
  <Slides>21</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4 Outline</vt:lpstr>
      <vt:lpstr>4-1 Macedonia and the conquests of alexander (1 of 2)</vt:lpstr>
      <vt:lpstr>4-1 Macedonia and the conquests of alexander (2 of 2)</vt:lpstr>
      <vt:lpstr>Chronology: Macedonia and the Conquests of Alexander</vt:lpstr>
      <vt:lpstr>4.2 Alexander the Great. This portrait of Alexander, dated second or first century B.C.E., shows a youthful and even godlike appearance.</vt:lpstr>
      <vt:lpstr>4.3 Alexander and Darius at the Battle of Issus. This mosaic depicts Alexander’s battle with the Persian king.</vt:lpstr>
      <vt:lpstr>Map 4.1 The Conquests of Alexander the Great</vt:lpstr>
      <vt:lpstr>4-2 The world of the Hellenistic kingdoms  (1 of 3)</vt:lpstr>
      <vt:lpstr>4-2 The world of the Hellenistic kingdoms  (2 of 3)</vt:lpstr>
      <vt:lpstr>4-2 The world of the Hellenistic kingdoms  (3 of 3)</vt:lpstr>
      <vt:lpstr>4.4 Greek War Elephants. Some of the armies in the Hellenistic world made use of elephants obtained from North Africa and India.</vt:lpstr>
      <vt:lpstr>4.5 Queen Arsinoë II. Hellenistic queen Arsinoë II, sister and wife of King Ptolemy II, played an active role in Egyptian political affairs. </vt:lpstr>
      <vt:lpstr>Map 4.2 The Hellenistic Kingdoms</vt:lpstr>
      <vt:lpstr>4-3 Culture in the Hellenistic World (1 of 2)</vt:lpstr>
      <vt:lpstr>4-3 Culture in the Hellenistic World (2 of 2)</vt:lpstr>
      <vt:lpstr>4.6 Drunken Old Woman. This statue of a drunken old woman demonstrates the trend away from depicting ideal beauty in art toward greater realism.</vt:lpstr>
      <vt:lpstr>4-4 Religion in the Hellenistic world</vt:lpstr>
      <vt:lpstr>4.8 The Victory of Judas Maccabeus. In this painting by seventeenth- century Dutch artist Gerrit van Honthorst, Judas (in yellow) is seen after his victory over Nicator, but in seventeenth-century garb.</vt:lpstr>
      <vt:lpstr>Chapter 4 Summary</vt:lpstr>
      <vt:lpstr>Chapter 4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380</cp:revision>
  <dcterms:created xsi:type="dcterms:W3CDTF">2015-10-15T14:46:28Z</dcterms:created>
  <dcterms:modified xsi:type="dcterms:W3CDTF">2019-02-06T21:00:14Z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