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7"/>
  </p:notesMasterIdLst>
  <p:handoutMasterIdLst>
    <p:handoutMasterId r:id="rId28"/>
  </p:handoutMasterIdLst>
  <p:sldIdLst>
    <p:sldId id="295" r:id="rId2"/>
    <p:sldId id="297" r:id="rId3"/>
    <p:sldId id="385" r:id="rId4"/>
    <p:sldId id="386" r:id="rId5"/>
    <p:sldId id="384" r:id="rId6"/>
    <p:sldId id="387" r:id="rId7"/>
    <p:sldId id="388" r:id="rId8"/>
    <p:sldId id="389" r:id="rId9"/>
    <p:sldId id="390" r:id="rId10"/>
    <p:sldId id="391" r:id="rId11"/>
    <p:sldId id="392" r:id="rId12"/>
    <p:sldId id="393" r:id="rId13"/>
    <p:sldId id="394" r:id="rId14"/>
    <p:sldId id="395" r:id="rId15"/>
    <p:sldId id="396" r:id="rId16"/>
    <p:sldId id="397" r:id="rId17"/>
    <p:sldId id="398" r:id="rId18"/>
    <p:sldId id="399" r:id="rId19"/>
    <p:sldId id="400" r:id="rId20"/>
    <p:sldId id="401" r:id="rId21"/>
    <p:sldId id="402" r:id="rId22"/>
    <p:sldId id="407" r:id="rId23"/>
    <p:sldId id="408" r:id="rId24"/>
    <p:sldId id="405" r:id="rId25"/>
    <p:sldId id="406" r:id="rId26"/>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9" autoAdjust="0"/>
    <p:restoredTop sz="86921" autoAdjust="0"/>
  </p:normalViewPr>
  <p:slideViewPr>
    <p:cSldViewPr>
      <p:cViewPr varScale="1">
        <p:scale>
          <a:sx n="65" d="100"/>
          <a:sy n="65" d="100"/>
        </p:scale>
        <p:origin x="1373" y="38"/>
      </p:cViewPr>
      <p:guideLst>
        <p:guide orient="horz" pos="2160"/>
        <p:guide pos="2880"/>
      </p:guideLst>
    </p:cSldViewPr>
  </p:slideViewPr>
  <p:outlineViewPr>
    <p:cViewPr>
      <p:scale>
        <a:sx n="33" d="100"/>
        <a:sy n="33" d="100"/>
      </p:scale>
      <p:origin x="0" y="-31908"/>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4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a:solidFill>
                  <a:schemeClr val="bg1"/>
                </a:solidFill>
                <a:latin typeface="Avenir Next" charset="0"/>
                <a:ea typeface="Avenir Next" charset="0"/>
                <a:cs typeface="Avenir Next" charset="0"/>
              </a:rPr>
              <a:t>© 2019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179388"/>
            <a:ext cx="8229600" cy="1039812"/>
          </a:xfrm>
          <a:noFill/>
          <a:ln>
            <a:noFill/>
          </a:ln>
        </p:spPr>
        <p:txBody>
          <a:bodyPr anchorCtr="0"/>
          <a:lstStyle>
            <a:lvl1pPr algn="l">
              <a:lnSpc>
                <a:spcPct val="100000"/>
              </a:lnSpc>
              <a:defRPr sz="2600" b="0" i="0">
                <a:solidFill>
                  <a:srgbClr val="000000"/>
                </a:solidFill>
                <a:latin typeface="Avenir Next"/>
                <a:cs typeface="Arial"/>
              </a:defRPr>
            </a:lvl1pPr>
          </a:lstStyle>
          <a:p>
            <a:endParaRPr lang="en-US" dirty="0"/>
          </a:p>
        </p:txBody>
      </p:sp>
      <p:sp>
        <p:nvSpPr>
          <p:cNvPr id="5" name="Content Placeholder 4"/>
          <p:cNvSpPr>
            <a:spLocks noGrp="1"/>
          </p:cNvSpPr>
          <p:nvPr>
            <p:ph sz="quarter" idx="10"/>
          </p:nvPr>
        </p:nvSpPr>
        <p:spPr>
          <a:xfrm>
            <a:off x="457200" y="15240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2206341"/>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 id="2147483798" r:id="rId7"/>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3</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Civilization of the Greeks</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3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sz="2400" dirty="0"/>
              <a:t>3-1 Early Greece</a:t>
            </a:r>
          </a:p>
          <a:p>
            <a:pPr marL="0" indent="0">
              <a:spcBef>
                <a:spcPts val="1200"/>
              </a:spcBef>
              <a:spcAft>
                <a:spcPts val="600"/>
              </a:spcAft>
              <a:buNone/>
            </a:pPr>
            <a:r>
              <a:rPr lang="en-US" sz="2400" dirty="0"/>
              <a:t>3-2 The Greeks in a “Dark Age” (ca. 1100–ca. 750 </a:t>
            </a:r>
            <a:r>
              <a:rPr lang="en-US" sz="2400" cap="small" dirty="0" err="1"/>
              <a:t>b.c.e</a:t>
            </a:r>
            <a:r>
              <a:rPr lang="en-US" sz="2400" dirty="0"/>
              <a:t>.)</a:t>
            </a:r>
          </a:p>
          <a:p>
            <a:pPr marL="0" indent="0">
              <a:spcBef>
                <a:spcPts val="1200"/>
              </a:spcBef>
              <a:spcAft>
                <a:spcPts val="600"/>
              </a:spcAft>
              <a:buNone/>
            </a:pPr>
            <a:r>
              <a:rPr lang="en-US" sz="2400" dirty="0"/>
              <a:t>3-3 The World of the Greek City-States (ca. 750–ca. 500 </a:t>
            </a:r>
            <a:r>
              <a:rPr lang="en-US" sz="2400" cap="small" dirty="0" err="1"/>
              <a:t>b.c.e</a:t>
            </a:r>
            <a:r>
              <a:rPr lang="en-US" sz="2400" dirty="0"/>
              <a:t>.)</a:t>
            </a:r>
          </a:p>
          <a:p>
            <a:pPr marL="0" indent="0">
              <a:spcBef>
                <a:spcPts val="1200"/>
              </a:spcBef>
              <a:spcAft>
                <a:spcPts val="600"/>
              </a:spcAft>
              <a:buNone/>
            </a:pPr>
            <a:r>
              <a:rPr lang="en-US" sz="2400" dirty="0"/>
              <a:t>3-4 The High Point of Greek Civilization: Classical Greece</a:t>
            </a:r>
          </a:p>
          <a:p>
            <a:pPr marL="0" indent="0">
              <a:spcBef>
                <a:spcPts val="1200"/>
              </a:spcBef>
              <a:spcAft>
                <a:spcPts val="600"/>
              </a:spcAft>
              <a:buNone/>
            </a:pPr>
            <a:r>
              <a:rPr lang="en-US" sz="2400" dirty="0"/>
              <a:t>3-5 The Culture and Society of Classical Greece</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3-1 Early Greece (1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How did the geography of Greece affect Greek history?</a:t>
            </a:r>
          </a:p>
          <a:p>
            <a:r>
              <a:rPr lang="en-US" dirty="0"/>
              <a:t>The geography of Greece</a:t>
            </a:r>
          </a:p>
          <a:p>
            <a:pPr lvl="1"/>
            <a:r>
              <a:rPr lang="en-US" dirty="0"/>
              <a:t>Mountainous terrain: separated independent Greek communities from one another</a:t>
            </a:r>
          </a:p>
          <a:p>
            <a:pPr lvl="1"/>
            <a:r>
              <a:rPr lang="en-US" dirty="0"/>
              <a:t>Long seacoast: enabled contact with outside world and the later establishment of colonies</a:t>
            </a:r>
          </a:p>
          <a:p>
            <a:r>
              <a:rPr lang="en-US" dirty="0"/>
              <a:t>Minoan Crete</a:t>
            </a:r>
          </a:p>
          <a:p>
            <a:pPr lvl="1"/>
            <a:r>
              <a:rPr lang="en-US" dirty="0"/>
              <a:t>A Bronze Age civilization that used metals in making weapons</a:t>
            </a:r>
          </a:p>
          <a:p>
            <a:pPr lvl="1"/>
            <a:r>
              <a:rPr lang="en-US" dirty="0"/>
              <a:t>Established by 2800 </a:t>
            </a:r>
            <a:r>
              <a:rPr lang="en-US" cap="small" dirty="0" err="1"/>
              <a:t>b.c.e</a:t>
            </a:r>
            <a:r>
              <a:rPr lang="en-US" dirty="0"/>
              <a:t>.</a:t>
            </a:r>
          </a:p>
          <a:p>
            <a:pPr lvl="1"/>
            <a:r>
              <a:rPr lang="en-US" dirty="0"/>
              <a:t>Not Greek in language or religion</a:t>
            </a:r>
          </a:p>
        </p:txBody>
      </p:sp>
    </p:spTree>
    <p:extLst>
      <p:ext uri="{BB962C8B-B14F-4D97-AF65-F5344CB8AC3E}">
        <p14:creationId xmlns:p14="http://schemas.microsoft.com/office/powerpoint/2010/main" val="3241332225"/>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3-1 Early Greece (2 of 2)</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The First Greek State: Mycenae</a:t>
            </a:r>
          </a:p>
          <a:p>
            <a:pPr lvl="1">
              <a:spcBef>
                <a:spcPts val="1200"/>
              </a:spcBef>
              <a:spcAft>
                <a:spcPts val="600"/>
              </a:spcAft>
            </a:pPr>
            <a:r>
              <a:rPr lang="en-US" dirty="0"/>
              <a:t>Flourished between 1600 and 1100 </a:t>
            </a:r>
            <a:r>
              <a:rPr lang="en-US" cap="small" dirty="0" err="1"/>
              <a:t>b.c.e</a:t>
            </a:r>
            <a:r>
              <a:rPr lang="en-US" dirty="0"/>
              <a:t>. </a:t>
            </a:r>
          </a:p>
          <a:p>
            <a:pPr lvl="1">
              <a:spcBef>
                <a:spcPts val="1200"/>
              </a:spcBef>
              <a:spcAft>
                <a:spcPts val="600"/>
              </a:spcAft>
            </a:pPr>
            <a:r>
              <a:rPr lang="en-US" dirty="0"/>
              <a:t>Characterized by warriors who prided themselves on heroic deeds in battle</a:t>
            </a:r>
          </a:p>
          <a:p>
            <a:pPr lvl="1">
              <a:spcBef>
                <a:spcPts val="1200"/>
              </a:spcBef>
              <a:spcAft>
                <a:spcPts val="600"/>
              </a:spcAft>
            </a:pPr>
            <a:r>
              <a:rPr lang="en-US" dirty="0"/>
              <a:t>The most famous of their supposed military adventures: the battle with Troy, recorded in the epic poetry of Homer</a:t>
            </a:r>
          </a:p>
          <a:p>
            <a:pPr lvl="1">
              <a:spcBef>
                <a:spcPts val="1200"/>
              </a:spcBef>
              <a:spcAft>
                <a:spcPts val="600"/>
              </a:spcAft>
            </a:pPr>
            <a:r>
              <a:rPr lang="en-US" dirty="0"/>
              <a:t>Invaded from the north by Greek-speaking people; destroyed around 1190 </a:t>
            </a:r>
            <a:r>
              <a:rPr lang="en-US" cap="small" dirty="0" err="1"/>
              <a:t>b.c.e</a:t>
            </a:r>
            <a:r>
              <a:rPr lang="en-US" dirty="0"/>
              <a:t>.</a:t>
            </a:r>
          </a:p>
        </p:txBody>
      </p:sp>
    </p:spTree>
    <p:extLst>
      <p:ext uri="{BB962C8B-B14F-4D97-AF65-F5344CB8AC3E}">
        <p14:creationId xmlns:p14="http://schemas.microsoft.com/office/powerpoint/2010/main" val="3398434873"/>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430212"/>
          </a:xfrm>
        </p:spPr>
        <p:txBody>
          <a:bodyPr>
            <a:noAutofit/>
          </a:bodyPr>
          <a:lstStyle/>
          <a:p>
            <a:r>
              <a:rPr lang="en-US" dirty="0"/>
              <a:t>Map 3.1 Ancient Greece (ca. 750–338 B.C.E.)</a:t>
            </a:r>
          </a:p>
        </p:txBody>
      </p:sp>
      <p:pic>
        <p:nvPicPr>
          <p:cNvPr id="1026" name="Picture 2" descr="A map shows the ancient Greece territories and colonies. The following cities are marked: Mt Olympus  Mt Parnassus Delphi  Euboea  Troy  Thebes  Athens  Lesbos  Chios  Miletus  Halicarnassus  Sparta  Rhodes  Samos  Paros  Delos  Argos  Corinth  Amorgos  Knossus  Corcyra and Olympia. The map also shows the prominent territories namely  Macedonia  Thrace  Epirus  Thessaly  Ionia  Attica  Boeotia  Crete  Messenia  Laconia and Peloponnesus."/>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600200" y="762000"/>
            <a:ext cx="5870444"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500422"/>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430212"/>
          </a:xfrm>
        </p:spPr>
        <p:txBody>
          <a:bodyPr>
            <a:noAutofit/>
          </a:bodyPr>
          <a:lstStyle/>
          <a:p>
            <a:r>
              <a:rPr lang="en-US" dirty="0"/>
              <a:t>Map 3.2 Minoan Crete and Mycenaean Greece</a:t>
            </a:r>
          </a:p>
        </p:txBody>
      </p:sp>
      <p:pic>
        <p:nvPicPr>
          <p:cNvPr id="2051" name="Picture 2" descr="A map shows the Minoan Crete and Mycenaean Greece state with the following cities marked: Pylos  Thera  Knossus  Mycenae  Tiryns and Orchomenos."/>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968500" y="764806"/>
            <a:ext cx="5194300" cy="5178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7911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3-2 The Greeks in a “Dark Age” (ca. 1100–ca.750 </a:t>
            </a:r>
            <a:r>
              <a:rPr lang="en-US" dirty="0" err="1"/>
              <a:t>b.c.e</a:t>
            </a:r>
            <a:r>
              <a:rPr lang="en-US" dirty="0"/>
              <a:t>.)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Who was Homer, and why was his work used as the basis for Greek education?</a:t>
            </a:r>
          </a:p>
          <a:p>
            <a:r>
              <a:rPr lang="en-US" altLang="en-US" dirty="0"/>
              <a:t>The “Dark Age”: population and food production declined; transition from the Bronze Age to the Iron Age</a:t>
            </a:r>
          </a:p>
          <a:p>
            <a:r>
              <a:rPr lang="en-US" altLang="en-US" dirty="0"/>
              <a:t>Homer and Homeric Greece</a:t>
            </a:r>
          </a:p>
          <a:p>
            <a:pPr lvl="1"/>
            <a:r>
              <a:rPr lang="en-US" altLang="en-US" i="1" dirty="0" err="1"/>
              <a:t>Illiad</a:t>
            </a:r>
            <a:endParaRPr lang="en-US" altLang="en-US" i="1" dirty="0"/>
          </a:p>
          <a:p>
            <a:pPr lvl="2"/>
            <a:r>
              <a:rPr lang="en-US" altLang="en-US" dirty="0"/>
              <a:t>The tale of the Greek hero Achilles during the Trojan War and how the “wrath of Achilles” led to disaster</a:t>
            </a:r>
          </a:p>
          <a:p>
            <a:pPr lvl="1"/>
            <a:r>
              <a:rPr lang="en-US" altLang="en-US" i="1" dirty="0"/>
              <a:t>Odyssey</a:t>
            </a:r>
          </a:p>
          <a:p>
            <a:pPr lvl="2"/>
            <a:r>
              <a:rPr lang="en-US" altLang="en-US" dirty="0"/>
              <a:t>Epic journey of a Greek hero Odysseus, whose heroism is tested until he prevails by cunning and patience</a:t>
            </a:r>
          </a:p>
        </p:txBody>
      </p:sp>
    </p:spTree>
    <p:extLst>
      <p:ext uri="{BB962C8B-B14F-4D97-AF65-F5344CB8AC3E}">
        <p14:creationId xmlns:p14="http://schemas.microsoft.com/office/powerpoint/2010/main" val="618422662"/>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3-2 The Greeks in a “Dark Age” (ca. 1100–ca.750 </a:t>
            </a:r>
            <a:r>
              <a:rPr lang="en-US" dirty="0" err="1"/>
              <a:t>b.c.e</a:t>
            </a:r>
            <a:r>
              <a:rPr lang="en-US" dirty="0"/>
              <a:t>.) (2 of 2)</a:t>
            </a:r>
          </a:p>
        </p:txBody>
      </p:sp>
      <p:sp>
        <p:nvSpPr>
          <p:cNvPr id="3" name="Content Placeholder 2"/>
          <p:cNvSpPr>
            <a:spLocks noGrp="1"/>
          </p:cNvSpPr>
          <p:nvPr>
            <p:ph idx="1"/>
          </p:nvPr>
        </p:nvSpPr>
        <p:spPr/>
        <p:txBody>
          <a:bodyPr>
            <a:normAutofit/>
          </a:bodyPr>
          <a:lstStyle/>
          <a:p>
            <a:r>
              <a:rPr lang="en-US" altLang="en-US" dirty="0"/>
              <a:t>Homer’s enduring importance </a:t>
            </a:r>
          </a:p>
          <a:p>
            <a:pPr lvl="1"/>
            <a:r>
              <a:rPr lang="en-US" altLang="en-US" dirty="0"/>
              <a:t>The </a:t>
            </a:r>
            <a:r>
              <a:rPr lang="en-US" altLang="en-US" i="1" dirty="0"/>
              <a:t>Iliad</a:t>
            </a:r>
            <a:r>
              <a:rPr lang="en-US" altLang="en-US" dirty="0"/>
              <a:t> and the </a:t>
            </a:r>
            <a:r>
              <a:rPr lang="en-US" altLang="en-US" i="1" dirty="0"/>
              <a:t>Odyssey</a:t>
            </a:r>
            <a:r>
              <a:rPr lang="en-US" altLang="en-US" dirty="0"/>
              <a:t> were regarded as authentic history and created an idealized past</a:t>
            </a:r>
          </a:p>
          <a:p>
            <a:pPr lvl="1"/>
            <a:r>
              <a:rPr lang="en-US" altLang="en-US" dirty="0"/>
              <a:t>Used as standard texts for the education of generations of Greek males’ striving for excellence, called </a:t>
            </a:r>
            <a:r>
              <a:rPr lang="en-US" altLang="en-US" i="1" dirty="0" err="1"/>
              <a:t>arete</a:t>
            </a:r>
            <a:endParaRPr lang="en-US" altLang="en-US" i="1" dirty="0"/>
          </a:p>
          <a:p>
            <a:pPr lvl="1"/>
            <a:r>
              <a:rPr lang="en-US" altLang="en-US" dirty="0"/>
              <a:t>In the Homeric world, aristocratic women were expected to pursue excellence</a:t>
            </a:r>
          </a:p>
        </p:txBody>
      </p:sp>
    </p:spTree>
    <p:extLst>
      <p:ext uri="{BB962C8B-B14F-4D97-AF65-F5344CB8AC3E}">
        <p14:creationId xmlns:p14="http://schemas.microsoft.com/office/powerpoint/2010/main" val="67239877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658812"/>
          </a:xfrm>
        </p:spPr>
        <p:txBody>
          <a:bodyPr>
            <a:noAutofit/>
          </a:bodyPr>
          <a:lstStyle/>
          <a:p>
            <a:r>
              <a:rPr lang="en-US" sz="2000" b="1" dirty="0"/>
              <a:t>3.2 The Slaying of Hector. </a:t>
            </a:r>
            <a:r>
              <a:rPr lang="en-US" sz="2000" dirty="0"/>
              <a:t>This vase depicts the final battle between Greek hero Achilles and Trojan hero Hector.</a:t>
            </a:r>
          </a:p>
        </p:txBody>
      </p:sp>
      <p:pic>
        <p:nvPicPr>
          <p:cNvPr id="3074" name="Picture 2" descr="This scene from a late-fifth-century  b.c.e.  Athenian vase depicts the final battle between Achilles and the Trojan hero Hector. Achilles is shown lunging forward with his spear to deliver the fatal blow to the Trojan prince, a scene taken from Homer’s  Iliad.  The  Iliad  is one of Homer’s masterpieces and was important to later Greeks as a means of teaching the aristocratic values of courage and honor."/>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793750" y="1054346"/>
            <a:ext cx="7435850" cy="4736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006143"/>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3-3 The world of the Greek city-states (ca. 750</a:t>
            </a:r>
            <a:r>
              <a:rPr lang="en-US" dirty="0">
                <a:latin typeface="Calibri" panose="020F0502020204030204" pitchFamily="34" charset="0"/>
                <a:cs typeface="Calibri" panose="020F0502020204030204" pitchFamily="34" charset="0"/>
              </a:rPr>
              <a:t>–</a:t>
            </a:r>
            <a:r>
              <a:rPr lang="en-US" dirty="0"/>
              <a:t>ca. 500 </a:t>
            </a:r>
            <a:r>
              <a:rPr lang="en-US" cap="small" dirty="0" err="1"/>
              <a:t>b.c.e</a:t>
            </a:r>
            <a:r>
              <a:rPr lang="en-US" dirty="0"/>
              <a:t>.) (1 of 4)</a:t>
            </a:r>
          </a:p>
        </p:txBody>
      </p:sp>
      <p:sp>
        <p:nvSpPr>
          <p:cNvPr id="3" name="Content Placeholder 2"/>
          <p:cNvSpPr>
            <a:spLocks noGrp="1"/>
          </p:cNvSpPr>
          <p:nvPr>
            <p:ph idx="1"/>
          </p:nvPr>
        </p:nvSpPr>
        <p:spPr/>
        <p:txBody>
          <a:bodyPr>
            <a:normAutofit fontScale="92500"/>
          </a:bodyPr>
          <a:lstStyle/>
          <a:p>
            <a:pPr marL="0" indent="0">
              <a:buNone/>
            </a:pPr>
            <a:r>
              <a:rPr lang="en-US" b="1" dirty="0"/>
              <a:t>Focus Question: </a:t>
            </a:r>
            <a:r>
              <a:rPr lang="en-US" dirty="0"/>
              <a:t>What were the chief features of the </a:t>
            </a:r>
            <a:r>
              <a:rPr lang="en-US" i="1" dirty="0"/>
              <a:t>polis</a:t>
            </a:r>
            <a:r>
              <a:rPr lang="en-US" dirty="0"/>
              <a:t>, or city-state, and how did the major city-states of Athens and Sparta differ?</a:t>
            </a:r>
          </a:p>
          <a:p>
            <a:r>
              <a:rPr lang="en-US" dirty="0"/>
              <a:t>The </a:t>
            </a:r>
            <a:r>
              <a:rPr lang="en-US" b="1" i="1" dirty="0"/>
              <a:t>polis</a:t>
            </a:r>
          </a:p>
          <a:p>
            <a:pPr lvl="1"/>
            <a:r>
              <a:rPr lang="en-US" dirty="0"/>
              <a:t>The central institution in Greek life by the eighth century </a:t>
            </a:r>
            <a:r>
              <a:rPr lang="en-US" cap="small" dirty="0" err="1"/>
              <a:t>b.c.e</a:t>
            </a:r>
            <a:r>
              <a:rPr lang="en-US" dirty="0"/>
              <a:t>.</a:t>
            </a:r>
          </a:p>
          <a:p>
            <a:pPr lvl="1"/>
            <a:r>
              <a:rPr lang="en-US" dirty="0"/>
              <a:t>The acropolis: the central point where the citizens of the </a:t>
            </a:r>
            <a:r>
              <a:rPr lang="en-US" i="1" dirty="0"/>
              <a:t>polis</a:t>
            </a:r>
            <a:r>
              <a:rPr lang="en-US" dirty="0"/>
              <a:t> could assemble for political, social, and religious activities</a:t>
            </a:r>
          </a:p>
          <a:p>
            <a:r>
              <a:rPr lang="en-US" dirty="0"/>
              <a:t>A new military system: the Greek way of war</a:t>
            </a:r>
          </a:p>
          <a:p>
            <a:pPr lvl="1"/>
            <a:r>
              <a:rPr lang="en-US" dirty="0"/>
              <a:t>Hoplites: heavily armed infantrymen</a:t>
            </a:r>
          </a:p>
          <a:p>
            <a:pPr lvl="1"/>
            <a:r>
              <a:rPr lang="en-US" dirty="0"/>
              <a:t>Phalanx: rectangular fighting formation</a:t>
            </a:r>
          </a:p>
          <a:p>
            <a:pPr lvl="1"/>
            <a:r>
              <a:rPr lang="en-US" dirty="0"/>
              <a:t>The connections to the rise of democracy in Greece</a:t>
            </a:r>
          </a:p>
        </p:txBody>
      </p:sp>
    </p:spTree>
    <p:extLst>
      <p:ext uri="{BB962C8B-B14F-4D97-AF65-F5344CB8AC3E}">
        <p14:creationId xmlns:p14="http://schemas.microsoft.com/office/powerpoint/2010/main" val="2492793074"/>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3-3 The world of the Greek city-states (ca. 750</a:t>
            </a:r>
            <a:r>
              <a:rPr lang="en-US" dirty="0">
                <a:latin typeface="Calibri" panose="020F0502020204030204" pitchFamily="34" charset="0"/>
                <a:cs typeface="Calibri" panose="020F0502020204030204" pitchFamily="34" charset="0"/>
              </a:rPr>
              <a:t>–</a:t>
            </a:r>
            <a:r>
              <a:rPr lang="en-US" dirty="0"/>
              <a:t>ca. 500 </a:t>
            </a:r>
            <a:r>
              <a:rPr lang="en-US" cap="small" dirty="0" err="1"/>
              <a:t>b.c.e</a:t>
            </a:r>
            <a:r>
              <a:rPr lang="en-US" dirty="0"/>
              <a:t>.) (2 of 4)</a:t>
            </a:r>
          </a:p>
        </p:txBody>
      </p:sp>
      <p:sp>
        <p:nvSpPr>
          <p:cNvPr id="3" name="Content Placeholder 2"/>
          <p:cNvSpPr>
            <a:spLocks noGrp="1"/>
          </p:cNvSpPr>
          <p:nvPr>
            <p:ph idx="1"/>
          </p:nvPr>
        </p:nvSpPr>
        <p:spPr/>
        <p:txBody>
          <a:bodyPr>
            <a:normAutofit/>
          </a:bodyPr>
          <a:lstStyle/>
          <a:p>
            <a:r>
              <a:rPr lang="en-US" altLang="en-US" dirty="0"/>
              <a:t>Greek expansion and the growth of trade</a:t>
            </a:r>
          </a:p>
          <a:p>
            <a:pPr lvl="1"/>
            <a:r>
              <a:rPr lang="en-US" altLang="en-US" dirty="0"/>
              <a:t>The founding of new Greek settlements, 750</a:t>
            </a:r>
            <a:r>
              <a:rPr lang="en-US" altLang="en-US" dirty="0">
                <a:latin typeface="Calibri" panose="020F0502020204030204" pitchFamily="34" charset="0"/>
                <a:cs typeface="Calibri" panose="020F0502020204030204" pitchFamily="34" charset="0"/>
              </a:rPr>
              <a:t>–</a:t>
            </a:r>
            <a:r>
              <a:rPr lang="en-US" altLang="en-US" dirty="0"/>
              <a:t>550 </a:t>
            </a:r>
            <a:r>
              <a:rPr lang="en-US" cap="small" dirty="0" err="1"/>
              <a:t>b.c.e</a:t>
            </a:r>
            <a:r>
              <a:rPr lang="en-US" altLang="en-US" dirty="0"/>
              <a:t>.</a:t>
            </a:r>
          </a:p>
          <a:p>
            <a:pPr lvl="1"/>
            <a:r>
              <a:rPr lang="en-US" altLang="en-US" dirty="0"/>
              <a:t>Colonization led to the spread of Greek culture throughout the Mediterranean basin and to increased trade and industry</a:t>
            </a:r>
          </a:p>
          <a:p>
            <a:r>
              <a:rPr lang="en-US" altLang="en-US" dirty="0"/>
              <a:t>Tyranny in the Greek </a:t>
            </a:r>
            <a:r>
              <a:rPr lang="en-US" altLang="en-US" i="1" dirty="0"/>
              <a:t>polis</a:t>
            </a:r>
          </a:p>
          <a:p>
            <a:pPr lvl="1"/>
            <a:r>
              <a:rPr lang="en-US" altLang="en-US" b="1" dirty="0"/>
              <a:t>Tyrants</a:t>
            </a:r>
            <a:r>
              <a:rPr lang="en-US" altLang="en-US" dirty="0"/>
              <a:t>: power by coup d’état</a:t>
            </a:r>
            <a:endParaRPr lang="en-US" altLang="en-US" b="1" dirty="0"/>
          </a:p>
          <a:p>
            <a:pPr lvl="1"/>
            <a:r>
              <a:rPr lang="en-US" altLang="en-US" b="1" dirty="0"/>
              <a:t>Oligarchies</a:t>
            </a:r>
            <a:r>
              <a:rPr lang="en-US" altLang="en-US" dirty="0"/>
              <a:t>: domination by aristocratic elites</a:t>
            </a:r>
            <a:endParaRPr lang="en-US" altLang="en-US" b="1" dirty="0"/>
          </a:p>
        </p:txBody>
      </p:sp>
    </p:spTree>
    <p:extLst>
      <p:ext uri="{BB962C8B-B14F-4D97-AF65-F5344CB8AC3E}">
        <p14:creationId xmlns:p14="http://schemas.microsoft.com/office/powerpoint/2010/main" val="68563969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3-3 The world of the Greek city-states (ca. 750</a:t>
            </a:r>
            <a:r>
              <a:rPr lang="en-US" dirty="0">
                <a:latin typeface="Calibri" panose="020F0502020204030204" pitchFamily="34" charset="0"/>
                <a:cs typeface="Calibri" panose="020F0502020204030204" pitchFamily="34" charset="0"/>
              </a:rPr>
              <a:t>–</a:t>
            </a:r>
            <a:r>
              <a:rPr lang="en-US" dirty="0"/>
              <a:t>ca. 500 </a:t>
            </a:r>
            <a:r>
              <a:rPr lang="en-US" cap="small" dirty="0" err="1"/>
              <a:t>b.c.e</a:t>
            </a:r>
            <a:r>
              <a:rPr lang="en-US" dirty="0"/>
              <a:t>.) (3 of 4)</a:t>
            </a:r>
          </a:p>
        </p:txBody>
      </p:sp>
      <p:sp>
        <p:nvSpPr>
          <p:cNvPr id="3" name="Content Placeholder 2"/>
          <p:cNvSpPr>
            <a:spLocks noGrp="1"/>
          </p:cNvSpPr>
          <p:nvPr>
            <p:ph idx="1"/>
          </p:nvPr>
        </p:nvSpPr>
        <p:spPr/>
        <p:txBody>
          <a:bodyPr>
            <a:normAutofit/>
          </a:bodyPr>
          <a:lstStyle/>
          <a:p>
            <a:r>
              <a:rPr lang="en-US" altLang="en-US" sz="3200" dirty="0"/>
              <a:t>Sparta</a:t>
            </a:r>
          </a:p>
          <a:p>
            <a:pPr lvl="1"/>
            <a:r>
              <a:rPr lang="en-US" altLang="en-US" sz="2800" dirty="0"/>
              <a:t>Conquest of neighbors: </a:t>
            </a:r>
            <a:r>
              <a:rPr lang="en-US" altLang="en-US" sz="2800" b="1" i="1" dirty="0" err="1"/>
              <a:t>perioikoi</a:t>
            </a:r>
            <a:r>
              <a:rPr lang="en-US" altLang="en-US" sz="2800" dirty="0"/>
              <a:t> and </a:t>
            </a:r>
            <a:r>
              <a:rPr lang="en-US" altLang="en-US" sz="2800" b="1" dirty="0"/>
              <a:t>helots</a:t>
            </a:r>
          </a:p>
          <a:p>
            <a:pPr lvl="1"/>
            <a:r>
              <a:rPr lang="en-US" altLang="en-US" sz="2800" dirty="0"/>
              <a:t>The New Sparta</a:t>
            </a:r>
            <a:endParaRPr lang="en-US" altLang="en-US" sz="3000" dirty="0"/>
          </a:p>
          <a:p>
            <a:pPr lvl="2"/>
            <a:r>
              <a:rPr lang="en-US" altLang="en-US" sz="2600" dirty="0"/>
              <a:t>The transformation to a military state, sixth century </a:t>
            </a:r>
            <a:r>
              <a:rPr lang="en-US" sz="2600" cap="small" dirty="0" err="1"/>
              <a:t>b.c.e</a:t>
            </a:r>
            <a:r>
              <a:rPr lang="en-US" altLang="en-US" sz="2600" dirty="0"/>
              <a:t>., and the </a:t>
            </a:r>
            <a:r>
              <a:rPr lang="en-US" altLang="en-US" sz="2600" dirty="0" err="1"/>
              <a:t>Lycurgan</a:t>
            </a:r>
            <a:r>
              <a:rPr lang="en-US" altLang="en-US" sz="2600" dirty="0"/>
              <a:t> Reforms</a:t>
            </a:r>
          </a:p>
          <a:p>
            <a:pPr lvl="2"/>
            <a:r>
              <a:rPr lang="en-US" altLang="en-US" sz="2600" dirty="0"/>
              <a:t>The Spartan state: led by two kings and five elected </a:t>
            </a:r>
            <a:r>
              <a:rPr lang="en-US" altLang="en-US" sz="2600" i="1" dirty="0" err="1"/>
              <a:t>ephors</a:t>
            </a:r>
            <a:r>
              <a:rPr lang="en-US" altLang="en-US" sz="2600" dirty="0"/>
              <a:t>, who oversaw education of youth and the conduct of all citizens</a:t>
            </a:r>
          </a:p>
          <a:p>
            <a:pPr lvl="2"/>
            <a:r>
              <a:rPr lang="en-US" altLang="en-US" sz="2600" dirty="0"/>
              <a:t>Domination of the Peloponnesian League</a:t>
            </a:r>
          </a:p>
        </p:txBody>
      </p:sp>
    </p:spTree>
    <p:extLst>
      <p:ext uri="{BB962C8B-B14F-4D97-AF65-F5344CB8AC3E}">
        <p14:creationId xmlns:p14="http://schemas.microsoft.com/office/powerpoint/2010/main" val="944440717"/>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3-3 The world of the Greek city-states (ca. 750</a:t>
            </a:r>
            <a:r>
              <a:rPr lang="en-US" dirty="0">
                <a:latin typeface="Calibri" panose="020F0502020204030204" pitchFamily="34" charset="0"/>
                <a:cs typeface="Calibri" panose="020F0502020204030204" pitchFamily="34" charset="0"/>
              </a:rPr>
              <a:t>–</a:t>
            </a:r>
            <a:r>
              <a:rPr lang="en-US" dirty="0"/>
              <a:t>ca. 500 </a:t>
            </a:r>
            <a:r>
              <a:rPr lang="en-US" cap="small" dirty="0" err="1"/>
              <a:t>b.c.e</a:t>
            </a:r>
            <a:r>
              <a:rPr lang="en-US" dirty="0"/>
              <a:t>.) (4 of 4)</a:t>
            </a:r>
          </a:p>
        </p:txBody>
      </p:sp>
      <p:sp>
        <p:nvSpPr>
          <p:cNvPr id="3" name="Content Placeholder 2"/>
          <p:cNvSpPr>
            <a:spLocks noGrp="1"/>
          </p:cNvSpPr>
          <p:nvPr>
            <p:ph idx="1"/>
          </p:nvPr>
        </p:nvSpPr>
        <p:spPr/>
        <p:txBody>
          <a:bodyPr>
            <a:normAutofit/>
          </a:bodyPr>
          <a:lstStyle/>
          <a:p>
            <a:r>
              <a:rPr lang="en-US" altLang="en-US" dirty="0"/>
              <a:t>Athens</a:t>
            </a:r>
          </a:p>
          <a:p>
            <a:pPr lvl="1"/>
            <a:r>
              <a:rPr lang="en-US" altLang="en-US" dirty="0"/>
              <a:t>The reforms of Solon</a:t>
            </a:r>
          </a:p>
          <a:p>
            <a:pPr lvl="2"/>
            <a:r>
              <a:rPr lang="en-US" altLang="en-US" dirty="0"/>
              <a:t>Canceled current land debts and outlawed new laws; freed people who had fallen into slavery for debt</a:t>
            </a:r>
          </a:p>
          <a:p>
            <a:pPr lvl="1"/>
            <a:r>
              <a:rPr lang="en-US" altLang="en-US" sz="2600" dirty="0"/>
              <a:t>The reforms of Cleisthenes</a:t>
            </a:r>
          </a:p>
          <a:p>
            <a:pPr lvl="2"/>
            <a:r>
              <a:rPr lang="en-US" altLang="en-US" sz="2400" dirty="0"/>
              <a:t>The </a:t>
            </a:r>
            <a:r>
              <a:rPr lang="en-US" altLang="en-US" sz="2400" i="1" dirty="0"/>
              <a:t>demes </a:t>
            </a:r>
            <a:r>
              <a:rPr lang="en-US" altLang="en-US" sz="2400" dirty="0"/>
              <a:t>as the unit of political life</a:t>
            </a:r>
          </a:p>
          <a:p>
            <a:r>
              <a:rPr lang="en-US" altLang="en-US" dirty="0"/>
              <a:t>Greek culture in the Archaic Age</a:t>
            </a:r>
          </a:p>
          <a:p>
            <a:pPr lvl="2"/>
            <a:r>
              <a:rPr lang="en-US" altLang="en-US" dirty="0"/>
              <a:t>The revitalization of cultural life in art</a:t>
            </a:r>
          </a:p>
        </p:txBody>
      </p:sp>
    </p:spTree>
    <p:extLst>
      <p:ext uri="{BB962C8B-B14F-4D97-AF65-F5344CB8AC3E}">
        <p14:creationId xmlns:p14="http://schemas.microsoft.com/office/powerpoint/2010/main" val="242938516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430212"/>
          </a:xfrm>
        </p:spPr>
        <p:txBody>
          <a:bodyPr>
            <a:noAutofit/>
          </a:bodyPr>
          <a:lstStyle/>
          <a:p>
            <a:r>
              <a:rPr lang="en-US" dirty="0"/>
              <a:t>Chronology: Archaic Greece: Sparta and Athens</a:t>
            </a:r>
          </a:p>
        </p:txBody>
      </p:sp>
      <p:pic>
        <p:nvPicPr>
          <p:cNvPr id="9218" name="Picture 2" descr="Chronology: Archaic Greece: Sparta and Athens"/>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219200" y="1067044"/>
            <a:ext cx="6705600" cy="472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47253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82612"/>
          </a:xfrm>
        </p:spPr>
        <p:txBody>
          <a:bodyPr>
            <a:noAutofit/>
          </a:bodyPr>
          <a:lstStyle/>
          <a:p>
            <a:r>
              <a:rPr lang="en-US" sz="2000" b="1" dirty="0"/>
              <a:t>3.3 The Hoplite Forces</a:t>
            </a:r>
            <a:r>
              <a:rPr lang="en-US" sz="2000" dirty="0"/>
              <a:t>. This vase shows opposing hoplite forces fighting in tight formation.</a:t>
            </a:r>
          </a:p>
        </p:txBody>
      </p:sp>
      <p:pic>
        <p:nvPicPr>
          <p:cNvPr id="4098" name="Picture 2" descr="The Greek hoplites were infantrymen equipped with large round shields and long thrusting spears. In battle, they advanced in tight phalanx formation and were dangerous opponents as long as this formation remained unbroken. This vase painting from the seventh century  b.c.e.  shows two groups of hoplite warriors engaged in battle. The piper on the left is leading another line of soldiers preparing to enter the fray."/>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462440" y="1123129"/>
            <a:ext cx="7995760" cy="4744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456962"/>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3-4 The high point of Greek civilization: classical Greece (1 of 2)</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did the Greeks mean by </a:t>
            </a:r>
            <a:r>
              <a:rPr lang="en-US" i="1" dirty="0"/>
              <a:t>democracy</a:t>
            </a:r>
            <a:r>
              <a:rPr lang="en-US" dirty="0"/>
              <a:t>, and in what ways was the Athenian political system a democracy? What effect did the two great conflicts of the fifth century </a:t>
            </a:r>
            <a:r>
              <a:rPr lang="en-US" cap="small" dirty="0" err="1"/>
              <a:t>b.c.e</a:t>
            </a:r>
            <a:r>
              <a:rPr lang="en-US" dirty="0"/>
              <a:t>.—the Persian wars and the Peloponnesian War—have on Greek civilization? </a:t>
            </a:r>
          </a:p>
          <a:p>
            <a:r>
              <a:rPr lang="en-US" dirty="0"/>
              <a:t>The Challenge of Persia </a:t>
            </a:r>
          </a:p>
          <a:p>
            <a:pPr lvl="1"/>
            <a:r>
              <a:rPr lang="en-US" dirty="0"/>
              <a:t>Tensions in Asia Minor: the Ionian Greek cities </a:t>
            </a:r>
          </a:p>
          <a:p>
            <a:pPr lvl="1"/>
            <a:r>
              <a:rPr lang="en-US" dirty="0"/>
              <a:t>The attack of Darius on mainland Greece, 490 </a:t>
            </a:r>
            <a:r>
              <a:rPr lang="en-US" cap="small" dirty="0" err="1"/>
              <a:t>b.c.e</a:t>
            </a:r>
            <a:r>
              <a:rPr lang="en-US" dirty="0"/>
              <a:t>.</a:t>
            </a:r>
          </a:p>
          <a:p>
            <a:pPr lvl="1"/>
            <a:r>
              <a:rPr lang="en-US" dirty="0"/>
              <a:t>The invasion of Greece by Xerxes</a:t>
            </a:r>
          </a:p>
          <a:p>
            <a:pPr lvl="2"/>
            <a:r>
              <a:rPr lang="en-US" dirty="0" err="1"/>
              <a:t>Leonides</a:t>
            </a:r>
            <a:r>
              <a:rPr lang="en-US" dirty="0"/>
              <a:t> and </a:t>
            </a:r>
            <a:r>
              <a:rPr lang="en-US" dirty="0" err="1"/>
              <a:t>Themoplyae</a:t>
            </a:r>
            <a:endParaRPr lang="en-US" dirty="0"/>
          </a:p>
        </p:txBody>
      </p:sp>
    </p:spTree>
    <p:extLst>
      <p:ext uri="{BB962C8B-B14F-4D97-AF65-F5344CB8AC3E}">
        <p14:creationId xmlns:p14="http://schemas.microsoft.com/office/powerpoint/2010/main" val="4191689696"/>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3-4 The high point of Greek civilization: classical Greece (2 of 2)</a:t>
            </a:r>
          </a:p>
        </p:txBody>
      </p:sp>
      <p:sp>
        <p:nvSpPr>
          <p:cNvPr id="3" name="Content Placeholder 2"/>
          <p:cNvSpPr>
            <a:spLocks noGrp="1"/>
          </p:cNvSpPr>
          <p:nvPr>
            <p:ph idx="1"/>
          </p:nvPr>
        </p:nvSpPr>
        <p:spPr/>
        <p:txBody>
          <a:bodyPr>
            <a:normAutofit/>
          </a:bodyPr>
          <a:lstStyle/>
          <a:p>
            <a:r>
              <a:rPr lang="en-US" dirty="0"/>
              <a:t>The growth of an Athenian empire in the Age of Pericles</a:t>
            </a:r>
          </a:p>
          <a:p>
            <a:pPr lvl="1"/>
            <a:r>
              <a:rPr lang="en-US" dirty="0"/>
              <a:t>The growth of democracy: the assembly, the scrutiny of officials, equal rights for citizens</a:t>
            </a:r>
          </a:p>
          <a:p>
            <a:pPr lvl="1"/>
            <a:r>
              <a:rPr lang="en-US" dirty="0"/>
              <a:t>Athenian domination of the </a:t>
            </a:r>
            <a:r>
              <a:rPr lang="en-US" dirty="0" err="1"/>
              <a:t>Delian</a:t>
            </a:r>
            <a:r>
              <a:rPr lang="en-US" dirty="0"/>
              <a:t> League</a:t>
            </a:r>
          </a:p>
          <a:p>
            <a:r>
              <a:rPr lang="en-US" dirty="0"/>
              <a:t>The Great Peloponnesian War </a:t>
            </a:r>
          </a:p>
          <a:p>
            <a:pPr lvl="1"/>
            <a:r>
              <a:rPr lang="en-US" dirty="0"/>
              <a:t>Sparta and its supporters against the Athenian empire</a:t>
            </a:r>
          </a:p>
          <a:p>
            <a:pPr lvl="2"/>
            <a:r>
              <a:rPr lang="en-US" dirty="0"/>
              <a:t>Athenian surrender, 404 </a:t>
            </a:r>
            <a:r>
              <a:rPr lang="en-US" cap="small" dirty="0" err="1"/>
              <a:t>b.c.e</a:t>
            </a:r>
            <a:r>
              <a:rPr lang="en-US" dirty="0"/>
              <a:t>.</a:t>
            </a:r>
          </a:p>
          <a:p>
            <a:r>
              <a:rPr lang="en-US" dirty="0"/>
              <a:t>The decline of the Greek states (404</a:t>
            </a:r>
            <a:r>
              <a:rPr lang="en-US" dirty="0">
                <a:latin typeface="Calibri" panose="020F0502020204030204" pitchFamily="34" charset="0"/>
                <a:cs typeface="Calibri" panose="020F0502020204030204" pitchFamily="34" charset="0"/>
              </a:rPr>
              <a:t>–</a:t>
            </a:r>
            <a:r>
              <a:rPr lang="en-US" dirty="0"/>
              <a:t>338 </a:t>
            </a:r>
            <a:r>
              <a:rPr lang="en-US" cap="small" dirty="0" err="1"/>
              <a:t>b.c.e</a:t>
            </a:r>
            <a:r>
              <a:rPr lang="en-US" dirty="0"/>
              <a:t>.)</a:t>
            </a:r>
          </a:p>
          <a:p>
            <a:pPr lvl="1"/>
            <a:r>
              <a:rPr lang="en-US" dirty="0"/>
              <a:t>The consequences of weakness and new alliances</a:t>
            </a:r>
          </a:p>
        </p:txBody>
      </p:sp>
    </p:spTree>
    <p:extLst>
      <p:ext uri="{BB962C8B-B14F-4D97-AF65-F5344CB8AC3E}">
        <p14:creationId xmlns:p14="http://schemas.microsoft.com/office/powerpoint/2010/main" val="1782280080"/>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582612"/>
          </a:xfrm>
        </p:spPr>
        <p:txBody>
          <a:bodyPr>
            <a:noAutofit/>
          </a:bodyPr>
          <a:lstStyle/>
          <a:p>
            <a:r>
              <a:rPr lang="en-US" sz="2000" b="1" dirty="0"/>
              <a:t>3.1 A Bust of Pericles. </a:t>
            </a:r>
            <a:r>
              <a:rPr lang="en-US" sz="2000" dirty="0"/>
              <a:t>Pericles led Athens to new achievements in democracy and empire.</a:t>
            </a:r>
          </a:p>
        </p:txBody>
      </p:sp>
      <p:pic>
        <p:nvPicPr>
          <p:cNvPr id="5122" name="Picture 2" descr="A bust of Pericles"/>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746250" y="1103972"/>
            <a:ext cx="5651500" cy="4650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327136"/>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3-5 The Culture and society of classical Greece (1 of 3)</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Questions: </a:t>
            </a:r>
            <a:r>
              <a:rPr lang="en-US" dirty="0"/>
              <a:t>Upon what ideals was classical Greek art based, and how were these ideals expressed? What questions did the Greek philosophers pose, and what answers did they suggest? </a:t>
            </a:r>
          </a:p>
          <a:p>
            <a:r>
              <a:rPr lang="en-US" altLang="en-US" dirty="0"/>
              <a:t>The writing of history</a:t>
            </a:r>
          </a:p>
          <a:p>
            <a:pPr lvl="1"/>
            <a:r>
              <a:rPr lang="en-US" altLang="en-US" dirty="0"/>
              <a:t>History, an analysis of past events, as a Greek creation</a:t>
            </a:r>
          </a:p>
          <a:p>
            <a:pPr lvl="2"/>
            <a:r>
              <a:rPr lang="en-US" altLang="en-US" i="1" dirty="0"/>
              <a:t>The Persian Wars </a:t>
            </a:r>
            <a:r>
              <a:rPr lang="en-US" altLang="en-US" dirty="0"/>
              <a:t>by Herodotus regarded as the first history of Western civilization</a:t>
            </a:r>
          </a:p>
          <a:p>
            <a:pPr lvl="2"/>
            <a:r>
              <a:rPr lang="en-US" altLang="en-US" dirty="0"/>
              <a:t>Thucydides: unconcerned with divine forces as causes</a:t>
            </a:r>
          </a:p>
          <a:p>
            <a:r>
              <a:rPr lang="en-US" altLang="en-US" dirty="0"/>
              <a:t>Greek drama</a:t>
            </a:r>
          </a:p>
          <a:p>
            <a:pPr lvl="1"/>
            <a:r>
              <a:rPr lang="en-US" altLang="en-US" dirty="0"/>
              <a:t>Intended to educate and entertain citizens and supported by the state</a:t>
            </a:r>
          </a:p>
          <a:p>
            <a:pPr lvl="1"/>
            <a:r>
              <a:rPr lang="en-US" altLang="en-US" dirty="0"/>
              <a:t>Tragic and comic playwrights and their themes</a:t>
            </a:r>
          </a:p>
        </p:txBody>
      </p:sp>
    </p:spTree>
    <p:extLst>
      <p:ext uri="{BB962C8B-B14F-4D97-AF65-F5344CB8AC3E}">
        <p14:creationId xmlns:p14="http://schemas.microsoft.com/office/powerpoint/2010/main" val="2746859735"/>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3-5 The Culture and society of classical Greece (2 of 3)</a:t>
            </a:r>
          </a:p>
        </p:txBody>
      </p:sp>
      <p:sp>
        <p:nvSpPr>
          <p:cNvPr id="3" name="Content Placeholder 2"/>
          <p:cNvSpPr>
            <a:spLocks noGrp="1"/>
          </p:cNvSpPr>
          <p:nvPr>
            <p:ph idx="1"/>
          </p:nvPr>
        </p:nvSpPr>
        <p:spPr/>
        <p:txBody>
          <a:bodyPr>
            <a:normAutofit lnSpcReduction="10000"/>
          </a:bodyPr>
          <a:lstStyle/>
          <a:p>
            <a:pPr>
              <a:spcBef>
                <a:spcPts val="1200"/>
              </a:spcBef>
              <a:spcAft>
                <a:spcPts val="600"/>
              </a:spcAft>
            </a:pPr>
            <a:r>
              <a:rPr lang="en-US" altLang="en-US" dirty="0"/>
              <a:t>The arts: the classical ideal</a:t>
            </a:r>
          </a:p>
          <a:p>
            <a:pPr lvl="1">
              <a:spcBef>
                <a:spcPts val="1200"/>
              </a:spcBef>
              <a:spcAft>
                <a:spcPts val="600"/>
              </a:spcAft>
            </a:pPr>
            <a:r>
              <a:rPr lang="en-US" altLang="en-US" dirty="0"/>
              <a:t>The influence of the Greek standard: the expression of eternally true ideals</a:t>
            </a:r>
          </a:p>
          <a:p>
            <a:pPr lvl="1">
              <a:spcBef>
                <a:spcPts val="1200"/>
              </a:spcBef>
              <a:spcAft>
                <a:spcPts val="600"/>
              </a:spcAft>
            </a:pPr>
            <a:r>
              <a:rPr lang="en-US" altLang="en-US" dirty="0"/>
              <a:t>The precision of architecture and sculpture</a:t>
            </a:r>
          </a:p>
          <a:p>
            <a:pPr>
              <a:spcBef>
                <a:spcPts val="1200"/>
              </a:spcBef>
              <a:spcAft>
                <a:spcPts val="600"/>
              </a:spcAft>
            </a:pPr>
            <a:r>
              <a:rPr lang="en-US" altLang="en-US" dirty="0"/>
              <a:t>Greek love of wisdom—philosophy </a:t>
            </a:r>
          </a:p>
          <a:p>
            <a:pPr lvl="1">
              <a:spcBef>
                <a:spcPts val="1200"/>
              </a:spcBef>
              <a:spcAft>
                <a:spcPts val="600"/>
              </a:spcAft>
            </a:pPr>
            <a:r>
              <a:rPr lang="en-US" altLang="en-US" dirty="0"/>
              <a:t>Sophists and rhetoric (persuasive speaking)</a:t>
            </a:r>
          </a:p>
          <a:p>
            <a:pPr lvl="1">
              <a:spcBef>
                <a:spcPts val="1200"/>
              </a:spcBef>
              <a:spcAft>
                <a:spcPts val="600"/>
              </a:spcAft>
            </a:pPr>
            <a:r>
              <a:rPr lang="en-US" altLang="en-US" dirty="0"/>
              <a:t>Socrates and the Socratic method</a:t>
            </a:r>
          </a:p>
          <a:p>
            <a:pPr lvl="1">
              <a:spcBef>
                <a:spcPts val="1200"/>
              </a:spcBef>
              <a:spcAft>
                <a:spcPts val="600"/>
              </a:spcAft>
            </a:pPr>
            <a:r>
              <a:rPr lang="en-US" altLang="en-US" dirty="0"/>
              <a:t>Plato and ideals: </a:t>
            </a:r>
            <a:r>
              <a:rPr lang="en-US" altLang="en-US" i="1" dirty="0"/>
              <a:t>The Republic </a:t>
            </a:r>
            <a:r>
              <a:rPr lang="en-US" altLang="en-US" dirty="0"/>
              <a:t>as the ideal state</a:t>
            </a:r>
            <a:endParaRPr lang="en-US" altLang="en-US" i="1" dirty="0"/>
          </a:p>
          <a:p>
            <a:pPr lvl="1">
              <a:spcBef>
                <a:spcPts val="1200"/>
              </a:spcBef>
              <a:spcAft>
                <a:spcPts val="600"/>
              </a:spcAft>
            </a:pPr>
            <a:r>
              <a:rPr lang="en-US" altLang="en-US" dirty="0"/>
              <a:t>Aristotle: analyzing and classifying</a:t>
            </a:r>
          </a:p>
        </p:txBody>
      </p:sp>
    </p:spTree>
    <p:extLst>
      <p:ext uri="{BB962C8B-B14F-4D97-AF65-F5344CB8AC3E}">
        <p14:creationId xmlns:p14="http://schemas.microsoft.com/office/powerpoint/2010/main" val="157954295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3-5 The Culture and society of classical Greece (3 of 3)</a:t>
            </a:r>
          </a:p>
        </p:txBody>
      </p:sp>
      <p:sp>
        <p:nvSpPr>
          <p:cNvPr id="3" name="Content Placeholder 2"/>
          <p:cNvSpPr>
            <a:spLocks noGrp="1"/>
          </p:cNvSpPr>
          <p:nvPr>
            <p:ph idx="1"/>
          </p:nvPr>
        </p:nvSpPr>
        <p:spPr/>
        <p:txBody>
          <a:bodyPr>
            <a:normAutofit/>
          </a:bodyPr>
          <a:lstStyle/>
          <a:p>
            <a:r>
              <a:rPr lang="en-US" altLang="en-US" dirty="0"/>
              <a:t>Greek religion</a:t>
            </a:r>
          </a:p>
          <a:p>
            <a:pPr lvl="1"/>
            <a:r>
              <a:rPr lang="en-US" altLang="en-US" dirty="0"/>
              <a:t>Intricately connected to all aspects of life</a:t>
            </a:r>
          </a:p>
          <a:p>
            <a:pPr lvl="1"/>
            <a:r>
              <a:rPr lang="en-US" altLang="en-US" dirty="0"/>
              <a:t>The social and practical functions of religion</a:t>
            </a:r>
          </a:p>
          <a:p>
            <a:r>
              <a:rPr lang="en-US" altLang="en-US" dirty="0"/>
              <a:t>Life in classical Athens</a:t>
            </a:r>
          </a:p>
          <a:p>
            <a:pPr lvl="1"/>
            <a:r>
              <a:rPr lang="en-US" altLang="en-US" dirty="0"/>
              <a:t>Economy and lifestyle</a:t>
            </a:r>
          </a:p>
          <a:p>
            <a:pPr lvl="2"/>
            <a:r>
              <a:rPr lang="en-US" altLang="en-US" dirty="0"/>
              <a:t>Largely agricultural but highly diversified</a:t>
            </a:r>
          </a:p>
          <a:p>
            <a:pPr lvl="2"/>
            <a:r>
              <a:rPr lang="en-US" altLang="en-US" dirty="0"/>
              <a:t>Simple homes and diets</a:t>
            </a:r>
          </a:p>
          <a:p>
            <a:pPr lvl="1"/>
            <a:r>
              <a:rPr lang="en-US" altLang="en-US" dirty="0"/>
              <a:t>Family and relationships</a:t>
            </a:r>
          </a:p>
          <a:p>
            <a:pPr lvl="2"/>
            <a:r>
              <a:rPr lang="en-US" altLang="en-US" dirty="0"/>
              <a:t>The duty of the family: the production of new citizens</a:t>
            </a:r>
          </a:p>
          <a:p>
            <a:pPr lvl="2"/>
            <a:r>
              <a:rPr lang="en-US" altLang="en-US" dirty="0"/>
              <a:t>The function of the Athenian wife</a:t>
            </a:r>
          </a:p>
        </p:txBody>
      </p:sp>
    </p:spTree>
    <p:extLst>
      <p:ext uri="{BB962C8B-B14F-4D97-AF65-F5344CB8AC3E}">
        <p14:creationId xmlns:p14="http://schemas.microsoft.com/office/powerpoint/2010/main" val="3187052636"/>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3962400" cy="1573212"/>
          </a:xfrm>
        </p:spPr>
        <p:txBody>
          <a:bodyPr>
            <a:noAutofit/>
          </a:bodyPr>
          <a:lstStyle/>
          <a:p>
            <a:r>
              <a:rPr lang="en-US" sz="2000" b="1" dirty="0"/>
              <a:t>3.4a The Influence of the East on the Greeks</a:t>
            </a:r>
            <a:r>
              <a:rPr lang="en-US" sz="2000" dirty="0"/>
              <a:t>. Shown is a statue of a young male nude around 600 B.C.E., making it an early example of Greek </a:t>
            </a:r>
            <a:r>
              <a:rPr lang="en-US" sz="2000" dirty="0" err="1"/>
              <a:t>kouros</a:t>
            </a:r>
            <a:r>
              <a:rPr lang="en-US" sz="2000" dirty="0"/>
              <a:t> sculpture.</a:t>
            </a:r>
          </a:p>
        </p:txBody>
      </p:sp>
      <p:pic>
        <p:nvPicPr>
          <p:cNvPr id="1026" name="Picture 2" descr="a statue of a young male nude around 600 b.c.e., making it an early example of Greek kouros sculpture."/>
          <p:cNvPicPr>
            <a:picLocks noGrp="1" noChangeAspect="1" noChangeArrowheads="1"/>
          </p:cNvPicPr>
          <p:nvPr>
            <p:ph sz="quarter" idx="10"/>
          </p:nvPr>
        </p:nvPicPr>
        <p:blipFill rotWithShape="1">
          <a:blip r:embed="rId2">
            <a:extLst>
              <a:ext uri="{28A0092B-C50C-407E-A947-70E740481C1C}">
                <a14:useLocalDpi xmlns:a14="http://schemas.microsoft.com/office/drawing/2010/main" val="0"/>
              </a:ext>
            </a:extLst>
          </a:blip>
          <a:srcRect l="262" t="-707" r="52884" b="707"/>
          <a:stretch/>
        </p:blipFill>
        <p:spPr bwMode="auto">
          <a:xfrm>
            <a:off x="6172200" y="228600"/>
            <a:ext cx="2458156" cy="5834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0244"/>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388"/>
            <a:ext cx="8229600" cy="658812"/>
          </a:xfrm>
        </p:spPr>
        <p:txBody>
          <a:bodyPr>
            <a:noAutofit/>
          </a:bodyPr>
          <a:lstStyle/>
          <a:p>
            <a:r>
              <a:rPr lang="en-US" sz="2000" b="1" dirty="0"/>
              <a:t>3.8 Athenian Women in Religious Rituals</a:t>
            </a:r>
            <a:r>
              <a:rPr lang="en-US" sz="2000" dirty="0"/>
              <a:t>. This illustration indicates that women as priestesses played an important role in public religion.</a:t>
            </a:r>
          </a:p>
        </p:txBody>
      </p:sp>
      <p:pic>
        <p:nvPicPr>
          <p:cNvPr id="7170" name="Picture 2" descr="This illustration from a mid-sixth-century b.c.e. amphora (a jar or vase) shows an Athenian woman dressed as a priestess holding ceremonial branches and scattering holy water upon an altar while the men behind her are leading a bull to be sacrificed. The prominent position of the priestess standing in the center before the goddess Athena shows that the priestess was the chief supervisor of the sacrifice and, thus, is an indication that women as priestesses played important public roles in ancient Greece."/>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244600" y="1074809"/>
            <a:ext cx="6604000" cy="4868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52979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3 Summary</a:t>
            </a:r>
          </a:p>
        </p:txBody>
      </p:sp>
      <p:sp>
        <p:nvSpPr>
          <p:cNvPr id="3" name="Content Placeholder 2"/>
          <p:cNvSpPr>
            <a:spLocks noGrp="1"/>
          </p:cNvSpPr>
          <p:nvPr>
            <p:ph idx="1"/>
          </p:nvPr>
        </p:nvSpPr>
        <p:spPr/>
        <p:txBody>
          <a:bodyPr>
            <a:normAutofit fontScale="92500" lnSpcReduction="10000"/>
          </a:bodyPr>
          <a:lstStyle/>
          <a:p>
            <a:r>
              <a:rPr lang="en-US" dirty="0"/>
              <a:t>Early Greece was shaped by its geography and by Minoan and Mycenaean civilization. </a:t>
            </a:r>
          </a:p>
          <a:p>
            <a:r>
              <a:rPr lang="en-US" dirty="0"/>
              <a:t>During the “Dark Age” Homeric ideals influenced the transition of Greek society.</a:t>
            </a:r>
          </a:p>
          <a:p>
            <a:r>
              <a:rPr lang="en-US" dirty="0"/>
              <a:t>Sparta and Athens represented different types of city-states, emphasizing service to the </a:t>
            </a:r>
            <a:r>
              <a:rPr lang="en-US" i="1" dirty="0"/>
              <a:t>polis </a:t>
            </a:r>
            <a:r>
              <a:rPr lang="en-US" dirty="0"/>
              <a:t>through military and political activity.</a:t>
            </a:r>
          </a:p>
          <a:p>
            <a:r>
              <a:rPr lang="en-US" dirty="0"/>
              <a:t>The success of Athenian empire in classical Greece led to conflict with Sparta in the Peloponnesian War, which weakened the Greek states.</a:t>
            </a:r>
          </a:p>
          <a:p>
            <a:r>
              <a:rPr lang="en-US" dirty="0"/>
              <a:t>Many of the ideals of classical Greek culture and society significantly served as the fountainhead of Western civilization.</a:t>
            </a:r>
          </a:p>
        </p:txBody>
      </p:sp>
    </p:spTree>
    <p:extLst>
      <p:ext uri="{BB962C8B-B14F-4D97-AF65-F5344CB8AC3E}">
        <p14:creationId xmlns:p14="http://schemas.microsoft.com/office/powerpoint/2010/main" val="225683740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3 Timeline</a:t>
            </a:r>
          </a:p>
        </p:txBody>
      </p:sp>
      <p:pic>
        <p:nvPicPr>
          <p:cNvPr id="8194"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5400" y="1708150"/>
            <a:ext cx="7953200" cy="344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794763"/>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21523</TotalTime>
  <Words>1488</Words>
  <Application>Microsoft Office PowerPoint</Application>
  <PresentationFormat>On-screen Show (4:3)</PresentationFormat>
  <Paragraphs>146</Paragraphs>
  <Slides>25</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3 Outline</vt:lpstr>
      <vt:lpstr>3-1 Early Greece (1 of 2)</vt:lpstr>
      <vt:lpstr>3-1 Early Greece (2 of 2)</vt:lpstr>
      <vt:lpstr>Map 3.1 Ancient Greece (ca. 750–338 B.C.E.)</vt:lpstr>
      <vt:lpstr>Map 3.2 Minoan Crete and Mycenaean Greece</vt:lpstr>
      <vt:lpstr>3-2 The Greeks in a “Dark Age” (ca. 1100–ca.750 b.c.e.) (1 of 2)</vt:lpstr>
      <vt:lpstr>3-2 The Greeks in a “Dark Age” (ca. 1100–ca.750 b.c.e.) (2 of 2)</vt:lpstr>
      <vt:lpstr>3.2 The Slaying of Hector. This vase depicts the final battle between Greek hero Achilles and Trojan hero Hector.</vt:lpstr>
      <vt:lpstr>3-3 The world of the Greek city-states (ca. 750–ca. 500 b.c.e.) (1 of 4)</vt:lpstr>
      <vt:lpstr>3-3 The world of the Greek city-states (ca. 750–ca. 500 b.c.e.) (2 of 4)</vt:lpstr>
      <vt:lpstr>3-3 The world of the Greek city-states (ca. 750–ca. 500 b.c.e.) (3 of 4)</vt:lpstr>
      <vt:lpstr>3-3 The world of the Greek city-states (ca. 750–ca. 500 b.c.e.) (4 of 4)</vt:lpstr>
      <vt:lpstr>Chronology: Archaic Greece: Sparta and Athens</vt:lpstr>
      <vt:lpstr>3.3 The Hoplite Forces. This vase shows opposing hoplite forces fighting in tight formation.</vt:lpstr>
      <vt:lpstr>3-4 The high point of Greek civilization: classical Greece (1 of 2)</vt:lpstr>
      <vt:lpstr>3-4 The high point of Greek civilization: classical Greece (2 of 2)</vt:lpstr>
      <vt:lpstr>3.1 A Bust of Pericles. Pericles led Athens to new achievements in democracy and empire.</vt:lpstr>
      <vt:lpstr>3-5 The Culture and society of classical Greece (1 of 3)</vt:lpstr>
      <vt:lpstr>3-5 The Culture and society of classical Greece (2 of 3)</vt:lpstr>
      <vt:lpstr>3-5 The Culture and society of classical Greece (3 of 3)</vt:lpstr>
      <vt:lpstr>3.4a The Influence of the East on the Greeks. Shown is a statue of a young male nude around 600 B.C.E., making it an early example of Greek kouros sculpture.</vt:lpstr>
      <vt:lpstr>3.8 Athenian Women in Religious Rituals. This illustration indicates that women as priestesses played an important role in public religion.</vt:lpstr>
      <vt:lpstr>Chapter 3 Summary</vt:lpstr>
      <vt:lpstr>Chapter 3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384</cp:revision>
  <dcterms:created xsi:type="dcterms:W3CDTF">2015-10-15T14:46:28Z</dcterms:created>
  <dcterms:modified xsi:type="dcterms:W3CDTF">2019-02-06T21:01:21Z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