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6"/>
  </p:notesMasterIdLst>
  <p:handoutMasterIdLst>
    <p:handoutMasterId r:id="rId27"/>
  </p:handoutMasterIdLst>
  <p:sldIdLst>
    <p:sldId id="295" r:id="rId2"/>
    <p:sldId id="327" r:id="rId3"/>
    <p:sldId id="386" r:id="rId4"/>
    <p:sldId id="387" r:id="rId5"/>
    <p:sldId id="385" r:id="rId6"/>
    <p:sldId id="389" r:id="rId7"/>
    <p:sldId id="390" r:id="rId8"/>
    <p:sldId id="391" r:id="rId9"/>
    <p:sldId id="392" r:id="rId10"/>
    <p:sldId id="393" r:id="rId11"/>
    <p:sldId id="408" r:id="rId12"/>
    <p:sldId id="395" r:id="rId13"/>
    <p:sldId id="396" r:id="rId14"/>
    <p:sldId id="397" r:id="rId15"/>
    <p:sldId id="398" r:id="rId16"/>
    <p:sldId id="399" r:id="rId17"/>
    <p:sldId id="401" r:id="rId18"/>
    <p:sldId id="400" r:id="rId19"/>
    <p:sldId id="402" r:id="rId20"/>
    <p:sldId id="403" r:id="rId21"/>
    <p:sldId id="409" r:id="rId22"/>
    <p:sldId id="405" r:id="rId23"/>
    <p:sldId id="406" r:id="rId24"/>
    <p:sldId id="407" r:id="rId25"/>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9"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31908"/>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5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1615096"/>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 id="2147483799" r:id="rId7"/>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Ancient Near East: Peoples and Empires</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 Outline</a:t>
            </a:r>
          </a:p>
        </p:txBody>
      </p:sp>
      <p:sp>
        <p:nvSpPr>
          <p:cNvPr id="3" name="Content Placeholder 2"/>
          <p:cNvSpPr>
            <a:spLocks noGrp="1"/>
          </p:cNvSpPr>
          <p:nvPr>
            <p:ph idx="1"/>
          </p:nvPr>
        </p:nvSpPr>
        <p:spPr>
          <a:xfrm>
            <a:off x="228600" y="1066800"/>
            <a:ext cx="8869680" cy="5120640"/>
          </a:xfrm>
        </p:spPr>
        <p:txBody>
          <a:bodyPr>
            <a:noAutofit/>
          </a:bodyPr>
          <a:lstStyle/>
          <a:p>
            <a:pPr marL="0" indent="0">
              <a:spcBef>
                <a:spcPts val="1200"/>
              </a:spcBef>
              <a:spcAft>
                <a:spcPts val="600"/>
              </a:spcAft>
              <a:buNone/>
            </a:pPr>
            <a:r>
              <a:rPr lang="en-US" dirty="0"/>
              <a:t>2-1 On the Fringes of Civilization</a:t>
            </a:r>
          </a:p>
          <a:p>
            <a:pPr marL="0" indent="0">
              <a:spcBef>
                <a:spcPts val="1200"/>
              </a:spcBef>
              <a:spcAft>
                <a:spcPts val="600"/>
              </a:spcAft>
              <a:buNone/>
            </a:pPr>
            <a:r>
              <a:rPr lang="en-US" dirty="0"/>
              <a:t>2-2 The Hebrews: “The Children of Israel”</a:t>
            </a:r>
          </a:p>
          <a:p>
            <a:pPr marL="0" indent="0">
              <a:spcBef>
                <a:spcPts val="1200"/>
              </a:spcBef>
              <a:spcAft>
                <a:spcPts val="600"/>
              </a:spcAft>
              <a:buNone/>
            </a:pPr>
            <a:r>
              <a:rPr lang="en-US" dirty="0"/>
              <a:t>2-3 The Assyrian Empire</a:t>
            </a:r>
          </a:p>
          <a:p>
            <a:pPr marL="0" indent="0">
              <a:spcBef>
                <a:spcPts val="1200"/>
              </a:spcBef>
              <a:spcAft>
                <a:spcPts val="600"/>
              </a:spcAft>
              <a:buNone/>
            </a:pPr>
            <a:r>
              <a:rPr lang="en-US" dirty="0"/>
              <a:t>2-4 The Persian Empire</a:t>
            </a:r>
          </a:p>
        </p:txBody>
      </p:sp>
    </p:spTree>
    <p:extLst>
      <p:ext uri="{BB962C8B-B14F-4D97-AF65-F5344CB8AC3E}">
        <p14:creationId xmlns:p14="http://schemas.microsoft.com/office/powerpoint/2010/main" val="2953244727"/>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 On the fringes of civilization (1 of 2)</a:t>
            </a:r>
          </a:p>
        </p:txBody>
      </p:sp>
      <p:sp>
        <p:nvSpPr>
          <p:cNvPr id="3" name="Content Placeholder 2"/>
          <p:cNvSpPr>
            <a:spLocks noGrp="1"/>
          </p:cNvSpPr>
          <p:nvPr>
            <p:ph idx="1"/>
          </p:nvPr>
        </p:nvSpPr>
        <p:spPr>
          <a:xfrm>
            <a:off x="228600" y="1066800"/>
            <a:ext cx="8869680" cy="5120640"/>
          </a:xfrm>
        </p:spPr>
        <p:txBody>
          <a:bodyPr>
            <a:noAutofit/>
          </a:bodyPr>
          <a:lstStyle/>
          <a:p>
            <a:pPr marL="0" indent="0">
              <a:buNone/>
            </a:pPr>
            <a:r>
              <a:rPr lang="en-US" b="1" dirty="0"/>
              <a:t>Focus Question: </a:t>
            </a:r>
            <a:r>
              <a:rPr lang="en-US" dirty="0"/>
              <a:t>What is the significance of the Indo-European-speaking peoples? </a:t>
            </a:r>
          </a:p>
          <a:p>
            <a:r>
              <a:rPr lang="en-US" dirty="0"/>
              <a:t>Significant developments took place on the fringes of Mesopotamia and Egypt</a:t>
            </a:r>
          </a:p>
          <a:p>
            <a:pPr lvl="1"/>
            <a:r>
              <a:rPr lang="en-US" altLang="en-US" dirty="0"/>
              <a:t>Late Neolithic Europe, 3200–1500 </a:t>
            </a:r>
            <a:r>
              <a:rPr lang="en-US" altLang="en-US" cap="small" dirty="0" err="1"/>
              <a:t>b.c.e</a:t>
            </a:r>
            <a:r>
              <a:rPr lang="en-US" altLang="en-US" dirty="0"/>
              <a:t>.</a:t>
            </a:r>
          </a:p>
          <a:p>
            <a:pPr lvl="2"/>
            <a:r>
              <a:rPr lang="en-US" altLang="en-US" dirty="0"/>
              <a:t>Domesticated animals, farming,  and megalithic structures</a:t>
            </a:r>
          </a:p>
          <a:p>
            <a:pPr lvl="1"/>
            <a:r>
              <a:rPr lang="en-US" altLang="en-US" dirty="0"/>
              <a:t>The impact of the Indo-Europeans</a:t>
            </a:r>
          </a:p>
          <a:p>
            <a:pPr lvl="2"/>
            <a:r>
              <a:rPr lang="en-US" altLang="en-US" dirty="0"/>
              <a:t>Language from a single parent tongue: Greek, Latin, Persian, Sanskrit, Germanic</a:t>
            </a:r>
          </a:p>
          <a:p>
            <a:pPr lvl="2"/>
            <a:r>
              <a:rPr lang="en-US" altLang="en-US" dirty="0"/>
              <a:t>The migrations of the Indo-Europeans into Europe, India, and western Asia</a:t>
            </a:r>
          </a:p>
        </p:txBody>
      </p:sp>
    </p:spTree>
    <p:extLst>
      <p:ext uri="{BB962C8B-B14F-4D97-AF65-F5344CB8AC3E}">
        <p14:creationId xmlns:p14="http://schemas.microsoft.com/office/powerpoint/2010/main" val="2500713942"/>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 On the fringes of civilization (2 of 2)</a:t>
            </a:r>
          </a:p>
        </p:txBody>
      </p:sp>
      <p:sp>
        <p:nvSpPr>
          <p:cNvPr id="3" name="Content Placeholder 2"/>
          <p:cNvSpPr>
            <a:spLocks noGrp="1"/>
          </p:cNvSpPr>
          <p:nvPr>
            <p:ph idx="1"/>
          </p:nvPr>
        </p:nvSpPr>
        <p:spPr>
          <a:xfrm>
            <a:off x="228600" y="1066800"/>
            <a:ext cx="8869680" cy="5120640"/>
          </a:xfrm>
        </p:spPr>
        <p:txBody>
          <a:bodyPr>
            <a:noAutofit/>
          </a:bodyPr>
          <a:lstStyle/>
          <a:p>
            <a:pPr>
              <a:spcBef>
                <a:spcPts val="1200"/>
              </a:spcBef>
              <a:spcAft>
                <a:spcPts val="600"/>
              </a:spcAft>
            </a:pPr>
            <a:r>
              <a:rPr lang="en-US" altLang="en-US" dirty="0"/>
              <a:t>The Hittite Empire</a:t>
            </a:r>
          </a:p>
          <a:p>
            <a:pPr lvl="1">
              <a:spcBef>
                <a:spcPts val="1200"/>
              </a:spcBef>
              <a:spcAft>
                <a:spcPts val="600"/>
              </a:spcAft>
            </a:pPr>
            <a:r>
              <a:rPr lang="en-US" altLang="en-US" dirty="0"/>
              <a:t>The Hittite migration into Asia Minor and Anatolia</a:t>
            </a:r>
          </a:p>
          <a:p>
            <a:pPr lvl="1">
              <a:spcBef>
                <a:spcPts val="1200"/>
              </a:spcBef>
              <a:spcAft>
                <a:spcPts val="600"/>
              </a:spcAft>
            </a:pPr>
            <a:r>
              <a:rPr lang="en-US" altLang="en-US" dirty="0" err="1"/>
              <a:t>Suppiluliumas</a:t>
            </a:r>
            <a:r>
              <a:rPr lang="en-US" altLang="en-US" dirty="0"/>
              <a:t> (ca. 1370–1330 </a:t>
            </a:r>
            <a:r>
              <a:rPr lang="en-US" altLang="en-US" cap="small" dirty="0" err="1"/>
              <a:t>b.c.e</a:t>
            </a:r>
            <a:r>
              <a:rPr lang="en-US" altLang="en-US" dirty="0"/>
              <a:t>.) and the establishment of Hittite control from Turkey to Syria</a:t>
            </a:r>
          </a:p>
          <a:p>
            <a:pPr lvl="1">
              <a:spcBef>
                <a:spcPts val="1200"/>
              </a:spcBef>
              <a:spcAft>
                <a:spcPts val="600"/>
              </a:spcAft>
            </a:pPr>
            <a:r>
              <a:rPr lang="en-US" altLang="en-US" dirty="0"/>
              <a:t>The first Indo-Europeans to use iron</a:t>
            </a:r>
          </a:p>
          <a:p>
            <a:pPr lvl="1">
              <a:spcBef>
                <a:spcPts val="1200"/>
              </a:spcBef>
              <a:spcAft>
                <a:spcPts val="600"/>
              </a:spcAft>
            </a:pPr>
            <a:r>
              <a:rPr lang="en-US" altLang="en-US" dirty="0"/>
              <a:t>Assimilation of other cultures and the transmitting of Mesopotamian culture</a:t>
            </a:r>
          </a:p>
          <a:p>
            <a:pPr lvl="1">
              <a:spcBef>
                <a:spcPts val="1200"/>
              </a:spcBef>
              <a:spcAft>
                <a:spcPts val="600"/>
              </a:spcAft>
            </a:pPr>
            <a:r>
              <a:rPr lang="en-US" altLang="en-US" dirty="0"/>
              <a:t>Internal troubles with succession and the attacks of the Sea Peoples led to decline after 1200 </a:t>
            </a:r>
            <a:r>
              <a:rPr lang="en-US" altLang="en-US" cap="small" dirty="0" err="1"/>
              <a:t>b.c.e</a:t>
            </a:r>
            <a:r>
              <a:rPr lang="en-US" altLang="en-US" dirty="0"/>
              <a:t>.</a:t>
            </a:r>
          </a:p>
        </p:txBody>
      </p:sp>
    </p:spTree>
    <p:extLst>
      <p:ext uri="{BB962C8B-B14F-4D97-AF65-F5344CB8AC3E}">
        <p14:creationId xmlns:p14="http://schemas.microsoft.com/office/powerpoint/2010/main" val="108854561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658812"/>
          </a:xfrm>
        </p:spPr>
        <p:txBody>
          <a:bodyPr>
            <a:noAutofit/>
          </a:bodyPr>
          <a:lstStyle/>
          <a:p>
            <a:r>
              <a:rPr lang="en-US" sz="2000" b="1" dirty="0"/>
              <a:t>2.2 Stonehenge. </a:t>
            </a:r>
            <a:r>
              <a:rPr lang="en-US" sz="2000" dirty="0"/>
              <a:t>This structure in England is the most famous of the megaliths built in northwestern Europe during the Bronze Age.</a:t>
            </a:r>
          </a:p>
        </p:txBody>
      </p:sp>
      <p:pic>
        <p:nvPicPr>
          <p:cNvPr id="1026" name="Picture 2" descr="The Bronze Age in northwestern Europe is known for its megaliths, large standing stones that were placed in circles or lined up in rows. By far the most famous of these megalithic constructions is Stonehenge in England."/>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676400" y="1066800"/>
            <a:ext cx="5749309" cy="477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12690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 The Hebrews: “The Children of Israel” </a:t>
            </a:r>
            <a:br>
              <a:rPr lang="en-US" dirty="0"/>
            </a:br>
            <a:r>
              <a:rPr lang="en-US" dirty="0"/>
              <a:t>(1 of 3)</a:t>
            </a:r>
          </a:p>
        </p:txBody>
      </p:sp>
      <p:sp>
        <p:nvSpPr>
          <p:cNvPr id="3" name="Content Placeholder 2"/>
          <p:cNvSpPr>
            <a:spLocks noGrp="1"/>
          </p:cNvSpPr>
          <p:nvPr>
            <p:ph idx="1"/>
          </p:nvPr>
        </p:nvSpPr>
        <p:spPr>
          <a:xfrm>
            <a:off x="228600" y="1066800"/>
            <a:ext cx="8869680" cy="5120640"/>
          </a:xfrm>
        </p:spPr>
        <p:txBody>
          <a:bodyPr>
            <a:noAutofit/>
          </a:bodyPr>
          <a:lstStyle/>
          <a:p>
            <a:pPr marL="0" indent="0">
              <a:buNone/>
            </a:pPr>
            <a:r>
              <a:rPr lang="en-US" b="1" dirty="0"/>
              <a:t>Focus Question: </a:t>
            </a:r>
            <a:r>
              <a:rPr lang="en-US" dirty="0"/>
              <a:t>To what extent did the Israelites establish a united state, and what became of it? In what ways was the Jewish faith unique in the ancient Near East, and how did it evolve over time? Who were the neighbors of the Israelites, and what was their significance? </a:t>
            </a:r>
          </a:p>
          <a:p>
            <a:r>
              <a:rPr lang="en-US" altLang="en-US" dirty="0"/>
              <a:t>Semitic-speaking people</a:t>
            </a:r>
          </a:p>
          <a:p>
            <a:pPr lvl="1"/>
            <a:r>
              <a:rPr lang="en-US" altLang="en-US" dirty="0"/>
              <a:t>Early history and traditions recorded in the Hebrew Bible</a:t>
            </a:r>
          </a:p>
          <a:p>
            <a:pPr lvl="2"/>
            <a:r>
              <a:rPr lang="en-US" altLang="en-US" dirty="0"/>
              <a:t>From Abraham to bondage and the Exodus to Canaan</a:t>
            </a:r>
          </a:p>
          <a:p>
            <a:pPr lvl="2"/>
            <a:r>
              <a:rPr lang="en-US" altLang="en-US" dirty="0"/>
              <a:t>Scholarly debates over biblical accounts </a:t>
            </a:r>
          </a:p>
          <a:p>
            <a:r>
              <a:rPr lang="en-US" altLang="en-US" dirty="0"/>
              <a:t>Israelites emerged as a distinct group of people, possibly organized in tribes or a league of tribes between 1200 and 1000 </a:t>
            </a:r>
            <a:r>
              <a:rPr lang="en-US" altLang="en-US" cap="small" dirty="0" err="1"/>
              <a:t>b.c.e</a:t>
            </a:r>
            <a:r>
              <a:rPr lang="en-US" altLang="en-US" dirty="0"/>
              <a:t>. </a:t>
            </a:r>
          </a:p>
        </p:txBody>
      </p:sp>
    </p:spTree>
    <p:extLst>
      <p:ext uri="{BB962C8B-B14F-4D97-AF65-F5344CB8AC3E}">
        <p14:creationId xmlns:p14="http://schemas.microsoft.com/office/powerpoint/2010/main" val="98590856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 The Hebrews: “The Children of Israel” </a:t>
            </a:r>
            <a:br>
              <a:rPr lang="en-US" dirty="0"/>
            </a:br>
            <a:r>
              <a:rPr lang="en-US" dirty="0"/>
              <a:t>(2 of 3)</a:t>
            </a:r>
          </a:p>
        </p:txBody>
      </p:sp>
      <p:sp>
        <p:nvSpPr>
          <p:cNvPr id="3" name="Content Placeholder 2"/>
          <p:cNvSpPr>
            <a:spLocks noGrp="1"/>
          </p:cNvSpPr>
          <p:nvPr>
            <p:ph idx="1"/>
          </p:nvPr>
        </p:nvSpPr>
        <p:spPr>
          <a:xfrm>
            <a:off x="228600" y="1066800"/>
            <a:ext cx="8869680" cy="5120640"/>
          </a:xfrm>
        </p:spPr>
        <p:txBody>
          <a:bodyPr>
            <a:noAutofit/>
          </a:bodyPr>
          <a:lstStyle/>
          <a:p>
            <a:r>
              <a:rPr lang="en-US" altLang="en-US" dirty="0"/>
              <a:t>Was there a United Kingdom of Israel?</a:t>
            </a:r>
          </a:p>
          <a:p>
            <a:pPr lvl="1"/>
            <a:r>
              <a:rPr lang="en-US" altLang="en-US" dirty="0"/>
              <a:t>Saul </a:t>
            </a:r>
            <a:r>
              <a:rPr lang="fi-FI" dirty="0"/>
              <a:t>(ca. 1020–1000 </a:t>
            </a:r>
            <a:r>
              <a:rPr lang="en-US" altLang="en-US" cap="small" dirty="0" err="1"/>
              <a:t>b.c.e</a:t>
            </a:r>
            <a:r>
              <a:rPr lang="fi-FI" dirty="0"/>
              <a:t>.) and the Philistines</a:t>
            </a:r>
            <a:endParaRPr lang="en-US" altLang="en-US" dirty="0"/>
          </a:p>
          <a:p>
            <a:pPr lvl="1"/>
            <a:r>
              <a:rPr lang="en-US" altLang="en-US" dirty="0"/>
              <a:t>Reunification under David </a:t>
            </a:r>
            <a:r>
              <a:rPr lang="mr-IN" dirty="0"/>
              <a:t>(ca. 1000–970 </a:t>
            </a:r>
            <a:r>
              <a:rPr lang="en-US" altLang="en-US" cap="small" dirty="0" err="1"/>
              <a:t>b.c.e</a:t>
            </a:r>
            <a:r>
              <a:rPr lang="fi-FI" dirty="0"/>
              <a:t>.</a:t>
            </a:r>
            <a:r>
              <a:rPr lang="mr-IN" dirty="0"/>
              <a:t>)</a:t>
            </a:r>
            <a:endParaRPr lang="en-US" altLang="en-US" dirty="0"/>
          </a:p>
          <a:p>
            <a:pPr lvl="1"/>
            <a:r>
              <a:rPr lang="en-US" altLang="en-US" dirty="0"/>
              <a:t>Solomon </a:t>
            </a:r>
            <a:r>
              <a:rPr lang="mr-IN" dirty="0"/>
              <a:t>(ca. 970</a:t>
            </a:r>
            <a:r>
              <a:rPr lang="en-US" dirty="0"/>
              <a:t>–930</a:t>
            </a:r>
            <a:r>
              <a:rPr lang="mr-IN" dirty="0"/>
              <a:t> </a:t>
            </a:r>
            <a:r>
              <a:rPr lang="en-US" altLang="en-US" cap="small" dirty="0" err="1"/>
              <a:t>b.c.e</a:t>
            </a:r>
            <a:r>
              <a:rPr lang="fi-FI" dirty="0"/>
              <a:t>.</a:t>
            </a:r>
            <a:r>
              <a:rPr lang="mr-IN" dirty="0"/>
              <a:t>)</a:t>
            </a:r>
            <a:r>
              <a:rPr lang="en-US" dirty="0"/>
              <a:t>: strengthening royal power</a:t>
            </a:r>
            <a:endParaRPr lang="en-US" altLang="en-US" dirty="0"/>
          </a:p>
          <a:p>
            <a:r>
              <a:rPr lang="en-US" altLang="en-US" dirty="0"/>
              <a:t>The kingdoms of Israel (ten northern tribes) and Judah (two southern tribes)</a:t>
            </a:r>
          </a:p>
          <a:p>
            <a:r>
              <a:rPr lang="en-US" altLang="en-US" dirty="0"/>
              <a:t>The spiritual dimension: </a:t>
            </a:r>
            <a:r>
              <a:rPr lang="en-US" altLang="en-US" b="1" dirty="0"/>
              <a:t>monotheism</a:t>
            </a:r>
          </a:p>
          <a:p>
            <a:pPr lvl="1"/>
            <a:r>
              <a:rPr lang="en-US" altLang="en-US" dirty="0"/>
              <a:t>“</a:t>
            </a:r>
            <a:r>
              <a:rPr lang="en-US" altLang="ja-JP" dirty="0"/>
              <a:t>I Am the Lord Your God”</a:t>
            </a:r>
          </a:p>
          <a:p>
            <a:pPr lvl="1"/>
            <a:r>
              <a:rPr lang="en-US" altLang="en-US" dirty="0"/>
              <a:t>“</a:t>
            </a:r>
            <a:r>
              <a:rPr lang="en-US" altLang="ja-JP" dirty="0"/>
              <a:t>You Only Have I Chosen</a:t>
            </a:r>
            <a:r>
              <a:rPr lang="en-US" altLang="en-US" dirty="0"/>
              <a:t>”: the covenant and the law</a:t>
            </a:r>
          </a:p>
          <a:p>
            <a:pPr lvl="1"/>
            <a:r>
              <a:rPr lang="en-US" altLang="en-US" dirty="0"/>
              <a:t> The prophets and rabbis: spiritual leaders emerge in times of crisis</a:t>
            </a:r>
          </a:p>
        </p:txBody>
      </p:sp>
    </p:spTree>
    <p:extLst>
      <p:ext uri="{BB962C8B-B14F-4D97-AF65-F5344CB8AC3E}">
        <p14:creationId xmlns:p14="http://schemas.microsoft.com/office/powerpoint/2010/main" val="103994058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 The Hebrews: “The Children of Israel” </a:t>
            </a:r>
            <a:br>
              <a:rPr lang="en-US" dirty="0"/>
            </a:br>
            <a:r>
              <a:rPr lang="en-US" dirty="0"/>
              <a:t>(3 of 3)</a:t>
            </a:r>
          </a:p>
        </p:txBody>
      </p:sp>
      <p:sp>
        <p:nvSpPr>
          <p:cNvPr id="3" name="Content Placeholder 2"/>
          <p:cNvSpPr>
            <a:spLocks noGrp="1"/>
          </p:cNvSpPr>
          <p:nvPr>
            <p:ph idx="1"/>
          </p:nvPr>
        </p:nvSpPr>
        <p:spPr>
          <a:xfrm>
            <a:off x="228600" y="1066800"/>
            <a:ext cx="8869680" cy="5120640"/>
          </a:xfrm>
        </p:spPr>
        <p:txBody>
          <a:bodyPr>
            <a:noAutofit/>
          </a:bodyPr>
          <a:lstStyle/>
          <a:p>
            <a:pPr>
              <a:spcBef>
                <a:spcPts val="1200"/>
              </a:spcBef>
              <a:spcAft>
                <a:spcPts val="600"/>
              </a:spcAft>
            </a:pPr>
            <a:r>
              <a:rPr lang="en-US" altLang="en-US" dirty="0"/>
              <a:t>The neighbors of the Israelites</a:t>
            </a:r>
          </a:p>
          <a:p>
            <a:pPr lvl="1">
              <a:spcBef>
                <a:spcPts val="1200"/>
              </a:spcBef>
              <a:spcAft>
                <a:spcPts val="600"/>
              </a:spcAft>
            </a:pPr>
            <a:r>
              <a:rPr lang="en-US" altLang="en-US" dirty="0"/>
              <a:t>The Philistines</a:t>
            </a:r>
          </a:p>
          <a:p>
            <a:pPr lvl="1">
              <a:spcBef>
                <a:spcPts val="1200"/>
              </a:spcBef>
              <a:spcAft>
                <a:spcPts val="600"/>
              </a:spcAft>
            </a:pPr>
            <a:r>
              <a:rPr lang="en-US" altLang="en-US" dirty="0"/>
              <a:t>The Phoenicians</a:t>
            </a:r>
          </a:p>
          <a:p>
            <a:pPr lvl="2">
              <a:spcBef>
                <a:spcPts val="1200"/>
              </a:spcBef>
              <a:spcAft>
                <a:spcPts val="600"/>
              </a:spcAft>
            </a:pPr>
            <a:r>
              <a:rPr lang="en-US" altLang="en-US" dirty="0"/>
              <a:t>Cities and trade: purple dye and the cedars of Lebanon</a:t>
            </a:r>
          </a:p>
          <a:p>
            <a:pPr lvl="2">
              <a:spcBef>
                <a:spcPts val="1200"/>
              </a:spcBef>
              <a:spcAft>
                <a:spcPts val="600"/>
              </a:spcAft>
            </a:pPr>
            <a:r>
              <a:rPr lang="en-US" altLang="en-US" dirty="0"/>
              <a:t>Navigation and colonies: from the Atlantic and west Africa throughout the Mediterranean</a:t>
            </a:r>
          </a:p>
          <a:p>
            <a:pPr lvl="2">
              <a:spcBef>
                <a:spcPts val="1200"/>
              </a:spcBef>
              <a:spcAft>
                <a:spcPts val="600"/>
              </a:spcAft>
            </a:pPr>
            <a:r>
              <a:rPr lang="en-US" altLang="en-US" dirty="0"/>
              <a:t>The development and influence of the Phoenician alphabet, first to the Greeks and then to the Romans</a:t>
            </a:r>
          </a:p>
        </p:txBody>
      </p:sp>
    </p:spTree>
    <p:extLst>
      <p:ext uri="{BB962C8B-B14F-4D97-AF65-F5344CB8AC3E}">
        <p14:creationId xmlns:p14="http://schemas.microsoft.com/office/powerpoint/2010/main" val="3284890635"/>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82612"/>
          </a:xfrm>
        </p:spPr>
        <p:txBody>
          <a:bodyPr>
            <a:noAutofit/>
          </a:bodyPr>
          <a:lstStyle/>
          <a:p>
            <a:r>
              <a:rPr lang="en-US" dirty="0"/>
              <a:t>Chronology: The Israelites</a:t>
            </a:r>
          </a:p>
        </p:txBody>
      </p:sp>
      <p:pic>
        <p:nvPicPr>
          <p:cNvPr id="2051" name="Picture 2" descr="Chronology: The Israelite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003300" y="1080271"/>
            <a:ext cx="7137400" cy="4697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7523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79388"/>
            <a:ext cx="8264769" cy="658812"/>
          </a:xfrm>
        </p:spPr>
        <p:txBody>
          <a:bodyPr>
            <a:noAutofit/>
          </a:bodyPr>
          <a:lstStyle/>
          <a:p>
            <a:r>
              <a:rPr lang="en-US" sz="2000" b="1" dirty="0"/>
              <a:t>2.1 The Judgment of Solomon as </a:t>
            </a:r>
            <a:r>
              <a:rPr lang="en-US" sz="2000" dirty="0"/>
              <a:t>painted by Raphael in the Sixteenth Century. This Renaissance image depicts the famed skill of the Israelite king as a judge.</a:t>
            </a:r>
          </a:p>
        </p:txBody>
      </p:sp>
      <p:pic>
        <p:nvPicPr>
          <p:cNvPr id="3074" name="Picture 2" descr="The judgment of Solomon as painted by Raphael in the sixteenth century"/>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600200" y="1052697"/>
            <a:ext cx="5866867" cy="4814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626721"/>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3505200" cy="1954212"/>
          </a:xfrm>
        </p:spPr>
        <p:txBody>
          <a:bodyPr>
            <a:noAutofit/>
          </a:bodyPr>
          <a:lstStyle/>
          <a:p>
            <a:r>
              <a:rPr lang="en-US" sz="2000" b="1" dirty="0"/>
              <a:t>2.4 Moses and the Ten Commandments. </a:t>
            </a:r>
            <a:r>
              <a:rPr lang="en-US" sz="2000" dirty="0"/>
              <a:t>This detail from a sixth-century mosaic shows Moses and the Ten Commandments, which created a standard for ethical behavior.</a:t>
            </a:r>
          </a:p>
        </p:txBody>
      </p:sp>
      <p:pic>
        <p:nvPicPr>
          <p:cNvPr id="4098" name="Picture 2" descr="As we have seen, according to the Hebrew Bible, God gave to Moses a set of commandments for the Israelites to obey. Although these commandments are interpreted and numbered differently by religious groups, the early Christian church came to consider the Ten Commandments given to Moses by God as a summary of God’s law and a standard for ethical behavior. This is evident in this sixth-century detail of Moses and the Ten Commandments in the Eastern Roman (later known as Byzantine) church of San Vitale in Italy. The Israelites shown in the photo are, of course, garbed in the styles of the sixth century."/>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4419600" y="287989"/>
            <a:ext cx="4317754" cy="5808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09723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775552"/>
          </a:xfrm>
        </p:spPr>
        <p:txBody>
          <a:bodyPr>
            <a:noAutofit/>
          </a:bodyPr>
          <a:lstStyle/>
          <a:p>
            <a:r>
              <a:rPr lang="en-US" dirty="0"/>
              <a:t>Map 2.1 The Israelites and their Neighbors in the First Millennium B.C.E.</a:t>
            </a:r>
          </a:p>
        </p:txBody>
      </p:sp>
      <p:pic>
        <p:nvPicPr>
          <p:cNvPr id="5122" name="Picture 2" descr="A map shows the territory of Philistines (shaded in green)  and Phoenicians (shaded in violet)  Kingdom of Judah (shaded in pink)  Kingdom of Israel (shaded in yellow). Philistines lies on the south eastern shore of Mediterranean Sea. The Kingdom of Judah is located east to Philistines and it includes city of Jerusalem. To the North of Judah lies Kingdom of Israel. It is also extended to the east of River Jordan. The Israeli city Samaria is marked. The Phoenician territory is located to the North of Israel. The cities include  Byblos  Sidon  and Tyre."/>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3048000" y="954940"/>
            <a:ext cx="3366426" cy="5141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450094"/>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06412"/>
          </a:xfrm>
        </p:spPr>
        <p:txBody>
          <a:bodyPr>
            <a:noAutofit/>
          </a:bodyPr>
          <a:lstStyle/>
          <a:p>
            <a:r>
              <a:rPr lang="en-US" dirty="0"/>
              <a:t>Map 2.2 Phoenician Colonies, Trade Routes, ca. 800 B.C.E.</a:t>
            </a:r>
          </a:p>
        </p:txBody>
      </p:sp>
      <p:pic>
        <p:nvPicPr>
          <p:cNvPr id="6146" name="Picture 2" descr="Phoenician Colonies and Trade Routes, ca. 800 b.c.e."/>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609600" y="990600"/>
            <a:ext cx="7776028" cy="4861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48931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The Assyrian Empire (1 of 2)</a:t>
            </a:r>
          </a:p>
        </p:txBody>
      </p:sp>
      <p:sp>
        <p:nvSpPr>
          <p:cNvPr id="3" name="Content Placeholder 2"/>
          <p:cNvSpPr>
            <a:spLocks noGrp="1"/>
          </p:cNvSpPr>
          <p:nvPr>
            <p:ph idx="1"/>
          </p:nvPr>
        </p:nvSpPr>
        <p:spPr>
          <a:xfrm>
            <a:off x="228600" y="1066800"/>
            <a:ext cx="8869680" cy="5120640"/>
          </a:xfrm>
        </p:spPr>
        <p:txBody>
          <a:bodyPr>
            <a:noAutofit/>
          </a:bodyPr>
          <a:lstStyle/>
          <a:p>
            <a:pPr marL="0" indent="0">
              <a:spcBef>
                <a:spcPts val="1200"/>
              </a:spcBef>
              <a:spcAft>
                <a:spcPts val="600"/>
              </a:spcAft>
              <a:buNone/>
            </a:pPr>
            <a:r>
              <a:rPr lang="en-US" b="1" dirty="0"/>
              <a:t>Focus Question: </a:t>
            </a:r>
            <a:r>
              <a:rPr lang="en-US" dirty="0"/>
              <a:t>What methods and institutions did the Assyrians use to amass and maintain their empire? </a:t>
            </a:r>
          </a:p>
          <a:p>
            <a:pPr>
              <a:spcBef>
                <a:spcPts val="1200"/>
              </a:spcBef>
              <a:spcAft>
                <a:spcPts val="600"/>
              </a:spcAft>
            </a:pPr>
            <a:r>
              <a:rPr lang="en-US" dirty="0"/>
              <a:t>Organization of the empire</a:t>
            </a:r>
          </a:p>
          <a:p>
            <a:pPr lvl="1">
              <a:spcBef>
                <a:spcPts val="1200"/>
              </a:spcBef>
              <a:spcAft>
                <a:spcPts val="600"/>
              </a:spcAft>
            </a:pPr>
            <a:r>
              <a:rPr lang="en-US" dirty="0"/>
              <a:t>Kings and local officials</a:t>
            </a:r>
          </a:p>
          <a:p>
            <a:pPr>
              <a:spcBef>
                <a:spcPts val="1200"/>
              </a:spcBef>
              <a:spcAft>
                <a:spcPts val="600"/>
              </a:spcAft>
            </a:pPr>
            <a:r>
              <a:rPr lang="en-US" dirty="0"/>
              <a:t>The Assyrian military machine </a:t>
            </a:r>
          </a:p>
          <a:p>
            <a:pPr lvl="1">
              <a:spcBef>
                <a:spcPts val="1200"/>
              </a:spcBef>
              <a:spcAft>
                <a:spcPts val="600"/>
              </a:spcAft>
            </a:pPr>
            <a:r>
              <a:rPr lang="en-US" dirty="0"/>
              <a:t>Reasons for domination</a:t>
            </a:r>
          </a:p>
          <a:p>
            <a:pPr lvl="2">
              <a:spcBef>
                <a:spcPts val="1200"/>
              </a:spcBef>
              <a:spcAft>
                <a:spcPts val="600"/>
              </a:spcAft>
            </a:pPr>
            <a:r>
              <a:rPr lang="en-US" dirty="0"/>
              <a:t>Large, disciplined, and well-organized forces</a:t>
            </a:r>
          </a:p>
          <a:p>
            <a:pPr lvl="2">
              <a:spcBef>
                <a:spcPts val="1200"/>
              </a:spcBef>
              <a:spcAft>
                <a:spcPts val="600"/>
              </a:spcAft>
            </a:pPr>
            <a:r>
              <a:rPr lang="en-US" dirty="0"/>
              <a:t>Advantage through iron weapons and advanced tactics</a:t>
            </a:r>
          </a:p>
          <a:p>
            <a:pPr lvl="2">
              <a:spcBef>
                <a:spcPts val="1200"/>
              </a:spcBef>
              <a:spcAft>
                <a:spcPts val="600"/>
              </a:spcAft>
            </a:pPr>
            <a:r>
              <a:rPr lang="en-US" dirty="0"/>
              <a:t>Creation of a climate of terror</a:t>
            </a:r>
          </a:p>
        </p:txBody>
      </p:sp>
    </p:spTree>
    <p:extLst>
      <p:ext uri="{BB962C8B-B14F-4D97-AF65-F5344CB8AC3E}">
        <p14:creationId xmlns:p14="http://schemas.microsoft.com/office/powerpoint/2010/main" val="349180336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The Assyrian Empire (2 of 2)</a:t>
            </a:r>
          </a:p>
        </p:txBody>
      </p:sp>
      <p:sp>
        <p:nvSpPr>
          <p:cNvPr id="3" name="Content Placeholder 2"/>
          <p:cNvSpPr>
            <a:spLocks noGrp="1"/>
          </p:cNvSpPr>
          <p:nvPr>
            <p:ph idx="1"/>
          </p:nvPr>
        </p:nvSpPr>
        <p:spPr>
          <a:xfrm>
            <a:off x="228600" y="1066800"/>
            <a:ext cx="8869680" cy="5120640"/>
          </a:xfrm>
        </p:spPr>
        <p:txBody>
          <a:bodyPr>
            <a:noAutofit/>
          </a:bodyPr>
          <a:lstStyle/>
          <a:p>
            <a:pPr>
              <a:spcBef>
                <a:spcPts val="600"/>
              </a:spcBef>
              <a:spcAft>
                <a:spcPts val="600"/>
              </a:spcAft>
            </a:pPr>
            <a:r>
              <a:rPr lang="en-US" dirty="0"/>
              <a:t>Assyrian Society</a:t>
            </a:r>
          </a:p>
          <a:p>
            <a:pPr lvl="1">
              <a:spcBef>
                <a:spcPts val="600"/>
              </a:spcBef>
              <a:spcAft>
                <a:spcPts val="600"/>
              </a:spcAft>
            </a:pPr>
            <a:r>
              <a:rPr lang="en-US" dirty="0"/>
              <a:t>Deportation of prisoners created a polyglot society</a:t>
            </a:r>
          </a:p>
          <a:p>
            <a:pPr lvl="1">
              <a:spcBef>
                <a:spcPts val="600"/>
              </a:spcBef>
              <a:spcAft>
                <a:spcPts val="600"/>
              </a:spcAft>
            </a:pPr>
            <a:r>
              <a:rPr lang="en-US" dirty="0"/>
              <a:t>The cohesive force of religion: “the land of </a:t>
            </a:r>
            <a:r>
              <a:rPr lang="en-US" dirty="0" err="1"/>
              <a:t>Ashur</a:t>
            </a:r>
            <a:r>
              <a:rPr lang="en-US" dirty="0"/>
              <a:t>”</a:t>
            </a:r>
          </a:p>
          <a:p>
            <a:pPr lvl="1">
              <a:spcBef>
                <a:spcPts val="600"/>
              </a:spcBef>
              <a:spcAft>
                <a:spcPts val="600"/>
              </a:spcAft>
            </a:pPr>
            <a:r>
              <a:rPr lang="en-US" dirty="0"/>
              <a:t>Hierarchical and patriarchal organization</a:t>
            </a:r>
          </a:p>
          <a:p>
            <a:pPr lvl="1">
              <a:spcBef>
                <a:spcPts val="600"/>
              </a:spcBef>
              <a:spcAft>
                <a:spcPts val="600"/>
              </a:spcAft>
            </a:pPr>
            <a:r>
              <a:rPr lang="en-US" dirty="0"/>
              <a:t>Economy based on agriculture and trade</a:t>
            </a:r>
          </a:p>
          <a:p>
            <a:pPr>
              <a:spcBef>
                <a:spcPts val="600"/>
              </a:spcBef>
              <a:spcAft>
                <a:spcPts val="600"/>
              </a:spcAft>
            </a:pPr>
            <a:r>
              <a:rPr lang="en-US" dirty="0"/>
              <a:t>Assyrian Culture</a:t>
            </a:r>
          </a:p>
          <a:p>
            <a:pPr lvl="1">
              <a:spcBef>
                <a:spcPts val="600"/>
              </a:spcBef>
              <a:spcAft>
                <a:spcPts val="600"/>
              </a:spcAft>
            </a:pPr>
            <a:r>
              <a:rPr lang="en-US" dirty="0"/>
              <a:t>Assimilation of Mesopotamian culture</a:t>
            </a:r>
          </a:p>
          <a:p>
            <a:pPr lvl="2">
              <a:spcBef>
                <a:spcPts val="600"/>
              </a:spcBef>
              <a:spcAft>
                <a:spcPts val="600"/>
              </a:spcAft>
            </a:pPr>
            <a:r>
              <a:rPr lang="en-US" dirty="0"/>
              <a:t>Ashurbanipal and the Library at </a:t>
            </a:r>
            <a:r>
              <a:rPr lang="en-US" dirty="0" err="1"/>
              <a:t>Ninevah</a:t>
            </a:r>
            <a:endParaRPr lang="en-US" dirty="0"/>
          </a:p>
          <a:p>
            <a:pPr lvl="2">
              <a:spcBef>
                <a:spcPts val="600"/>
              </a:spcBef>
              <a:spcAft>
                <a:spcPts val="600"/>
              </a:spcAft>
            </a:pPr>
            <a:r>
              <a:rPr lang="en-US" dirty="0"/>
              <a:t>Art: relief sculptures in royal palaces</a:t>
            </a:r>
          </a:p>
        </p:txBody>
      </p:sp>
    </p:spTree>
    <p:extLst>
      <p:ext uri="{BB962C8B-B14F-4D97-AF65-F5344CB8AC3E}">
        <p14:creationId xmlns:p14="http://schemas.microsoft.com/office/powerpoint/2010/main" val="2880216628"/>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658812"/>
          </a:xfrm>
        </p:spPr>
        <p:txBody>
          <a:bodyPr>
            <a:noAutofit/>
          </a:bodyPr>
          <a:lstStyle/>
          <a:p>
            <a:r>
              <a:rPr lang="en-US" sz="2000" b="1" dirty="0"/>
              <a:t>2.5a, 2.5b Assyrian Warriors. </a:t>
            </a:r>
            <a:r>
              <a:rPr lang="en-US" sz="2000" dirty="0"/>
              <a:t>These images show Assyrian archers at work during a siege and Assyrian warriors on a chariot.</a:t>
            </a:r>
          </a:p>
        </p:txBody>
      </p:sp>
      <p:pic>
        <p:nvPicPr>
          <p:cNvPr id="6" name="Content Placeholder 5">
            <a:extLst>
              <a:ext uri="{FF2B5EF4-FFF2-40B4-BE49-F238E27FC236}">
                <a16:creationId xmlns:a16="http://schemas.microsoft.com/office/drawing/2014/main" id="{2F6D14AD-01FA-4E41-BA0C-AF8A7EB9DCF3}"/>
              </a:ext>
            </a:extLst>
          </p:cNvPr>
          <p:cNvPicPr>
            <a:picLocks noGrp="1" noChangeAspect="1"/>
          </p:cNvPicPr>
          <p:nvPr>
            <p:ph sz="quarter" idx="10"/>
          </p:nvPr>
        </p:nvPicPr>
        <p:blipFill>
          <a:blip r:embed="rId2" cstate="print">
            <a:extLst>
              <a:ext uri="{28A0092B-C50C-407E-A947-70E740481C1C}">
                <a14:useLocalDpi xmlns:a14="http://schemas.microsoft.com/office/drawing/2010/main" val="0"/>
              </a:ext>
            </a:extLst>
          </a:blip>
          <a:stretch>
            <a:fillRect/>
          </a:stretch>
        </p:blipFill>
        <p:spPr>
          <a:xfrm>
            <a:off x="533400" y="1544089"/>
            <a:ext cx="4800600" cy="3769822"/>
          </a:xfrm>
          <a:prstGeom prst="rect">
            <a:avLst/>
          </a:prstGeom>
        </p:spPr>
      </p:pic>
      <p:pic>
        <p:nvPicPr>
          <p:cNvPr id="7" name="Picture 6">
            <a:extLst>
              <a:ext uri="{FF2B5EF4-FFF2-40B4-BE49-F238E27FC236}">
                <a16:creationId xmlns:a16="http://schemas.microsoft.com/office/drawing/2014/main" id="{0F498F14-6010-4234-B761-3FDCF1741C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800" y="1066800"/>
            <a:ext cx="2895600" cy="4784979"/>
          </a:xfrm>
          <a:prstGeom prst="rect">
            <a:avLst/>
          </a:prstGeom>
        </p:spPr>
      </p:pic>
    </p:spTree>
    <p:extLst>
      <p:ext uri="{BB962C8B-B14F-4D97-AF65-F5344CB8AC3E}">
        <p14:creationId xmlns:p14="http://schemas.microsoft.com/office/powerpoint/2010/main" val="361433433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06412"/>
          </a:xfrm>
        </p:spPr>
        <p:txBody>
          <a:bodyPr>
            <a:noAutofit/>
          </a:bodyPr>
          <a:lstStyle/>
          <a:p>
            <a:r>
              <a:rPr lang="en-US" dirty="0"/>
              <a:t>Map 2.3 The Assyrian and Neo-Babylonian Empires</a:t>
            </a:r>
          </a:p>
        </p:txBody>
      </p:sp>
      <p:pic>
        <p:nvPicPr>
          <p:cNvPr id="9218" name="Picture 2" descr="A map shows the Assyrian Empire (circa 700 B.C.E) shaded in pink and Neo-Babylonian Empire (circa 562 B.C.E) in dotted-lines. The Assyrian Empire encompasses Cyprus  parts of Egypt  Phoenicia  Syria  and Babylonia. The cities labeled are: Thebes  Memphis  Jerusalem  Tyre  Byblos  Ashur  Nineveh  Babylon  Ur  Susa  Khorsabad  and Nimrud. The Empire also includes River Tigris  River Euphrates and Dead Sea. The Neo-Babylonian Empire begins from the North West coast of Syria and coincides with the North and North Eastern border of Assyrian Empire  reaching the Persian Gulf (including parts of Elam territory). It further extends through the Arabian Desert and ends at the Coast of Red Sea."/>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649186" y="867423"/>
            <a:ext cx="5742214" cy="4999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309851"/>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2-4 The Persian Empire (1 of 2)</a:t>
            </a:r>
          </a:p>
        </p:txBody>
      </p:sp>
      <p:sp>
        <p:nvSpPr>
          <p:cNvPr id="3" name="Content Placeholder 2"/>
          <p:cNvSpPr>
            <a:spLocks noGrp="1"/>
          </p:cNvSpPr>
          <p:nvPr>
            <p:ph idx="1"/>
          </p:nvPr>
        </p:nvSpPr>
        <p:spPr>
          <a:xfrm>
            <a:off x="228600" y="1066800"/>
            <a:ext cx="8869680" cy="5120640"/>
          </a:xfrm>
        </p:spPr>
        <p:txBody>
          <a:bodyPr>
            <a:noAutofit/>
          </a:bodyPr>
          <a:lstStyle/>
          <a:p>
            <a:pPr marL="0" indent="0">
              <a:spcBef>
                <a:spcPts val="0"/>
              </a:spcBef>
              <a:buNone/>
            </a:pPr>
            <a:r>
              <a:rPr lang="en-US" b="1" dirty="0"/>
              <a:t>Focus Question: </a:t>
            </a:r>
            <a:r>
              <a:rPr lang="en-US" dirty="0"/>
              <a:t>What methods and institutions did the Persians use to amass and maintain their empire, and how did these methods and institutions differ from those of the Assyrians? </a:t>
            </a:r>
          </a:p>
          <a:p>
            <a:pPr>
              <a:spcBef>
                <a:spcPts val="0"/>
              </a:spcBef>
            </a:pPr>
            <a:r>
              <a:rPr lang="en-US" altLang="en-US" dirty="0"/>
              <a:t>Neo-Babylonian Empire</a:t>
            </a:r>
          </a:p>
          <a:p>
            <a:pPr lvl="1">
              <a:spcBef>
                <a:spcPts val="0"/>
              </a:spcBef>
            </a:pPr>
            <a:r>
              <a:rPr lang="en-US" altLang="en-US" dirty="0"/>
              <a:t>Nebuchadnezzar II (605–562 </a:t>
            </a:r>
            <a:r>
              <a:rPr lang="en-US" altLang="en-US" cap="small" dirty="0" err="1"/>
              <a:t>b.c.e</a:t>
            </a:r>
            <a:r>
              <a:rPr lang="en-US" altLang="en-US" dirty="0"/>
              <a:t>.) and Babylon</a:t>
            </a:r>
          </a:p>
          <a:p>
            <a:pPr lvl="1">
              <a:spcBef>
                <a:spcPts val="0"/>
              </a:spcBef>
            </a:pPr>
            <a:r>
              <a:rPr lang="en-US" altLang="en-US" dirty="0"/>
              <a:t>Fell to the Persians in 539 B.C.</a:t>
            </a:r>
          </a:p>
          <a:p>
            <a:pPr>
              <a:spcBef>
                <a:spcPts val="0"/>
              </a:spcBef>
            </a:pPr>
            <a:r>
              <a:rPr lang="en-US" altLang="en-US" dirty="0"/>
              <a:t>The origins of the Persians and the Medes</a:t>
            </a:r>
          </a:p>
          <a:p>
            <a:pPr>
              <a:spcBef>
                <a:spcPts val="0"/>
              </a:spcBef>
            </a:pPr>
            <a:r>
              <a:rPr lang="en-US" altLang="en-US" dirty="0"/>
              <a:t>Cyrus the Great (559–530 </a:t>
            </a:r>
            <a:r>
              <a:rPr lang="en-US" altLang="en-US" cap="small" dirty="0" err="1"/>
              <a:t>b.c.e</a:t>
            </a:r>
            <a:r>
              <a:rPr lang="en-US" altLang="en-US" dirty="0"/>
              <a:t>.) </a:t>
            </a:r>
          </a:p>
          <a:p>
            <a:pPr lvl="1">
              <a:spcBef>
                <a:spcPts val="0"/>
              </a:spcBef>
            </a:pPr>
            <a:r>
              <a:rPr lang="en-US" altLang="en-US" dirty="0"/>
              <a:t>Media: the first </a:t>
            </a:r>
            <a:r>
              <a:rPr lang="en-US" altLang="en-US" b="1" dirty="0"/>
              <a:t>satrapy</a:t>
            </a:r>
            <a:r>
              <a:rPr lang="en-US" altLang="en-US" dirty="0"/>
              <a:t>, or province</a:t>
            </a:r>
          </a:p>
          <a:p>
            <a:pPr lvl="1">
              <a:spcBef>
                <a:spcPts val="0"/>
              </a:spcBef>
            </a:pPr>
            <a:r>
              <a:rPr lang="en-US" altLang="en-US" dirty="0"/>
              <a:t>Expanding the empire: Lydia, Greece, western India</a:t>
            </a:r>
          </a:p>
          <a:p>
            <a:pPr lvl="1">
              <a:spcBef>
                <a:spcPts val="0"/>
              </a:spcBef>
            </a:pPr>
            <a:r>
              <a:rPr lang="en-US" altLang="en-US" dirty="0"/>
              <a:t>Wisdom and compassion in governing </a:t>
            </a:r>
          </a:p>
        </p:txBody>
      </p:sp>
    </p:spTree>
    <p:extLst>
      <p:ext uri="{BB962C8B-B14F-4D97-AF65-F5344CB8AC3E}">
        <p14:creationId xmlns:p14="http://schemas.microsoft.com/office/powerpoint/2010/main" val="55759719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2-4 The Persian Empire (2 of 2)</a:t>
            </a:r>
          </a:p>
        </p:txBody>
      </p:sp>
      <p:sp>
        <p:nvSpPr>
          <p:cNvPr id="3" name="Content Placeholder 2"/>
          <p:cNvSpPr>
            <a:spLocks noGrp="1"/>
          </p:cNvSpPr>
          <p:nvPr>
            <p:ph idx="1"/>
          </p:nvPr>
        </p:nvSpPr>
        <p:spPr>
          <a:xfrm>
            <a:off x="228600" y="1066800"/>
            <a:ext cx="8869680" cy="5120640"/>
          </a:xfrm>
        </p:spPr>
        <p:txBody>
          <a:bodyPr>
            <a:noAutofit/>
          </a:bodyPr>
          <a:lstStyle/>
          <a:p>
            <a:r>
              <a:rPr lang="en-US" altLang="en-US" dirty="0"/>
              <a:t>Expanding and governing the empire</a:t>
            </a:r>
          </a:p>
          <a:p>
            <a:pPr lvl="1"/>
            <a:r>
              <a:rPr lang="en-US" altLang="en-US" dirty="0"/>
              <a:t>“Protector of the kingdom:” </a:t>
            </a:r>
            <a:r>
              <a:rPr lang="en-US" altLang="en-US" b="1" dirty="0"/>
              <a:t>satrap</a:t>
            </a:r>
            <a:endParaRPr lang="en-US" altLang="en-US" dirty="0"/>
          </a:p>
          <a:p>
            <a:pPr lvl="1"/>
            <a:r>
              <a:rPr lang="en-US" altLang="en-US" dirty="0"/>
              <a:t>The system of communication: The Royal Road</a:t>
            </a:r>
          </a:p>
          <a:p>
            <a:r>
              <a:rPr lang="en-US" altLang="en-US" dirty="0"/>
              <a:t>The Great King: Darius (521–486 </a:t>
            </a:r>
            <a:r>
              <a:rPr lang="en-US" altLang="en-US" cap="small" dirty="0" err="1"/>
              <a:t>b.c.e</a:t>
            </a:r>
            <a:r>
              <a:rPr lang="en-US" altLang="en-US" dirty="0"/>
              <a:t>.)	</a:t>
            </a:r>
          </a:p>
          <a:p>
            <a:pPr lvl="1"/>
            <a:r>
              <a:rPr lang="en-US" altLang="en-US" dirty="0"/>
              <a:t>Ruled the largest empire in the world to that point</a:t>
            </a:r>
          </a:p>
          <a:p>
            <a:pPr lvl="1"/>
            <a:r>
              <a:rPr lang="en-US" altLang="en-US" dirty="0"/>
              <a:t>Source of all justice</a:t>
            </a:r>
          </a:p>
          <a:p>
            <a:pPr lvl="1"/>
            <a:r>
              <a:rPr lang="en-US" altLang="en-US" dirty="0"/>
              <a:t>Palace builder </a:t>
            </a:r>
          </a:p>
          <a:p>
            <a:r>
              <a:rPr lang="en-US" altLang="en-US" dirty="0"/>
              <a:t>Imperial decline: weakened by hoarding of wealth/taxation </a:t>
            </a:r>
          </a:p>
          <a:p>
            <a:r>
              <a:rPr lang="en-US" altLang="en-US" dirty="0"/>
              <a:t>Persian religion: </a:t>
            </a:r>
            <a:r>
              <a:rPr lang="en-US" altLang="en-US" b="1" dirty="0"/>
              <a:t>Zoroastrianism</a:t>
            </a:r>
          </a:p>
          <a:p>
            <a:pPr lvl="1"/>
            <a:r>
              <a:rPr lang="en-US" altLang="en-US" dirty="0"/>
              <a:t>Struggle between good and evil; last judgment</a:t>
            </a:r>
          </a:p>
        </p:txBody>
      </p:sp>
    </p:spTree>
    <p:extLst>
      <p:ext uri="{BB962C8B-B14F-4D97-AF65-F5344CB8AC3E}">
        <p14:creationId xmlns:p14="http://schemas.microsoft.com/office/powerpoint/2010/main" val="18333813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06412"/>
          </a:xfrm>
        </p:spPr>
        <p:txBody>
          <a:bodyPr>
            <a:noAutofit/>
          </a:bodyPr>
          <a:lstStyle/>
          <a:p>
            <a:r>
              <a:rPr lang="en-US" dirty="0"/>
              <a:t>Chronology: The Ancient Empires</a:t>
            </a:r>
          </a:p>
        </p:txBody>
      </p:sp>
      <p:pic>
        <p:nvPicPr>
          <p:cNvPr id="10243" name="Picture 2" descr="Chronology: The Ancient Empire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2184400" y="686084"/>
            <a:ext cx="4749800" cy="5409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962125"/>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4191000" cy="1039812"/>
          </a:xfrm>
        </p:spPr>
        <p:txBody>
          <a:bodyPr>
            <a:noAutofit/>
          </a:bodyPr>
          <a:lstStyle/>
          <a:p>
            <a:r>
              <a:rPr lang="en-US" sz="2000" b="1" dirty="0"/>
              <a:t>2.6 Darius, the Great King</a:t>
            </a:r>
            <a:r>
              <a:rPr lang="en-US" sz="2000" dirty="0"/>
              <a:t>. Darius holds symbols of royal authority while seated on his throne in Persepolis.</a:t>
            </a:r>
          </a:p>
        </p:txBody>
      </p:sp>
      <p:pic>
        <p:nvPicPr>
          <p:cNvPr id="11266" name="Picture 2" descr="Darius ruled the Persian Empire from 521 to 486  b.c.e.  He is shown here on his throne in Persepolis, a new capital city that he built. In his right hand, Darius holds the royal staff. In his left hand, he grasps a lotus blossom with two buds, a symbol of royalty."/>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5181600" y="152400"/>
            <a:ext cx="3620911" cy="5913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26587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06412"/>
          </a:xfrm>
        </p:spPr>
        <p:txBody>
          <a:bodyPr>
            <a:noAutofit/>
          </a:bodyPr>
          <a:lstStyle/>
          <a:p>
            <a:r>
              <a:rPr lang="en-US" dirty="0"/>
              <a:t>Map 2.4 Persia at the Time of Darius</a:t>
            </a:r>
          </a:p>
        </p:txBody>
      </p:sp>
      <p:pic>
        <p:nvPicPr>
          <p:cNvPr id="12290" name="Picture 2" descr="A map shows the Persian Empire in 500 B.C.E and the Royal Road in red. The empire starts from the North East coast of Aegean Sea extends till Indus River in the east and River Jaxartes to its North East. The Southern border of the empire includes northern parts of Egypt and Caucasus Mountains as its North border. It encompasses the following territories: Media  Ionia  Syria  Parthia  Sogdia  Egypt (with the City Memphis)  Canaan (with the City Jerusalem)  Mesopotamia (with the City Babylon)  Persis(with the City Persepolis)  Assyria (with the City Nineveh)  Lydia (with the Cities Sardis and Ephesu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604698" y="848784"/>
            <a:ext cx="7853502" cy="509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75693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 Summary</a:t>
            </a:r>
          </a:p>
        </p:txBody>
      </p:sp>
      <p:sp>
        <p:nvSpPr>
          <p:cNvPr id="3" name="Content Placeholder 2"/>
          <p:cNvSpPr>
            <a:spLocks noGrp="1"/>
          </p:cNvSpPr>
          <p:nvPr>
            <p:ph idx="1"/>
          </p:nvPr>
        </p:nvSpPr>
        <p:spPr>
          <a:xfrm>
            <a:off x="228600" y="1066800"/>
            <a:ext cx="8869680" cy="5120640"/>
          </a:xfrm>
        </p:spPr>
        <p:txBody>
          <a:bodyPr>
            <a:noAutofit/>
          </a:bodyPr>
          <a:lstStyle/>
          <a:p>
            <a:pPr>
              <a:spcBef>
                <a:spcPts val="1200"/>
              </a:spcBef>
              <a:spcAft>
                <a:spcPts val="600"/>
              </a:spcAft>
            </a:pPr>
            <a:r>
              <a:rPr lang="en-US" dirty="0"/>
              <a:t>Around 1200 </a:t>
            </a:r>
            <a:r>
              <a:rPr lang="en-US" altLang="en-US" cap="small" dirty="0" err="1"/>
              <a:t>b.c.e</a:t>
            </a:r>
            <a:r>
              <a:rPr lang="en-US" dirty="0"/>
              <a:t>., a power vacuum allowed a patchwork of petty kingdoms and city-states to emerge, especially in the area of Syria and Canaan. </a:t>
            </a:r>
          </a:p>
          <a:p>
            <a:pPr>
              <a:spcBef>
                <a:spcPts val="1200"/>
              </a:spcBef>
              <a:spcAft>
                <a:spcPts val="600"/>
              </a:spcAft>
            </a:pPr>
            <a:r>
              <a:rPr lang="en-US" dirty="0"/>
              <a:t>Despite its domination by larger empires, Israel left a spiritual legacy of monotheism that influenced much of the later development of Western Civilization.</a:t>
            </a:r>
          </a:p>
          <a:p>
            <a:pPr>
              <a:spcBef>
                <a:spcPts val="1200"/>
              </a:spcBef>
              <a:spcAft>
                <a:spcPts val="600"/>
              </a:spcAft>
            </a:pPr>
            <a:r>
              <a:rPr lang="en-US" dirty="0"/>
              <a:t>The Assyrian Empire was built on the effective use of military force and united much of the ancient Near East.</a:t>
            </a:r>
          </a:p>
          <a:p>
            <a:pPr>
              <a:spcBef>
                <a:spcPts val="1200"/>
              </a:spcBef>
              <a:spcAft>
                <a:spcPts val="600"/>
              </a:spcAft>
            </a:pPr>
            <a:r>
              <a:rPr lang="en-US" dirty="0"/>
              <a:t>The tolerant Persian Empire created two centuries of peace that facilitated trade.</a:t>
            </a:r>
          </a:p>
        </p:txBody>
      </p:sp>
    </p:spTree>
    <p:extLst>
      <p:ext uri="{BB962C8B-B14F-4D97-AF65-F5344CB8AC3E}">
        <p14:creationId xmlns:p14="http://schemas.microsoft.com/office/powerpoint/2010/main" val="303446263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 Timeline</a:t>
            </a:r>
          </a:p>
        </p:txBody>
      </p:sp>
      <p:pic>
        <p:nvPicPr>
          <p:cNvPr id="4"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8305" y="1788886"/>
            <a:ext cx="7767391" cy="3280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136454"/>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21570</TotalTime>
  <Words>1077</Words>
  <Application>Microsoft Office PowerPoint</Application>
  <PresentationFormat>On-screen Show (4:3)</PresentationFormat>
  <Paragraphs>118</Paragraphs>
  <Slides>24</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 Outline</vt:lpstr>
      <vt:lpstr>2-1 On the fringes of civilization (1 of 2)</vt:lpstr>
      <vt:lpstr>2-1 On the fringes of civilization (2 of 2)</vt:lpstr>
      <vt:lpstr>2.2 Stonehenge. This structure in England is the most famous of the megaliths built in northwestern Europe during the Bronze Age.</vt:lpstr>
      <vt:lpstr>2-2 The Hebrews: “The Children of Israel”  (1 of 3)</vt:lpstr>
      <vt:lpstr>2-2 The Hebrews: “The Children of Israel”  (2 of 3)</vt:lpstr>
      <vt:lpstr>2-2 The Hebrews: “The Children of Israel”  (3 of 3)</vt:lpstr>
      <vt:lpstr>Chronology: The Israelites</vt:lpstr>
      <vt:lpstr>2.1 The Judgment of Solomon as painted by Raphael in the Sixteenth Century. This Renaissance image depicts the famed skill of the Israelite king as a judge.</vt:lpstr>
      <vt:lpstr>2.4 Moses and the Ten Commandments. This detail from a sixth-century mosaic shows Moses and the Ten Commandments, which created a standard for ethical behavior.</vt:lpstr>
      <vt:lpstr>Map 2.1 The Israelites and their Neighbors in the First Millennium B.C.E.</vt:lpstr>
      <vt:lpstr>Map 2.2 Phoenician Colonies, Trade Routes, ca. 800 B.C.E.</vt:lpstr>
      <vt:lpstr>2-3 The Assyrian Empire (1 of 2)</vt:lpstr>
      <vt:lpstr>2-3 The Assyrian Empire (2 of 2)</vt:lpstr>
      <vt:lpstr>2.5a, 2.5b Assyrian Warriors. These images show Assyrian archers at work during a siege and Assyrian warriors on a chariot.</vt:lpstr>
      <vt:lpstr>Map 2.3 The Assyrian and Neo-Babylonian Empires</vt:lpstr>
      <vt:lpstr>2-4 The Persian Empire (1 of 2)</vt:lpstr>
      <vt:lpstr>2-4 The Persian Empire (2 of 2)</vt:lpstr>
      <vt:lpstr>Chronology: The Ancient Empires</vt:lpstr>
      <vt:lpstr>2.6 Darius, the Great King. Darius holds symbols of royal authority while seated on his throne in Persepolis.</vt:lpstr>
      <vt:lpstr>Map 2.4 Persia at the Time of Darius</vt:lpstr>
      <vt:lpstr>Chapter 2 Summary</vt:lpstr>
      <vt:lpstr>Chapter 2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387</cp:revision>
  <cp:lastPrinted>2019-01-25T21:17:07Z</cp:lastPrinted>
  <dcterms:created xsi:type="dcterms:W3CDTF">2015-10-15T14:46:28Z</dcterms:created>
  <dcterms:modified xsi:type="dcterms:W3CDTF">2019-02-06T21:02:53Z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