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0" r:id="rId1"/>
  </p:sldMasterIdLst>
  <p:notesMasterIdLst>
    <p:notesMasterId r:id="rId25"/>
  </p:notesMasterIdLst>
  <p:handoutMasterIdLst>
    <p:handoutMasterId r:id="rId26"/>
  </p:handoutMasterIdLst>
  <p:sldIdLst>
    <p:sldId id="295" r:id="rId2"/>
    <p:sldId id="297" r:id="rId3"/>
    <p:sldId id="327" r:id="rId4"/>
    <p:sldId id="329" r:id="rId5"/>
    <p:sldId id="331" r:id="rId6"/>
    <p:sldId id="384" r:id="rId7"/>
    <p:sldId id="385" r:id="rId8"/>
    <p:sldId id="334" r:id="rId9"/>
    <p:sldId id="368" r:id="rId10"/>
    <p:sldId id="369" r:id="rId11"/>
    <p:sldId id="383" r:id="rId12"/>
    <p:sldId id="386" r:id="rId13"/>
    <p:sldId id="387" r:id="rId14"/>
    <p:sldId id="388" r:id="rId15"/>
    <p:sldId id="389" r:id="rId16"/>
    <p:sldId id="375" r:id="rId17"/>
    <p:sldId id="376" r:id="rId18"/>
    <p:sldId id="377" r:id="rId19"/>
    <p:sldId id="378" r:id="rId20"/>
    <p:sldId id="390" r:id="rId21"/>
    <p:sldId id="391" r:id="rId22"/>
    <p:sldId id="381" r:id="rId23"/>
    <p:sldId id="392" r:id="rId24"/>
  </p:sldIdLst>
  <p:sldSz cx="9144000" cy="6858000" type="screen4x3"/>
  <p:notesSz cx="6858000" cy="9144000"/>
  <p:defaultTextStyle>
    <a:defPPr>
      <a:defRPr lang="en-US"/>
    </a:defPPr>
    <a:lvl1pPr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1pPr>
    <a:lvl2pPr marL="4572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2pPr>
    <a:lvl3pPr marL="9144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3pPr>
    <a:lvl4pPr marL="13716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4pPr>
    <a:lvl5pPr marL="18288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E" initials="CE" lastIdx="2" clrIdx="0"/>
  <p:cmAuthor id="1" name="Lanza, Philip" initials="LP" lastIdx="2"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5968"/>
    <a:srgbClr val="3B204D"/>
    <a:srgbClr val="1C5F71"/>
    <a:srgbClr val="474164"/>
    <a:srgbClr val="000091"/>
    <a:srgbClr val="376794"/>
    <a:srgbClr val="194F97"/>
    <a:srgbClr val="006B99"/>
    <a:srgbClr val="E7B945"/>
    <a:srgbClr val="F5E3B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54" autoAdjust="0"/>
    <p:restoredTop sz="86921" autoAdjust="0"/>
  </p:normalViewPr>
  <p:slideViewPr>
    <p:cSldViewPr>
      <p:cViewPr varScale="1">
        <p:scale>
          <a:sx n="65" d="100"/>
          <a:sy n="65" d="100"/>
        </p:scale>
        <p:origin x="1373" y="38"/>
      </p:cViewPr>
      <p:guideLst>
        <p:guide orient="horz" pos="2160"/>
        <p:guide pos="2880"/>
      </p:guideLst>
    </p:cSldViewPr>
  </p:slideViewPr>
  <p:outlineViewPr>
    <p:cViewPr>
      <p:scale>
        <a:sx n="33" d="100"/>
        <a:sy n="33" d="100"/>
      </p:scale>
      <p:origin x="0" y="9786"/>
    </p:cViewPr>
  </p:outlineViewPr>
  <p:notesTextViewPr>
    <p:cViewPr>
      <p:scale>
        <a:sx n="100" d="100"/>
        <a:sy n="100" d="100"/>
      </p:scale>
      <p:origin x="0" y="0"/>
    </p:cViewPr>
  </p:notesTextViewPr>
  <p:sorterViewPr>
    <p:cViewPr>
      <p:scale>
        <a:sx n="150" d="100"/>
        <a:sy n="150" d="100"/>
      </p:scale>
      <p:origin x="0" y="0"/>
    </p:cViewPr>
  </p:sorterViewPr>
  <p:notesViewPr>
    <p:cSldViewPr>
      <p:cViewPr varScale="1">
        <p:scale>
          <a:sx n="114" d="100"/>
          <a:sy n="114" d="100"/>
        </p:scale>
        <p:origin x="-5048"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F3EAC60-3285-8247-AB77-9F51D27FD04A}" type="datetimeFigureOut">
              <a:rPr lang="en-US" smtClean="0"/>
              <a:t>2/6/2019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93A7489-ADDD-274C-8463-260CB54AA8DE}" type="slidenum">
              <a:rPr lang="en-US" smtClean="0"/>
              <a:t>‹#›</a:t>
            </a:fld>
            <a:endParaRPr lang="en-US"/>
          </a:p>
        </p:txBody>
      </p:sp>
    </p:spTree>
    <p:extLst>
      <p:ext uri="{BB962C8B-B14F-4D97-AF65-F5344CB8AC3E}">
        <p14:creationId xmlns:p14="http://schemas.microsoft.com/office/powerpoint/2010/main" val="176949473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buFontTx/>
              <a:buNone/>
              <a:defRPr sz="1200">
                <a:latin typeface="Arial" charset="0"/>
                <a:ea typeface="+mn-ea"/>
                <a:cs typeface="+mn-cs"/>
              </a:defRPr>
            </a:lvl1pPr>
          </a:lstStyle>
          <a:p>
            <a:pPr>
              <a:defRPr/>
            </a:pPr>
            <a:endParaRPr lang="en-US" dirty="0"/>
          </a:p>
        </p:txBody>
      </p:sp>
      <p:sp>
        <p:nvSpPr>
          <p:cNvPr id="1843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buFontTx/>
              <a:buNone/>
              <a:defRPr sz="1200">
                <a:latin typeface="Arial" charset="0"/>
                <a:ea typeface="+mn-ea"/>
                <a:cs typeface="+mn-cs"/>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843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spcBef>
                <a:spcPct val="0"/>
              </a:spcBef>
              <a:buFontTx/>
              <a:buNone/>
              <a:defRPr sz="1200">
                <a:latin typeface="Arial" charset="0"/>
                <a:ea typeface="+mn-ea"/>
                <a:cs typeface="+mn-cs"/>
              </a:defRPr>
            </a:lvl1pPr>
          </a:lstStyle>
          <a:p>
            <a:pPr>
              <a:defRPr/>
            </a:pPr>
            <a:endParaRPr lang="en-US" dirty="0"/>
          </a:p>
        </p:txBody>
      </p:sp>
      <p:sp>
        <p:nvSpPr>
          <p:cNvPr id="1843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spcBef>
                <a:spcPct val="0"/>
              </a:spcBef>
              <a:buFontTx/>
              <a:buNone/>
              <a:defRPr sz="1200"/>
            </a:lvl1pPr>
          </a:lstStyle>
          <a:p>
            <a:fld id="{829EAEEF-EA87-45A5-AB17-DF2F4D00AFC7}" type="slidenum">
              <a:rPr lang="en-US" altLang="en-US"/>
              <a:pPr/>
              <a:t>‹#›</a:t>
            </a:fld>
            <a:endParaRPr lang="en-US" altLang="en-US" dirty="0"/>
          </a:p>
        </p:txBody>
      </p:sp>
    </p:spTree>
    <p:extLst>
      <p:ext uri="{BB962C8B-B14F-4D97-AF65-F5344CB8AC3E}">
        <p14:creationId xmlns:p14="http://schemas.microsoft.com/office/powerpoint/2010/main" val="1676854014"/>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altLang="en-US" dirty="0">
              <a:ea typeface="MS PGothic" charset="-128"/>
              <a:cs typeface="ＭＳ Ｐゴシック" charset="-128"/>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a:t>
            </a:fld>
            <a:endParaRPr lang="en-US" altLang="en-US" dirty="0"/>
          </a:p>
        </p:txBody>
      </p:sp>
    </p:spTree>
    <p:extLst>
      <p:ext uri="{BB962C8B-B14F-4D97-AF65-F5344CB8AC3E}">
        <p14:creationId xmlns:p14="http://schemas.microsoft.com/office/powerpoint/2010/main" val="16811224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a:t>
            </a:fld>
            <a:endParaRPr lang="en-US" altLang="en-US" dirty="0"/>
          </a:p>
        </p:txBody>
      </p:sp>
    </p:spTree>
    <p:extLst>
      <p:ext uri="{BB962C8B-B14F-4D97-AF65-F5344CB8AC3E}">
        <p14:creationId xmlns:p14="http://schemas.microsoft.com/office/powerpoint/2010/main" val="17768764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4</a:t>
            </a:fld>
            <a:endParaRPr lang="en-US" altLang="en-US" dirty="0"/>
          </a:p>
        </p:txBody>
      </p:sp>
    </p:spTree>
    <p:extLst>
      <p:ext uri="{BB962C8B-B14F-4D97-AF65-F5344CB8AC3E}">
        <p14:creationId xmlns:p14="http://schemas.microsoft.com/office/powerpoint/2010/main" val="41904005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5</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8</a:t>
            </a:fld>
            <a:endParaRPr lang="en-US" altLang="en-US" dirty="0"/>
          </a:p>
        </p:txBody>
      </p:sp>
    </p:spTree>
    <p:extLst>
      <p:ext uri="{BB962C8B-B14F-4D97-AF65-F5344CB8AC3E}">
        <p14:creationId xmlns:p14="http://schemas.microsoft.com/office/powerpoint/2010/main" val="7168035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9</a:t>
            </a:fld>
            <a:endParaRPr lang="en-US" altLang="en-US" dirty="0"/>
          </a:p>
        </p:txBody>
      </p:sp>
    </p:spTree>
    <p:extLst>
      <p:ext uri="{BB962C8B-B14F-4D97-AF65-F5344CB8AC3E}">
        <p14:creationId xmlns:p14="http://schemas.microsoft.com/office/powerpoint/2010/main" val="7168035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10</a:t>
            </a:fld>
            <a:endParaRPr lang="en-US" altLang="en-US" dirty="0"/>
          </a:p>
        </p:txBody>
      </p:sp>
    </p:spTree>
    <p:extLst>
      <p:ext uri="{BB962C8B-B14F-4D97-AF65-F5344CB8AC3E}">
        <p14:creationId xmlns:p14="http://schemas.microsoft.com/office/powerpoint/2010/main" val="7168035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11</a:t>
            </a:fld>
            <a:endParaRPr lang="en-US" altLang="en-US" dirty="0"/>
          </a:p>
        </p:txBody>
      </p:sp>
    </p:spTree>
    <p:extLst>
      <p:ext uri="{BB962C8B-B14F-4D97-AF65-F5344CB8AC3E}">
        <p14:creationId xmlns:p14="http://schemas.microsoft.com/office/powerpoint/2010/main" val="8398115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16</a:t>
            </a:fld>
            <a:endParaRPr lang="en-US" altLang="en-US" dirty="0"/>
          </a:p>
        </p:txBody>
      </p:sp>
    </p:spTree>
    <p:extLst>
      <p:ext uri="{BB962C8B-B14F-4D97-AF65-F5344CB8AC3E}">
        <p14:creationId xmlns:p14="http://schemas.microsoft.com/office/powerpoint/2010/main" val="7168035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17</a:t>
            </a:fld>
            <a:endParaRPr lang="en-US" altLang="en-US" dirty="0"/>
          </a:p>
        </p:txBody>
      </p:sp>
    </p:spTree>
    <p:extLst>
      <p:ext uri="{BB962C8B-B14F-4D97-AF65-F5344CB8AC3E}">
        <p14:creationId xmlns:p14="http://schemas.microsoft.com/office/powerpoint/2010/main" val="7168035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18</a:t>
            </a:fld>
            <a:endParaRPr lang="en-US" altLang="en-US" dirty="0"/>
          </a:p>
        </p:txBody>
      </p:sp>
    </p:spTree>
    <p:extLst>
      <p:ext uri="{BB962C8B-B14F-4D97-AF65-F5344CB8AC3E}">
        <p14:creationId xmlns:p14="http://schemas.microsoft.com/office/powerpoint/2010/main" val="7168035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19</a:t>
            </a:fld>
            <a:endParaRPr lang="en-US" altLang="en-US" dirty="0"/>
          </a:p>
        </p:txBody>
      </p:sp>
    </p:spTree>
    <p:extLst>
      <p:ext uri="{BB962C8B-B14F-4D97-AF65-F5344CB8AC3E}">
        <p14:creationId xmlns:p14="http://schemas.microsoft.com/office/powerpoint/2010/main" val="7168035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22</a:t>
            </a:fld>
            <a:endParaRPr lang="en-US" altLang="en-US" dirty="0"/>
          </a:p>
        </p:txBody>
      </p:sp>
    </p:spTree>
    <p:extLst>
      <p:ext uri="{BB962C8B-B14F-4D97-AF65-F5344CB8AC3E}">
        <p14:creationId xmlns:p14="http://schemas.microsoft.com/office/powerpoint/2010/main" val="71680358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hapter Opener">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Rectangle 2"/>
          <p:cNvSpPr/>
          <p:nvPr userDrawn="1"/>
        </p:nvSpPr>
        <p:spPr>
          <a:xfrm>
            <a:off x="0" y="0"/>
            <a:ext cx="9144000" cy="13716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6" name="Title 5"/>
          <p:cNvSpPr>
            <a:spLocks noGrp="1"/>
          </p:cNvSpPr>
          <p:nvPr>
            <p:ph type="title"/>
          </p:nvPr>
        </p:nvSpPr>
        <p:spPr>
          <a:xfrm>
            <a:off x="381000" y="384048"/>
            <a:ext cx="8759952" cy="987552"/>
          </a:xfrm>
        </p:spPr>
        <p:txBody>
          <a:bodyPr anchor="t">
            <a:normAutofit/>
          </a:bodyPr>
          <a:lstStyle>
            <a:lvl1pPr algn="l">
              <a:defRPr sz="2800">
                <a:latin typeface="AvenirNext LT Pro Regular" panose="020B0504020202020204" pitchFamily="34" charset="0"/>
              </a:defRPr>
            </a:lvl1pPr>
          </a:lstStyle>
          <a:p>
            <a:r>
              <a:rPr lang="en-US" dirty="0"/>
              <a:t>Click to edit Master title style</a:t>
            </a:r>
          </a:p>
        </p:txBody>
      </p:sp>
      <p:sp>
        <p:nvSpPr>
          <p:cNvPr id="11" name="Text Placeholder 10"/>
          <p:cNvSpPr>
            <a:spLocks noGrp="1"/>
          </p:cNvSpPr>
          <p:nvPr>
            <p:ph type="body" sz="quarter" idx="10"/>
          </p:nvPr>
        </p:nvSpPr>
        <p:spPr>
          <a:xfrm>
            <a:off x="4419600" y="1783080"/>
            <a:ext cx="4270248" cy="3246120"/>
          </a:xfrm>
        </p:spPr>
        <p:txBody>
          <a:bodyPr>
            <a:noAutofit/>
          </a:bodyPr>
          <a:lstStyle>
            <a:lvl1pPr marL="0" indent="0" algn="r">
              <a:buNone/>
              <a:defRPr sz="3600"/>
            </a:lvl1pPr>
            <a:lvl2pPr>
              <a:defRPr sz="3600"/>
            </a:lvl2pPr>
            <a:lvl3pPr>
              <a:defRPr sz="3600"/>
            </a:lvl3pPr>
            <a:lvl4pPr>
              <a:defRPr sz="3600"/>
            </a:lvl4pPr>
            <a:lvl5pPr>
              <a:defRPr sz="3600"/>
            </a:lvl5pPr>
          </a:lstStyle>
          <a:p>
            <a:pPr lvl="0"/>
            <a:r>
              <a:rPr lang="en-US" dirty="0"/>
              <a:t>Edit Master text styles</a:t>
            </a:r>
          </a:p>
        </p:txBody>
      </p:sp>
      <p:sp>
        <p:nvSpPr>
          <p:cNvPr id="13" name="Text Placeholder 12"/>
          <p:cNvSpPr>
            <a:spLocks noGrp="1"/>
          </p:cNvSpPr>
          <p:nvPr>
            <p:ph type="body" sz="quarter" idx="11"/>
          </p:nvPr>
        </p:nvSpPr>
        <p:spPr>
          <a:xfrm>
            <a:off x="6092952" y="6376010"/>
            <a:ext cx="2898648" cy="402336"/>
          </a:xfrm>
        </p:spPr>
        <p:txBody>
          <a:bodyPr anchor="ctr">
            <a:normAutofit/>
          </a:bodyPr>
          <a:lstStyle>
            <a:lvl1pPr marL="0" indent="0" algn="r">
              <a:buNone/>
              <a:defRPr sz="1200">
                <a:solidFill>
                  <a:schemeClr val="bg1"/>
                </a:solidFill>
                <a:latin typeface="AvenirNext LT Pro Regular" panose="020B0504020202020204" pitchFamily="34" charset="0"/>
              </a:defRPr>
            </a:lvl1pPr>
          </a:lstStyle>
          <a:p>
            <a:pPr lvl="0"/>
            <a:r>
              <a:rPr lang="en-US" dirty="0"/>
              <a:t>Edit Master text styles</a:t>
            </a:r>
          </a:p>
        </p:txBody>
      </p:sp>
      <p:pic>
        <p:nvPicPr>
          <p:cNvPr id="12" name="Picture 2" descr="Z:\ART_WORK_IN_PROCESS\3_CENGAGE\Spielvogel10e IML and PPT_3920635\3_Processed Art\JPEG's For PPT's\Ch01\Cover.jp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70292" y="1524000"/>
            <a:ext cx="3591262"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18407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1066800"/>
            <a:ext cx="8763000" cy="50292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Tree>
    <p:extLst/>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1066800"/>
            <a:ext cx="8763000" cy="475488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Content Placeholder 2"/>
          <p:cNvSpPr>
            <a:spLocks noGrp="1"/>
          </p:cNvSpPr>
          <p:nvPr>
            <p:ph idx="10" hasCustomPrompt="1"/>
          </p:nvPr>
        </p:nvSpPr>
        <p:spPr>
          <a:xfrm>
            <a:off x="5715000" y="5867400"/>
            <a:ext cx="3276600" cy="365760"/>
          </a:xfrm>
        </p:spPr>
        <p:txBody>
          <a:bodyPr>
            <a:normAutofit/>
          </a:bodyPr>
          <a:lstStyle>
            <a:lvl1pPr marL="0" indent="0" algn="r">
              <a:buClr>
                <a:srgbClr val="215968"/>
              </a:buClr>
              <a:buNone/>
              <a:defRPr sz="18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p:txBody>
      </p:sp>
    </p:spTree>
    <p:extLst>
      <p:ext uri="{BB962C8B-B14F-4D97-AF65-F5344CB8AC3E}">
        <p14:creationId xmlns:p14="http://schemas.microsoft.com/office/powerpoint/2010/main" val="3993036651"/>
      </p:ext>
    </p:extLst>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2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990600"/>
            <a:ext cx="8763000" cy="24384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Content Placeholder 2"/>
          <p:cNvSpPr>
            <a:spLocks noGrp="1"/>
          </p:cNvSpPr>
          <p:nvPr>
            <p:ph idx="10"/>
          </p:nvPr>
        </p:nvSpPr>
        <p:spPr>
          <a:xfrm>
            <a:off x="228600" y="3505200"/>
            <a:ext cx="8763000" cy="24384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42648750"/>
      </p:ext>
    </p:extLst>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Title 1"/>
          <p:cNvSpPr>
            <a:spLocks noGrp="1"/>
          </p:cNvSpPr>
          <p:nvPr>
            <p:ph type="title"/>
          </p:nvPr>
        </p:nvSpPr>
        <p:spPr>
          <a:xfrm>
            <a:off x="457200" y="26988"/>
            <a:ext cx="8229600" cy="1039812"/>
          </a:xfrm>
          <a:noFill/>
          <a:ln>
            <a:noFill/>
          </a:ln>
        </p:spPr>
        <p:txBody>
          <a:bodyPr anchorCtr="0"/>
          <a:lstStyle>
            <a:lvl1pPr algn="l">
              <a:lnSpc>
                <a:spcPct val="100000"/>
              </a:lnSpc>
              <a:defRPr sz="2600" b="0" i="0">
                <a:solidFill>
                  <a:srgbClr val="000000"/>
                </a:solidFill>
                <a:latin typeface="AvenirNext LT Pro Regular" panose="020B0504020202020204" pitchFamily="34" charset="0"/>
                <a:cs typeface="Arial"/>
              </a:defRPr>
            </a:lvl1pPr>
          </a:lstStyle>
          <a:p>
            <a:endParaRPr lang="en-US" dirty="0"/>
          </a:p>
        </p:txBody>
      </p:sp>
      <p:sp>
        <p:nvSpPr>
          <p:cNvPr id="12" name="Content Placeholder 11"/>
          <p:cNvSpPr>
            <a:spLocks noGrp="1"/>
          </p:cNvSpPr>
          <p:nvPr>
            <p:ph sz="quarter" idx="10"/>
          </p:nvPr>
        </p:nvSpPr>
        <p:spPr>
          <a:xfrm>
            <a:off x="457200" y="1219200"/>
            <a:ext cx="82296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3"/>
          <p:cNvSpPr>
            <a:spLocks noGrp="1"/>
          </p:cNvSpPr>
          <p:nvPr>
            <p:ph type="body" sz="quarter" idx="11"/>
          </p:nvPr>
        </p:nvSpPr>
        <p:spPr>
          <a:xfrm>
            <a:off x="6324600" y="5867400"/>
            <a:ext cx="2590800" cy="304800"/>
          </a:xfrm>
        </p:spPr>
        <p:txBody>
          <a:bodyPr>
            <a:noAutofit/>
          </a:bodyPr>
          <a:lstStyle>
            <a:lvl1pPr marL="0" indent="0" algn="r">
              <a:buNone/>
              <a:defRPr sz="1800"/>
            </a:lvl1pPr>
          </a:lstStyle>
          <a:p>
            <a:pPr lvl="0"/>
            <a:r>
              <a:rPr lang="en-US" dirty="0"/>
              <a:t>Edit Master text styles</a:t>
            </a:r>
          </a:p>
        </p:txBody>
      </p:sp>
    </p:spTree>
    <p:extLst>
      <p:ext uri="{BB962C8B-B14F-4D97-AF65-F5344CB8AC3E}">
        <p14:creationId xmlns:p14="http://schemas.microsoft.com/office/powerpoint/2010/main" val="833243277"/>
      </p:ext>
    </p:extLst>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2_Map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5" name="Title 1"/>
          <p:cNvSpPr>
            <a:spLocks noGrp="1"/>
          </p:cNvSpPr>
          <p:nvPr>
            <p:ph type="title"/>
          </p:nvPr>
        </p:nvSpPr>
        <p:spPr>
          <a:xfrm>
            <a:off x="118872" y="155448"/>
            <a:ext cx="8833104" cy="1335024"/>
          </a:xfrm>
          <a:noFill/>
          <a:ln>
            <a:noFill/>
          </a:ln>
        </p:spPr>
        <p:txBody>
          <a:bodyPr anchor="ctr" anchorCtr="0">
            <a:normAutofit/>
          </a:bodyPr>
          <a:lstStyle>
            <a:lvl1pPr algn="ctr">
              <a:lnSpc>
                <a:spcPct val="100000"/>
              </a:lnSpc>
              <a:defRPr sz="4000" b="0" i="0">
                <a:solidFill>
                  <a:srgbClr val="000000"/>
                </a:solidFill>
                <a:latin typeface="AvenirNext LT Pro Regular" panose="020B0504020202020204" pitchFamily="34" charset="0"/>
                <a:cs typeface="Arial"/>
              </a:defRPr>
            </a:lvl1pPr>
          </a:lstStyle>
          <a:p>
            <a:endParaRPr lang="en-US" dirty="0"/>
          </a:p>
        </p:txBody>
      </p:sp>
    </p:spTree>
    <p:extLst>
      <p:ext uri="{BB962C8B-B14F-4D97-AF65-F5344CB8AC3E}">
        <p14:creationId xmlns:p14="http://schemas.microsoft.com/office/powerpoint/2010/main" val="2410299512"/>
      </p:ext>
    </p:extLst>
  </p:cSld>
  <p:clrMapOvr>
    <a:masterClrMapping/>
  </p:clrMapOvr>
  <p:transition spd="slow"/>
  <p:hf sldNum="0" hdr="0" dt="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userDrawn="1">
  <p:cSld name="4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a:solidFill>
                  <a:schemeClr val="bg1"/>
                </a:solidFill>
                <a:latin typeface="Avenir Next" charset="0"/>
                <a:ea typeface="Avenir Next" charset="0"/>
                <a:cs typeface="Avenir Next" charset="0"/>
              </a:rPr>
              <a:t>© 2019 Cengage. All rights reserved.</a:t>
            </a:r>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Title 1"/>
          <p:cNvSpPr>
            <a:spLocks noGrp="1"/>
          </p:cNvSpPr>
          <p:nvPr>
            <p:ph type="title"/>
          </p:nvPr>
        </p:nvSpPr>
        <p:spPr>
          <a:xfrm>
            <a:off x="457200" y="179388"/>
            <a:ext cx="8229600" cy="1039812"/>
          </a:xfrm>
          <a:noFill/>
          <a:ln>
            <a:noFill/>
          </a:ln>
        </p:spPr>
        <p:txBody>
          <a:bodyPr anchorCtr="0"/>
          <a:lstStyle>
            <a:lvl1pPr algn="l">
              <a:lnSpc>
                <a:spcPct val="100000"/>
              </a:lnSpc>
              <a:defRPr sz="2600" b="0" i="0">
                <a:solidFill>
                  <a:srgbClr val="000000"/>
                </a:solidFill>
                <a:latin typeface="Avenir Next"/>
                <a:cs typeface="Arial"/>
              </a:defRPr>
            </a:lvl1pPr>
          </a:lstStyle>
          <a:p>
            <a:endParaRPr lang="en-US" dirty="0"/>
          </a:p>
        </p:txBody>
      </p:sp>
      <p:sp>
        <p:nvSpPr>
          <p:cNvPr id="5" name="Content Placeholder 4"/>
          <p:cNvSpPr>
            <a:spLocks noGrp="1"/>
          </p:cNvSpPr>
          <p:nvPr>
            <p:ph sz="quarter" idx="10"/>
          </p:nvPr>
        </p:nvSpPr>
        <p:spPr>
          <a:xfrm>
            <a:off x="457200" y="1524000"/>
            <a:ext cx="82296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22206341"/>
      </p:ext>
    </p:extLst>
  </p:cSld>
  <p:clrMapOvr>
    <a:masterClrMapping/>
  </p:clrMapOvr>
  <p:transition spd="slow"/>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5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a:solidFill>
                  <a:schemeClr val="bg1"/>
                </a:solidFill>
                <a:latin typeface="Avenir Next" charset="0"/>
                <a:ea typeface="Avenir Next" charset="0"/>
                <a:cs typeface="Avenir Next" charset="0"/>
              </a:rPr>
              <a:t>© 2019 Cengage. All rights reserved.</a:t>
            </a:r>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Title 1"/>
          <p:cNvSpPr>
            <a:spLocks noGrp="1"/>
          </p:cNvSpPr>
          <p:nvPr>
            <p:ph type="title"/>
          </p:nvPr>
        </p:nvSpPr>
        <p:spPr>
          <a:xfrm>
            <a:off x="457200" y="179388"/>
            <a:ext cx="8229600" cy="1039812"/>
          </a:xfrm>
          <a:noFill/>
          <a:ln>
            <a:noFill/>
          </a:ln>
        </p:spPr>
        <p:txBody>
          <a:bodyPr anchorCtr="0"/>
          <a:lstStyle>
            <a:lvl1pPr algn="l">
              <a:lnSpc>
                <a:spcPct val="100000"/>
              </a:lnSpc>
              <a:defRPr sz="2600" b="0" i="0">
                <a:solidFill>
                  <a:srgbClr val="000000"/>
                </a:solidFill>
                <a:latin typeface="Avenir Next"/>
                <a:cs typeface="Arial"/>
              </a:defRPr>
            </a:lvl1pPr>
          </a:lstStyle>
          <a:p>
            <a:endParaRPr lang="en-US" dirty="0"/>
          </a:p>
        </p:txBody>
      </p:sp>
      <p:sp>
        <p:nvSpPr>
          <p:cNvPr id="5" name="Content Placeholder 4"/>
          <p:cNvSpPr>
            <a:spLocks noGrp="1"/>
          </p:cNvSpPr>
          <p:nvPr>
            <p:ph sz="quarter" idx="10"/>
          </p:nvPr>
        </p:nvSpPr>
        <p:spPr>
          <a:xfrm>
            <a:off x="457200" y="1524000"/>
            <a:ext cx="82296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91615096"/>
      </p:ext>
    </p:extLst>
  </p:cSld>
  <p:clrMapOvr>
    <a:masterClrMapping/>
  </p:clrMapOvr>
  <p:transition spd="slow"/>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userDrawn="1">
  <p:cSld name="6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a:solidFill>
                  <a:schemeClr val="bg1"/>
                </a:solidFill>
                <a:latin typeface="Avenir Next" charset="0"/>
                <a:ea typeface="Avenir Next" charset="0"/>
                <a:cs typeface="Avenir Next" charset="0"/>
              </a:rPr>
              <a:t>© 2019 Cengage. All rights reserved.</a:t>
            </a:r>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Title 1"/>
          <p:cNvSpPr>
            <a:spLocks noGrp="1"/>
          </p:cNvSpPr>
          <p:nvPr>
            <p:ph type="title"/>
          </p:nvPr>
        </p:nvSpPr>
        <p:spPr>
          <a:xfrm>
            <a:off x="457200" y="179388"/>
            <a:ext cx="8229600" cy="1039812"/>
          </a:xfrm>
          <a:noFill/>
          <a:ln>
            <a:noFill/>
          </a:ln>
        </p:spPr>
        <p:txBody>
          <a:bodyPr anchorCtr="0"/>
          <a:lstStyle>
            <a:lvl1pPr algn="l">
              <a:lnSpc>
                <a:spcPct val="100000"/>
              </a:lnSpc>
              <a:defRPr sz="2600" b="0" i="0">
                <a:solidFill>
                  <a:srgbClr val="000000"/>
                </a:solidFill>
                <a:latin typeface="Avenir Next"/>
                <a:cs typeface="Arial"/>
              </a:defRPr>
            </a:lvl1pPr>
          </a:lstStyle>
          <a:p>
            <a:endParaRPr lang="en-US" dirty="0"/>
          </a:p>
        </p:txBody>
      </p:sp>
      <p:sp>
        <p:nvSpPr>
          <p:cNvPr id="5" name="Content Placeholder 4"/>
          <p:cNvSpPr>
            <a:spLocks noGrp="1"/>
          </p:cNvSpPr>
          <p:nvPr>
            <p:ph sz="quarter" idx="10"/>
          </p:nvPr>
        </p:nvSpPr>
        <p:spPr>
          <a:xfrm>
            <a:off x="457200" y="1524000"/>
            <a:ext cx="82296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26628409"/>
      </p:ext>
    </p:extLst>
  </p:cSld>
  <p:clrMapOvr>
    <a:masterClrMapping/>
  </p:clrMapOvr>
  <p:transition spd="slow"/>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7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a:solidFill>
                  <a:schemeClr val="bg1"/>
                </a:solidFill>
                <a:latin typeface="Avenir Next" charset="0"/>
                <a:ea typeface="Avenir Next" charset="0"/>
                <a:cs typeface="Avenir Next" charset="0"/>
              </a:rPr>
              <a:t>© 2019 Cengage. All rights reserved.</a:t>
            </a:r>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Title 1"/>
          <p:cNvSpPr>
            <a:spLocks noGrp="1"/>
          </p:cNvSpPr>
          <p:nvPr>
            <p:ph type="title"/>
          </p:nvPr>
        </p:nvSpPr>
        <p:spPr>
          <a:xfrm>
            <a:off x="457200" y="179388"/>
            <a:ext cx="8229600" cy="1039812"/>
          </a:xfrm>
          <a:noFill/>
          <a:ln>
            <a:noFill/>
          </a:ln>
        </p:spPr>
        <p:txBody>
          <a:bodyPr anchorCtr="0"/>
          <a:lstStyle>
            <a:lvl1pPr algn="l">
              <a:lnSpc>
                <a:spcPct val="100000"/>
              </a:lnSpc>
              <a:defRPr sz="2600" b="0" i="0">
                <a:solidFill>
                  <a:srgbClr val="000000"/>
                </a:solidFill>
                <a:latin typeface="Avenir Next"/>
                <a:cs typeface="Arial"/>
              </a:defRPr>
            </a:lvl1pPr>
          </a:lstStyle>
          <a:p>
            <a:endParaRPr lang="en-US" dirty="0"/>
          </a:p>
        </p:txBody>
      </p:sp>
      <p:sp>
        <p:nvSpPr>
          <p:cNvPr id="5" name="Content Placeholder 4"/>
          <p:cNvSpPr>
            <a:spLocks noGrp="1"/>
          </p:cNvSpPr>
          <p:nvPr>
            <p:ph sz="quarter" idx="10"/>
          </p:nvPr>
        </p:nvSpPr>
        <p:spPr>
          <a:xfrm>
            <a:off x="457200" y="1524000"/>
            <a:ext cx="82296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57837614"/>
      </p:ext>
    </p:extLst>
  </p:cSld>
  <p:clrMapOvr>
    <a:masterClrMapping/>
  </p:clrMapOvr>
  <p:transition spd="slow"/>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userDrawn="1">
  <p:cSld name="8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a:solidFill>
                  <a:schemeClr val="bg1"/>
                </a:solidFill>
                <a:latin typeface="Avenir Next" charset="0"/>
                <a:ea typeface="Avenir Next" charset="0"/>
                <a:cs typeface="Avenir Next" charset="0"/>
              </a:rPr>
              <a:t>© 2019 Cengage. All rights reserved.</a:t>
            </a:r>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Title 1"/>
          <p:cNvSpPr>
            <a:spLocks noGrp="1"/>
          </p:cNvSpPr>
          <p:nvPr>
            <p:ph type="title"/>
          </p:nvPr>
        </p:nvSpPr>
        <p:spPr>
          <a:xfrm>
            <a:off x="457200" y="179388"/>
            <a:ext cx="8229600" cy="1039812"/>
          </a:xfrm>
          <a:noFill/>
          <a:ln>
            <a:noFill/>
          </a:ln>
        </p:spPr>
        <p:txBody>
          <a:bodyPr anchorCtr="0"/>
          <a:lstStyle>
            <a:lvl1pPr algn="l">
              <a:lnSpc>
                <a:spcPct val="100000"/>
              </a:lnSpc>
              <a:defRPr sz="2600" b="0" i="0">
                <a:solidFill>
                  <a:srgbClr val="000000"/>
                </a:solidFill>
                <a:latin typeface="Avenir Next"/>
                <a:cs typeface="Arial"/>
              </a:defRPr>
            </a:lvl1pPr>
          </a:lstStyle>
          <a:p>
            <a:endParaRPr lang="en-US" dirty="0"/>
          </a:p>
        </p:txBody>
      </p:sp>
      <p:sp>
        <p:nvSpPr>
          <p:cNvPr id="5" name="Content Placeholder 4"/>
          <p:cNvSpPr>
            <a:spLocks noGrp="1"/>
          </p:cNvSpPr>
          <p:nvPr>
            <p:ph sz="quarter" idx="10"/>
          </p:nvPr>
        </p:nvSpPr>
        <p:spPr>
          <a:xfrm>
            <a:off x="457200" y="1524000"/>
            <a:ext cx="82296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13092306"/>
      </p:ext>
    </p:extLst>
  </p:cSld>
  <p:clrMapOvr>
    <a:masterClrMapping/>
  </p:clrMapOvr>
  <p:transition spd="slow"/>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9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a:solidFill>
                  <a:schemeClr val="bg1"/>
                </a:solidFill>
                <a:latin typeface="Avenir Next" charset="0"/>
                <a:ea typeface="Avenir Next" charset="0"/>
                <a:cs typeface="Avenir Next" charset="0"/>
              </a:rPr>
              <a:t>© 2019 Cengage. All rights reserved.</a:t>
            </a:r>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Title 1"/>
          <p:cNvSpPr>
            <a:spLocks noGrp="1"/>
          </p:cNvSpPr>
          <p:nvPr>
            <p:ph type="title"/>
          </p:nvPr>
        </p:nvSpPr>
        <p:spPr>
          <a:xfrm>
            <a:off x="457200" y="179388"/>
            <a:ext cx="8229600" cy="1039812"/>
          </a:xfrm>
          <a:noFill/>
          <a:ln>
            <a:noFill/>
          </a:ln>
        </p:spPr>
        <p:txBody>
          <a:bodyPr anchorCtr="0"/>
          <a:lstStyle>
            <a:lvl1pPr algn="l">
              <a:lnSpc>
                <a:spcPct val="100000"/>
              </a:lnSpc>
              <a:defRPr sz="2600" b="0" i="0">
                <a:solidFill>
                  <a:srgbClr val="000000"/>
                </a:solidFill>
                <a:latin typeface="Avenir Next"/>
                <a:cs typeface="Arial"/>
              </a:defRPr>
            </a:lvl1pPr>
          </a:lstStyle>
          <a:p>
            <a:endParaRPr lang="en-US" dirty="0"/>
          </a:p>
        </p:txBody>
      </p:sp>
      <p:sp>
        <p:nvSpPr>
          <p:cNvPr id="5" name="Content Placeholder 4"/>
          <p:cNvSpPr>
            <a:spLocks noGrp="1"/>
          </p:cNvSpPr>
          <p:nvPr>
            <p:ph sz="quarter" idx="10"/>
          </p:nvPr>
        </p:nvSpPr>
        <p:spPr>
          <a:xfrm>
            <a:off x="457200" y="1524000"/>
            <a:ext cx="82296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4634292"/>
      </p:ext>
    </p:extLst>
  </p:cSld>
  <p:clrMapOvr>
    <a:masterClrMapping/>
  </p:clrMapOvr>
  <p:transition spd="slow"/>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10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a:solidFill>
                  <a:schemeClr val="bg1"/>
                </a:solidFill>
                <a:latin typeface="Avenir Next" charset="0"/>
                <a:ea typeface="Avenir Next" charset="0"/>
                <a:cs typeface="Avenir Next" charset="0"/>
              </a:rPr>
              <a:t>© 2019 Cengage. All rights reserved.</a:t>
            </a:r>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Title 1"/>
          <p:cNvSpPr>
            <a:spLocks noGrp="1"/>
          </p:cNvSpPr>
          <p:nvPr>
            <p:ph type="title"/>
          </p:nvPr>
        </p:nvSpPr>
        <p:spPr>
          <a:xfrm>
            <a:off x="457200" y="179388"/>
            <a:ext cx="8229600" cy="1039812"/>
          </a:xfrm>
          <a:noFill/>
          <a:ln>
            <a:noFill/>
          </a:ln>
        </p:spPr>
        <p:txBody>
          <a:bodyPr anchorCtr="0"/>
          <a:lstStyle>
            <a:lvl1pPr algn="l">
              <a:lnSpc>
                <a:spcPct val="100000"/>
              </a:lnSpc>
              <a:defRPr sz="2600" b="0" i="0">
                <a:solidFill>
                  <a:srgbClr val="000000"/>
                </a:solidFill>
                <a:latin typeface="Avenir Next"/>
                <a:cs typeface="Arial"/>
              </a:defRPr>
            </a:lvl1pPr>
          </a:lstStyle>
          <a:p>
            <a:endParaRPr lang="en-US" dirty="0"/>
          </a:p>
        </p:txBody>
      </p:sp>
      <p:sp>
        <p:nvSpPr>
          <p:cNvPr id="5" name="Content Placeholder 4"/>
          <p:cNvSpPr>
            <a:spLocks noGrp="1"/>
          </p:cNvSpPr>
          <p:nvPr>
            <p:ph sz="quarter" idx="10"/>
          </p:nvPr>
        </p:nvSpPr>
        <p:spPr>
          <a:xfrm>
            <a:off x="457200" y="1524000"/>
            <a:ext cx="82296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89828822"/>
      </p:ext>
    </p:extLst>
  </p:cSld>
  <p:clrMapOvr>
    <a:masterClrMapping/>
  </p:clrMapOvr>
  <p:transition spd="slow"/>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11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a:solidFill>
                  <a:schemeClr val="bg1"/>
                </a:solidFill>
                <a:latin typeface="Avenir Next" charset="0"/>
                <a:ea typeface="Avenir Next" charset="0"/>
                <a:cs typeface="Avenir Next" charset="0"/>
              </a:rPr>
              <a:t>© 2019 Cengage. All rights reserved.</a:t>
            </a:r>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Title 1"/>
          <p:cNvSpPr>
            <a:spLocks noGrp="1"/>
          </p:cNvSpPr>
          <p:nvPr>
            <p:ph type="title"/>
          </p:nvPr>
        </p:nvSpPr>
        <p:spPr>
          <a:xfrm>
            <a:off x="457200" y="179388"/>
            <a:ext cx="8229600" cy="1039812"/>
          </a:xfrm>
          <a:noFill/>
          <a:ln>
            <a:noFill/>
          </a:ln>
        </p:spPr>
        <p:txBody>
          <a:bodyPr anchorCtr="0"/>
          <a:lstStyle>
            <a:lvl1pPr algn="l">
              <a:lnSpc>
                <a:spcPct val="100000"/>
              </a:lnSpc>
              <a:defRPr sz="2600" b="0" i="0">
                <a:solidFill>
                  <a:srgbClr val="000000"/>
                </a:solidFill>
                <a:latin typeface="Avenir Next"/>
                <a:cs typeface="Arial"/>
              </a:defRPr>
            </a:lvl1pPr>
          </a:lstStyle>
          <a:p>
            <a:endParaRPr lang="en-US" dirty="0"/>
          </a:p>
        </p:txBody>
      </p:sp>
      <p:sp>
        <p:nvSpPr>
          <p:cNvPr id="5" name="Content Placeholder 4"/>
          <p:cNvSpPr>
            <a:spLocks noGrp="1"/>
          </p:cNvSpPr>
          <p:nvPr>
            <p:ph sz="quarter" idx="10"/>
          </p:nvPr>
        </p:nvSpPr>
        <p:spPr>
          <a:xfrm>
            <a:off x="457200" y="1524000"/>
            <a:ext cx="82296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33771943"/>
      </p:ext>
    </p:extLst>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Content Placeholder 1"/>
          <p:cNvSpPr>
            <a:spLocks noGrp="1"/>
          </p:cNvSpPr>
          <p:nvPr>
            <p:ph type="title"/>
          </p:nvPr>
        </p:nvSpPr>
        <p:spPr>
          <a:xfrm>
            <a:off x="457200" y="27709"/>
            <a:ext cx="8229600" cy="1039091"/>
          </a:xfrm>
          <a:prstGeom prst="rect">
            <a:avLst/>
          </a:prstGeom>
        </p:spPr>
        <p:txBody>
          <a:bodyPr vert="horz" lIns="91440" tIns="45720" rIns="91440" bIns="45720" rtlCol="0" anchor="ctr">
            <a:normAutofit/>
          </a:bodyPr>
          <a:lstStyle/>
          <a:p>
            <a:r>
              <a:rPr lang="en-US"/>
              <a:t>Click to edit Master title style</a:t>
            </a:r>
          </a:p>
        </p:txBody>
      </p:sp>
      <p:sp>
        <p:nvSpPr>
          <p:cNvPr id="3" name="Content Placeholder 2"/>
          <p:cNvSpPr>
            <a:spLocks noGrp="1"/>
          </p:cNvSpPr>
          <p:nvPr>
            <p:ph type="body" idx="1"/>
          </p:nvPr>
        </p:nvSpPr>
        <p:spPr>
          <a:xfrm>
            <a:off x="228600" y="1295400"/>
            <a:ext cx="8763000" cy="4830763"/>
          </a:xfrm>
          <a:prstGeom prst="rect">
            <a:avLst/>
          </a:prstGeom>
        </p:spPr>
        <p:txBody>
          <a:bodyPr vert="horz" lIns="91440" tIns="45720" rIns="91440" bIns="45720" rtlCol="0">
            <a:normAutofit/>
          </a:bodyPr>
          <a:lstStyle/>
          <a:p>
            <a:pPr marL="461963" lvl="0" indent="-461963">
              <a:buSzPct val="100000"/>
            </a:pPr>
            <a:r>
              <a:rPr lang="en-US" dirty="0"/>
              <a:t>Click to edit Master text styles</a:t>
            </a:r>
          </a:p>
          <a:p>
            <a:pPr marL="914400" lvl="1" indent="-457200"/>
            <a:r>
              <a:rPr lang="en-US" dirty="0"/>
              <a:t>Second level</a:t>
            </a:r>
          </a:p>
          <a:p>
            <a:pPr marL="1376363" lvl="2" indent="-461963"/>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88362092"/>
      </p:ext>
    </p:extLst>
  </p:cSld>
  <p:clrMap bg1="lt1" tx1="dk1" bg2="lt2" tx2="dk2" accent1="accent1" accent2="accent2" accent3="accent3" accent4="accent4" accent5="accent5" accent6="accent6" hlink="hlink" folHlink="folHlink"/>
  <p:sldLayoutIdLst>
    <p:sldLayoutId id="2147483791" r:id="rId1"/>
    <p:sldLayoutId id="2147483794" r:id="rId2"/>
    <p:sldLayoutId id="2147483797" r:id="rId3"/>
    <p:sldLayoutId id="2147483796" r:id="rId4"/>
    <p:sldLayoutId id="2147483793" r:id="rId5"/>
    <p:sldLayoutId id="2147483795" r:id="rId6"/>
    <p:sldLayoutId id="2147483798" r:id="rId7"/>
    <p:sldLayoutId id="2147483799" r:id="rId8"/>
    <p:sldLayoutId id="2147483800" r:id="rId9"/>
    <p:sldLayoutId id="2147483801" r:id="rId10"/>
    <p:sldLayoutId id="2147483802" r:id="rId11"/>
    <p:sldLayoutId id="2147483803" r:id="rId12"/>
    <p:sldLayoutId id="2147483804" r:id="rId13"/>
    <p:sldLayoutId id="2147483805" r:id="rId14"/>
  </p:sldLayoutIdLst>
  <p:hf sldNum="0" hdr="0" dt="0"/>
  <p:txStyles>
    <p:titleStyle>
      <a:lvl1pPr algn="ctr" defTabSz="914400" rtl="0" eaLnBrk="1" latinLnBrk="0" hangingPunct="1">
        <a:spcBef>
          <a:spcPct val="0"/>
        </a:spcBef>
        <a:buNone/>
        <a:defRPr sz="3600" kern="1200">
          <a:solidFill>
            <a:schemeClr val="bg1"/>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venirNext LT Pro Regular" panose="020B0504020202020204"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anose="020B0604020202020204" pitchFamily="34" charset="0"/>
        <a:buChar char="•"/>
        <a:defRPr lang="en-US" sz="2400" kern="1200" dirty="0" smtClean="0">
          <a:solidFill>
            <a:schemeClr val="tx1"/>
          </a:solidFill>
          <a:latin typeface="AvenirNext LT Pro Regular" panose="020B0504020202020204"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Arial" panose="020B0604020202020204" pitchFamily="34" charset="0"/>
        <a:buChar char="•"/>
        <a:defRPr lang="en-US" sz="2000" kern="1200" dirty="0" smtClean="0">
          <a:solidFill>
            <a:schemeClr val="tx1"/>
          </a:solidFill>
          <a:latin typeface="AvenirNext LT Pro Regular" panose="020B0504020202020204"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Arial" panose="020B0604020202020204" pitchFamily="34" charset="0"/>
        <a:buChar char="•"/>
        <a:defRPr lang="en-US" sz="2000" kern="1200" dirty="0" smtClean="0">
          <a:solidFill>
            <a:schemeClr val="tx1"/>
          </a:solidFill>
          <a:latin typeface="AvenirNext LT Pro Regular" panose="020B0504020202020204"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Arial" panose="020B0604020202020204" pitchFamily="34" charset="0"/>
        <a:buChar char="•"/>
        <a:defRPr lang="en-US" sz="2000" kern="1200" dirty="0">
          <a:solidFill>
            <a:schemeClr val="tx1"/>
          </a:solidFill>
          <a:latin typeface="AvenirNext LT Pro Regular" panose="020B0504020202020204"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pc="300" dirty="0">
                <a:ea typeface="Avenir Next" charset="0"/>
                <a:cs typeface="Avenir Next" charset="0"/>
              </a:rPr>
              <a:t>WESTERN CIVILIZATION: A Brief History</a:t>
            </a:r>
            <a:br>
              <a:rPr lang="en-US" sz="4000" dirty="0">
                <a:ea typeface="Avenir Next" charset="0"/>
                <a:cs typeface="Avenir Next" charset="0"/>
              </a:rPr>
            </a:br>
            <a:r>
              <a:rPr lang="en-US" sz="1600" dirty="0">
                <a:ea typeface="Avenir Next" charset="0"/>
                <a:cs typeface="Avenir Next" charset="0"/>
              </a:rPr>
              <a:t>Tenth Edition</a:t>
            </a:r>
          </a:p>
        </p:txBody>
      </p:sp>
      <p:sp>
        <p:nvSpPr>
          <p:cNvPr id="5" name="Text Placeholder 2"/>
          <p:cNvSpPr>
            <a:spLocks noGrp="1"/>
          </p:cNvSpPr>
          <p:nvPr>
            <p:ph type="body" sz="quarter" idx="10"/>
          </p:nvPr>
        </p:nvSpPr>
        <p:spPr/>
        <p:txBody>
          <a:bodyPr anchor="t" anchorCtr="0"/>
          <a:lstStyle/>
          <a:p>
            <a:pPr lvl="0" eaLnBrk="0" fontAlgn="base" hangingPunct="0">
              <a:spcBef>
                <a:spcPts val="600"/>
              </a:spcBef>
              <a:spcAft>
                <a:spcPct val="0"/>
              </a:spcAft>
              <a:buClr>
                <a:srgbClr val="5C150B"/>
              </a:buClr>
              <a:buSzPct val="75000"/>
              <a:defRPr/>
            </a:pPr>
            <a:r>
              <a:rPr lang="en-US" altLang="en-US" dirty="0">
                <a:solidFill>
                  <a:schemeClr val="tx1">
                    <a:lumMod val="75000"/>
                    <a:lumOff val="25000"/>
                  </a:schemeClr>
                </a:solidFill>
                <a:latin typeface="Avenir Next Medium" charset="0"/>
                <a:ea typeface="Avenir Next Medium" charset="0"/>
                <a:cs typeface="Avenir Next Medium" charset="0"/>
              </a:rPr>
              <a:t>CHAPTER 1</a:t>
            </a:r>
          </a:p>
          <a:p>
            <a:pPr lvl="0" eaLnBrk="0" fontAlgn="base" hangingPunct="0">
              <a:spcBef>
                <a:spcPts val="600"/>
              </a:spcBef>
              <a:spcAft>
                <a:spcPct val="0"/>
              </a:spcAft>
              <a:buClr>
                <a:srgbClr val="5C150B"/>
              </a:buClr>
              <a:buSzPct val="75000"/>
              <a:defRPr/>
            </a:pPr>
            <a:r>
              <a:rPr lang="en-US" sz="2800" kern="0" dirty="0">
                <a:latin typeface="Avenir Next" charset="0"/>
                <a:ea typeface="Avenir Next" charset="0"/>
                <a:cs typeface="Avenir Next" charset="0"/>
              </a:rPr>
              <a:t>The Ancient Near East: The First Civilizations</a:t>
            </a:r>
          </a:p>
        </p:txBody>
      </p:sp>
      <p:sp>
        <p:nvSpPr>
          <p:cNvPr id="3" name="Text Placeholder 3"/>
          <p:cNvSpPr>
            <a:spLocks noGrp="1"/>
          </p:cNvSpPr>
          <p:nvPr>
            <p:ph type="body" sz="quarter" idx="11"/>
          </p:nvPr>
        </p:nvSpPr>
        <p:spPr/>
        <p:txBody>
          <a:bodyPr/>
          <a:lstStyle/>
          <a:p>
            <a:r>
              <a:rPr lang="en-US" dirty="0">
                <a:ea typeface="Avenir Next" charset="0"/>
                <a:cs typeface="Avenir Next" charset="0"/>
              </a:rPr>
              <a:t>© 2020 Cengage. All rights reserved.</a:t>
            </a:r>
          </a:p>
        </p:txBody>
      </p:sp>
    </p:spTree>
    <p:extLst>
      <p:ext uri="{BB962C8B-B14F-4D97-AF65-F5344CB8AC3E}">
        <p14:creationId xmlns:p14="http://schemas.microsoft.com/office/powerpoint/2010/main" val="17997306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Chapter 1 OUTLINE</a:t>
            </a:r>
          </a:p>
        </p:txBody>
      </p:sp>
      <p:sp>
        <p:nvSpPr>
          <p:cNvPr id="3" name="Content Placeholder 2"/>
          <p:cNvSpPr>
            <a:spLocks noGrp="1"/>
          </p:cNvSpPr>
          <p:nvPr>
            <p:ph idx="1"/>
          </p:nvPr>
        </p:nvSpPr>
        <p:spPr/>
        <p:txBody>
          <a:bodyPr/>
          <a:lstStyle/>
          <a:p>
            <a:pPr marL="0" indent="0">
              <a:spcBef>
                <a:spcPts val="1200"/>
              </a:spcBef>
              <a:spcAft>
                <a:spcPts val="600"/>
              </a:spcAft>
              <a:buNone/>
            </a:pPr>
            <a:r>
              <a:rPr lang="en-US" dirty="0"/>
              <a:t>1-1 The First Humans</a:t>
            </a:r>
          </a:p>
          <a:p>
            <a:pPr marL="0" indent="0">
              <a:spcBef>
                <a:spcPts val="1200"/>
              </a:spcBef>
              <a:spcAft>
                <a:spcPts val="600"/>
              </a:spcAft>
              <a:buNone/>
            </a:pPr>
            <a:r>
              <a:rPr lang="en-US" dirty="0"/>
              <a:t>1-2 The Emergence of Civilization</a:t>
            </a:r>
          </a:p>
          <a:p>
            <a:pPr marL="0" indent="0">
              <a:spcBef>
                <a:spcPts val="1200"/>
              </a:spcBef>
              <a:spcAft>
                <a:spcPts val="600"/>
              </a:spcAft>
              <a:buNone/>
            </a:pPr>
            <a:r>
              <a:rPr lang="en-US" dirty="0"/>
              <a:t>1-3 Civilization in Mesopotamia</a:t>
            </a:r>
          </a:p>
          <a:p>
            <a:pPr marL="0" indent="0">
              <a:spcBef>
                <a:spcPts val="1200"/>
              </a:spcBef>
              <a:spcAft>
                <a:spcPts val="600"/>
              </a:spcAft>
              <a:buNone/>
            </a:pPr>
            <a:r>
              <a:rPr lang="en-US" dirty="0"/>
              <a:t>1-4 Egyptian Civilization: “The Gift of the Nile”</a:t>
            </a:r>
          </a:p>
        </p:txBody>
      </p:sp>
    </p:spTree>
    <p:extLst>
      <p:ext uri="{BB962C8B-B14F-4D97-AF65-F5344CB8AC3E}">
        <p14:creationId xmlns:p14="http://schemas.microsoft.com/office/powerpoint/2010/main" val="2913113401"/>
      </p:ext>
    </p:extLst>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1-1 THE FIRST HUMANS (1 OF 2)</a:t>
            </a:r>
          </a:p>
        </p:txBody>
      </p:sp>
      <p:sp>
        <p:nvSpPr>
          <p:cNvPr id="3" name="Content Placeholder 2"/>
          <p:cNvSpPr>
            <a:spLocks noGrp="1"/>
          </p:cNvSpPr>
          <p:nvPr>
            <p:ph idx="1"/>
          </p:nvPr>
        </p:nvSpPr>
        <p:spPr>
          <a:xfrm>
            <a:off x="228600" y="1066800"/>
            <a:ext cx="8869680" cy="5120640"/>
          </a:xfrm>
        </p:spPr>
        <p:txBody>
          <a:bodyPr>
            <a:noAutofit/>
          </a:bodyPr>
          <a:lstStyle/>
          <a:p>
            <a:pPr marL="0" indent="0">
              <a:spcBef>
                <a:spcPts val="500"/>
              </a:spcBef>
              <a:buNone/>
            </a:pPr>
            <a:r>
              <a:rPr lang="en-US" b="1" dirty="0"/>
              <a:t>Focus Question: </a:t>
            </a:r>
            <a:r>
              <a:rPr lang="en-US" dirty="0"/>
              <a:t>How did the </a:t>
            </a:r>
            <a:r>
              <a:rPr lang="en-US" dirty="0" err="1"/>
              <a:t>Paleolithic</a:t>
            </a:r>
            <a:r>
              <a:rPr lang="en-US" dirty="0"/>
              <a:t> and Neolithic Ages differ, and how did the Neolithic Revolution affect the lives of men and women? </a:t>
            </a:r>
          </a:p>
          <a:p>
            <a:pPr>
              <a:spcBef>
                <a:spcPts val="500"/>
              </a:spcBef>
            </a:pPr>
            <a:r>
              <a:rPr lang="en-US" altLang="en-US" dirty="0"/>
              <a:t>Hominids</a:t>
            </a:r>
          </a:p>
          <a:p>
            <a:pPr lvl="1">
              <a:spcBef>
                <a:spcPts val="500"/>
              </a:spcBef>
            </a:pPr>
            <a:r>
              <a:rPr lang="en-US" altLang="en-US" dirty="0"/>
              <a:t>Australopithecines (3–4 million years ago)</a:t>
            </a:r>
          </a:p>
          <a:p>
            <a:pPr lvl="1">
              <a:spcBef>
                <a:spcPts val="500"/>
              </a:spcBef>
            </a:pPr>
            <a:r>
              <a:rPr lang="en-US" altLang="en-US" i="1" dirty="0"/>
              <a:t>Homo Erectus </a:t>
            </a:r>
            <a:r>
              <a:rPr lang="en-US" altLang="en-US" dirty="0"/>
              <a:t>(1.5 million years ago) </a:t>
            </a:r>
          </a:p>
          <a:p>
            <a:pPr>
              <a:spcBef>
                <a:spcPts val="500"/>
              </a:spcBef>
            </a:pPr>
            <a:r>
              <a:rPr lang="en-US" altLang="en-US" dirty="0"/>
              <a:t>The emergence of </a:t>
            </a:r>
            <a:r>
              <a:rPr lang="en-US" altLang="en-US" i="1" dirty="0"/>
              <a:t>Homo sapiens </a:t>
            </a:r>
            <a:r>
              <a:rPr lang="en-US" altLang="en-US" dirty="0"/>
              <a:t>(“wise human being”)</a:t>
            </a:r>
          </a:p>
          <a:p>
            <a:pPr lvl="1">
              <a:spcBef>
                <a:spcPts val="500"/>
              </a:spcBef>
            </a:pPr>
            <a:r>
              <a:rPr lang="en-US" altLang="en-US" dirty="0"/>
              <a:t>Neanderthals (ca. 100,000–30,000 years ago)</a:t>
            </a:r>
          </a:p>
          <a:p>
            <a:pPr lvl="2">
              <a:spcBef>
                <a:spcPts val="500"/>
              </a:spcBef>
            </a:pPr>
            <a:r>
              <a:rPr lang="en-US" altLang="en-US" dirty="0"/>
              <a:t>More advanced stone tools; burial of the dead</a:t>
            </a:r>
          </a:p>
          <a:p>
            <a:pPr lvl="1">
              <a:spcBef>
                <a:spcPts val="500"/>
              </a:spcBef>
            </a:pPr>
            <a:r>
              <a:rPr lang="en-US" altLang="en-US" i="1" dirty="0"/>
              <a:t>Homo sapiens </a:t>
            </a:r>
            <a:r>
              <a:rPr lang="en-US" altLang="en-US" i="1" dirty="0" err="1"/>
              <a:t>sapiens</a:t>
            </a:r>
            <a:r>
              <a:rPr lang="en-US" altLang="en-US" dirty="0"/>
              <a:t> (ca. 200,000 </a:t>
            </a:r>
            <a:r>
              <a:rPr lang="en-US" altLang="en-US" cap="small" dirty="0" err="1"/>
              <a:t>b.c.e</a:t>
            </a:r>
            <a:r>
              <a:rPr lang="en-US" altLang="en-US" dirty="0"/>
              <a:t>.–Present): replaced Neanderthals</a:t>
            </a:r>
          </a:p>
          <a:p>
            <a:pPr lvl="1">
              <a:spcBef>
                <a:spcPts val="500"/>
              </a:spcBef>
            </a:pPr>
            <a:r>
              <a:rPr lang="en-US" altLang="en-US" dirty="0"/>
              <a:t>The spread of humans: out of Africa or multiregional?</a:t>
            </a:r>
          </a:p>
        </p:txBody>
      </p:sp>
    </p:spTree>
    <p:extLst>
      <p:ext uri="{BB962C8B-B14F-4D97-AF65-F5344CB8AC3E}">
        <p14:creationId xmlns:p14="http://schemas.microsoft.com/office/powerpoint/2010/main" val="2953244727"/>
      </p:ext>
    </p:extLst>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1-1 THE FIRST HUMANS (2 OF 2)</a:t>
            </a:r>
          </a:p>
        </p:txBody>
      </p:sp>
      <p:sp>
        <p:nvSpPr>
          <p:cNvPr id="3" name="Content Placeholder 2"/>
          <p:cNvSpPr>
            <a:spLocks noGrp="1"/>
          </p:cNvSpPr>
          <p:nvPr>
            <p:ph idx="1"/>
          </p:nvPr>
        </p:nvSpPr>
        <p:spPr>
          <a:xfrm>
            <a:off x="228600" y="1066800"/>
            <a:ext cx="8778240" cy="5029200"/>
          </a:xfrm>
        </p:spPr>
        <p:txBody>
          <a:bodyPr/>
          <a:lstStyle/>
          <a:p>
            <a:r>
              <a:rPr lang="en-US" altLang="en-US" dirty="0"/>
              <a:t>The Hunter-Gatherers of the Old Stone Age</a:t>
            </a:r>
          </a:p>
          <a:p>
            <a:pPr lvl="1"/>
            <a:r>
              <a:rPr lang="en-US" altLang="en-US" dirty="0"/>
              <a:t>Small, nomadic bands</a:t>
            </a:r>
          </a:p>
          <a:p>
            <a:pPr lvl="1"/>
            <a:r>
              <a:rPr lang="en-US" altLang="en-US" dirty="0"/>
              <a:t>Food, shelter, and tools: adaptability</a:t>
            </a:r>
          </a:p>
          <a:p>
            <a:r>
              <a:rPr lang="en-US" altLang="en-US" dirty="0"/>
              <a:t>The Neolithic Revolution (ca. 10,000–4000 </a:t>
            </a:r>
            <a:r>
              <a:rPr lang="en-US" altLang="en-US" cap="small" dirty="0" err="1"/>
              <a:t>b.c.e</a:t>
            </a:r>
            <a:r>
              <a:rPr lang="en-US" altLang="en-US" dirty="0"/>
              <a:t>.)</a:t>
            </a:r>
          </a:p>
          <a:p>
            <a:pPr lvl="1"/>
            <a:r>
              <a:rPr lang="en-US" altLang="en-US" dirty="0"/>
              <a:t>Consequences of the shift to systematic agriculture</a:t>
            </a:r>
          </a:p>
          <a:p>
            <a:pPr lvl="2"/>
            <a:r>
              <a:rPr lang="en-US" altLang="en-US" dirty="0"/>
              <a:t>Permanent settlement with trade, specialized division of labor, and improved tools</a:t>
            </a:r>
          </a:p>
          <a:p>
            <a:pPr lvl="2"/>
            <a:r>
              <a:rPr lang="en-US" altLang="en-US" dirty="0"/>
              <a:t>Emergence of patriarchy</a:t>
            </a:r>
          </a:p>
          <a:p>
            <a:pPr lvl="2"/>
            <a:r>
              <a:rPr lang="en-US" altLang="en-US" dirty="0"/>
              <a:t>Domestication of animals</a:t>
            </a:r>
          </a:p>
          <a:p>
            <a:pPr lvl="2"/>
            <a:r>
              <a:rPr lang="en-US" altLang="en-US" dirty="0"/>
              <a:t>Development of writing</a:t>
            </a:r>
          </a:p>
          <a:p>
            <a:pPr lvl="2"/>
            <a:r>
              <a:rPr lang="en-US" altLang="en-US" dirty="0"/>
              <a:t>Use of metals and the coming of the Bronze Age (ca. 3000 </a:t>
            </a:r>
            <a:r>
              <a:rPr lang="en-US" altLang="en-US" cap="small" dirty="0" err="1"/>
              <a:t>b.c.e</a:t>
            </a:r>
            <a:r>
              <a:rPr lang="en-US" altLang="en-US" dirty="0"/>
              <a:t>. – ca. 1200 </a:t>
            </a:r>
            <a:r>
              <a:rPr lang="en-US" altLang="en-US" cap="small" dirty="0" err="1"/>
              <a:t>b.c.e</a:t>
            </a:r>
            <a:r>
              <a:rPr lang="en-US" altLang="en-US" dirty="0"/>
              <a:t>.)</a:t>
            </a:r>
          </a:p>
        </p:txBody>
      </p:sp>
    </p:spTree>
    <p:extLst>
      <p:ext uri="{BB962C8B-B14F-4D97-AF65-F5344CB8AC3E}">
        <p14:creationId xmlns:p14="http://schemas.microsoft.com/office/powerpoint/2010/main" val="3127911402"/>
      </p:ext>
    </p:extLst>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533400"/>
          </a:xfrm>
        </p:spPr>
        <p:txBody>
          <a:bodyPr/>
          <a:lstStyle/>
          <a:p>
            <a:r>
              <a:rPr lang="en-US" dirty="0"/>
              <a:t>Chronology: The First Humans</a:t>
            </a:r>
          </a:p>
        </p:txBody>
      </p:sp>
      <p:pic>
        <p:nvPicPr>
          <p:cNvPr id="7" name="Picture 2" descr="Chronology: The First Humans"/>
          <p:cNvPicPr>
            <a:picLocks noGrp="1" noChangeAspect="1"/>
          </p:cNvPicPr>
          <p:nvPr>
            <p:ph sz="quarter" idx="10"/>
          </p:nvPr>
        </p:nvPicPr>
        <p:blipFill>
          <a:blip r:embed="rId3">
            <a:extLst>
              <a:ext uri="{28A0092B-C50C-407E-A947-70E740481C1C}">
                <a14:useLocalDpi xmlns:a14="http://schemas.microsoft.com/office/drawing/2010/main" val="0"/>
              </a:ext>
            </a:extLst>
          </a:blip>
          <a:stretch>
            <a:fillRect/>
          </a:stretch>
        </p:blipFill>
        <p:spPr>
          <a:xfrm>
            <a:off x="457200" y="1507936"/>
            <a:ext cx="8229600" cy="4106026"/>
          </a:xfrm>
        </p:spPr>
      </p:pic>
    </p:spTree>
    <p:extLst>
      <p:ext uri="{BB962C8B-B14F-4D97-AF65-F5344CB8AC3E}">
        <p14:creationId xmlns:p14="http://schemas.microsoft.com/office/powerpoint/2010/main" val="1518330564"/>
      </p:ext>
    </p:ext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9388"/>
            <a:ext cx="8229600" cy="658812"/>
          </a:xfrm>
        </p:spPr>
        <p:txBody>
          <a:bodyPr>
            <a:noAutofit/>
          </a:bodyPr>
          <a:lstStyle/>
          <a:p>
            <a:r>
              <a:rPr lang="en-US" sz="2000" b="1" dirty="0"/>
              <a:t>1.2 </a:t>
            </a:r>
            <a:r>
              <a:rPr lang="en-US" sz="2000" b="1" dirty="0" err="1"/>
              <a:t>Paleolithic</a:t>
            </a:r>
            <a:r>
              <a:rPr lang="en-US" sz="2000" b="1" dirty="0"/>
              <a:t> Cave Painting: The Lascaux Cave</a:t>
            </a:r>
            <a:r>
              <a:rPr lang="en-US" sz="2000" dirty="0"/>
              <a:t>. This work, dated around 15,000 B.C.E., demonstrates the creativity of </a:t>
            </a:r>
            <a:r>
              <a:rPr lang="en-US" sz="2000" dirty="0" err="1"/>
              <a:t>Paleolithic</a:t>
            </a:r>
            <a:r>
              <a:rPr lang="en-US" sz="2000" dirty="0"/>
              <a:t> peoples.</a:t>
            </a:r>
          </a:p>
        </p:txBody>
      </p:sp>
      <p:pic>
        <p:nvPicPr>
          <p:cNvPr id="2050" name="Picture 2" descr="Cave paintings of large animals reveal the cultural creativity of Paleolithic peoples. This scene is part of a large underground chamber found accidentally in 1940 at Lascaux, France, by some boys looking for their dog. This work is dated around 15,000   b.c.e.   To make their paintings, Paleolithic artists used stone lamps that burned animal fat to illuminate the cave walls and mixed powdered mineral ores with animal fat to create red, yellow, and black pigments. Some artists even made brushes out of animal hairs with which to apply the paints."/>
          <p:cNvPicPr>
            <a:picLocks noGrp="1" noChangeAspect="1" noChangeArrowheads="1"/>
          </p:cNvPicPr>
          <p:nvPr>
            <p:ph sz="quarter" idx="10"/>
          </p:nvPr>
        </p:nvPicPr>
        <p:blipFill>
          <a:blip r:embed="rId2">
            <a:extLst>
              <a:ext uri="{28A0092B-C50C-407E-A947-70E740481C1C}">
                <a14:useLocalDpi xmlns:a14="http://schemas.microsoft.com/office/drawing/2010/main" val="0"/>
              </a:ext>
            </a:extLst>
          </a:blip>
          <a:srcRect/>
          <a:stretch>
            <a:fillRect/>
          </a:stretch>
        </p:blipFill>
        <p:spPr bwMode="auto">
          <a:xfrm>
            <a:off x="1206500" y="1083624"/>
            <a:ext cx="6718300" cy="47837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0500422"/>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9388"/>
            <a:ext cx="8229600" cy="506412"/>
          </a:xfrm>
        </p:spPr>
        <p:txBody>
          <a:bodyPr>
            <a:noAutofit/>
          </a:bodyPr>
          <a:lstStyle/>
          <a:p>
            <a:r>
              <a:rPr lang="en-US" dirty="0"/>
              <a:t>Map 1.1 The Spread of </a:t>
            </a:r>
            <a:r>
              <a:rPr lang="en-US" i="1" dirty="0"/>
              <a:t>Homo sapiens </a:t>
            </a:r>
            <a:r>
              <a:rPr lang="en-US" i="1" dirty="0" err="1"/>
              <a:t>sapiens</a:t>
            </a:r>
            <a:endParaRPr lang="en-US" dirty="0"/>
          </a:p>
        </p:txBody>
      </p:sp>
      <p:pic>
        <p:nvPicPr>
          <p:cNvPr id="14338" name="Picture 2" descr="A world map shows spread of Homo sapiens sapiens. The journey started from Africa  200 000 years ago. From Africa they moved to Middle East (70 000 years ago) and then to Europe (40 000 years ago) and Asia. Around 50 000 years ago  the movement of the group extended to Australia and deep into Asian Continent (25 000 years ago). The Homo sapiens further advanced to the North East of Asia and migrated to North West Canada around 20 000 to 15 000 years ago. The movement of human beings came to a halt at North America and South America  15 000 to 12 000 years ago."/>
          <p:cNvPicPr>
            <a:picLocks noGrp="1" noChangeAspect="1" noChangeArrowheads="1"/>
          </p:cNvPicPr>
          <p:nvPr>
            <p:ph sz="quarter" idx="10"/>
          </p:nvPr>
        </p:nvPicPr>
        <p:blipFill>
          <a:blip r:embed="rId2">
            <a:extLst>
              <a:ext uri="{28A0092B-C50C-407E-A947-70E740481C1C}">
                <a14:useLocalDpi xmlns:a14="http://schemas.microsoft.com/office/drawing/2010/main" val="0"/>
              </a:ext>
            </a:extLst>
          </a:blip>
          <a:srcRect/>
          <a:stretch>
            <a:fillRect/>
          </a:stretch>
        </p:blipFill>
        <p:spPr bwMode="auto">
          <a:xfrm>
            <a:off x="531676" y="1371600"/>
            <a:ext cx="8080646" cy="41147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3126908"/>
      </p:ext>
    </p:ext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1-2 THE EMERGENCE OF CIVILIZATION (1 OF 2)</a:t>
            </a:r>
          </a:p>
        </p:txBody>
      </p:sp>
      <p:sp>
        <p:nvSpPr>
          <p:cNvPr id="3" name="Content Placeholder 2"/>
          <p:cNvSpPr>
            <a:spLocks noGrp="1"/>
          </p:cNvSpPr>
          <p:nvPr>
            <p:ph idx="1"/>
          </p:nvPr>
        </p:nvSpPr>
        <p:spPr/>
        <p:txBody>
          <a:bodyPr/>
          <a:lstStyle/>
          <a:p>
            <a:pPr marL="0" indent="0">
              <a:buNone/>
            </a:pPr>
            <a:r>
              <a:rPr lang="en-US" b="1" dirty="0"/>
              <a:t>Focus Question: </a:t>
            </a:r>
            <a:r>
              <a:rPr lang="en-US" dirty="0"/>
              <a:t>What are the characteristics of civilization, and what are some explanations for why early civilizations emerged? </a:t>
            </a:r>
          </a:p>
          <a:p>
            <a:r>
              <a:rPr lang="en-US" dirty="0"/>
              <a:t>The basic characteristics of civilization</a:t>
            </a:r>
          </a:p>
          <a:p>
            <a:pPr lvl="1"/>
            <a:r>
              <a:rPr lang="en-US" dirty="0"/>
              <a:t>Urban focus</a:t>
            </a:r>
          </a:p>
          <a:p>
            <a:pPr lvl="1"/>
            <a:r>
              <a:rPr lang="en-US" dirty="0"/>
              <a:t>Distinct religious structure</a:t>
            </a:r>
          </a:p>
          <a:p>
            <a:pPr lvl="1"/>
            <a:r>
              <a:rPr lang="en-US" dirty="0"/>
              <a:t>Political and military structures</a:t>
            </a:r>
          </a:p>
          <a:p>
            <a:pPr lvl="1"/>
            <a:r>
              <a:rPr lang="en-US" dirty="0"/>
              <a:t>Social structure based on economic power</a:t>
            </a:r>
          </a:p>
          <a:p>
            <a:pPr lvl="1"/>
            <a:r>
              <a:rPr lang="en-US" dirty="0"/>
              <a:t>Development of writing</a:t>
            </a:r>
          </a:p>
          <a:p>
            <a:pPr lvl="1"/>
            <a:r>
              <a:rPr lang="en-US" dirty="0"/>
              <a:t>Significant artistic and intellectual activity</a:t>
            </a:r>
          </a:p>
        </p:txBody>
      </p:sp>
    </p:spTree>
    <p:extLst>
      <p:ext uri="{BB962C8B-B14F-4D97-AF65-F5344CB8AC3E}">
        <p14:creationId xmlns:p14="http://schemas.microsoft.com/office/powerpoint/2010/main" val="1928303663"/>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1-2 THE EMERGENCE OF CIVILIZATION (2 OF 2)</a:t>
            </a:r>
          </a:p>
        </p:txBody>
      </p:sp>
      <p:sp>
        <p:nvSpPr>
          <p:cNvPr id="3" name="Content Placeholder 2"/>
          <p:cNvSpPr>
            <a:spLocks noGrp="1"/>
          </p:cNvSpPr>
          <p:nvPr>
            <p:ph idx="1"/>
          </p:nvPr>
        </p:nvSpPr>
        <p:spPr/>
        <p:txBody>
          <a:bodyPr/>
          <a:lstStyle/>
          <a:p>
            <a:r>
              <a:rPr lang="en-US" dirty="0"/>
              <a:t>Centers of early civilization beyond Southwest Asia and Egypt</a:t>
            </a:r>
          </a:p>
          <a:p>
            <a:pPr lvl="1"/>
            <a:r>
              <a:rPr lang="en-US" dirty="0"/>
              <a:t>Indus River Valley in India</a:t>
            </a:r>
          </a:p>
          <a:p>
            <a:pPr lvl="1"/>
            <a:r>
              <a:rPr lang="en-US" dirty="0"/>
              <a:t>Yellow River Valley in China</a:t>
            </a:r>
          </a:p>
          <a:p>
            <a:pPr lvl="1"/>
            <a:r>
              <a:rPr lang="en-US" dirty="0"/>
              <a:t>Central Asia</a:t>
            </a:r>
          </a:p>
          <a:p>
            <a:pPr lvl="1"/>
            <a:r>
              <a:rPr lang="en-US" dirty="0" err="1"/>
              <a:t>Supe</a:t>
            </a:r>
            <a:r>
              <a:rPr lang="en-US" dirty="0"/>
              <a:t> River Valley in Peru</a:t>
            </a:r>
          </a:p>
          <a:p>
            <a:r>
              <a:rPr lang="en-US" dirty="0"/>
              <a:t>Why did early civilizations develop?</a:t>
            </a:r>
          </a:p>
          <a:p>
            <a:pPr lvl="1"/>
            <a:r>
              <a:rPr lang="en-US" dirty="0"/>
              <a:t>The importance of material forces (growth of food surpluses)</a:t>
            </a:r>
          </a:p>
          <a:p>
            <a:pPr lvl="1"/>
            <a:r>
              <a:rPr lang="en-US" dirty="0"/>
              <a:t>The importance of nonmaterial forces (religious)</a:t>
            </a:r>
          </a:p>
        </p:txBody>
      </p:sp>
    </p:spTree>
    <p:extLst>
      <p:ext uri="{BB962C8B-B14F-4D97-AF65-F5344CB8AC3E}">
        <p14:creationId xmlns:p14="http://schemas.microsoft.com/office/powerpoint/2010/main" val="2436250506"/>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1-3 Civilization in Mesopotamia (1 of 2)</a:t>
            </a:r>
          </a:p>
        </p:txBody>
      </p:sp>
      <p:sp>
        <p:nvSpPr>
          <p:cNvPr id="3" name="Content Placeholder 2"/>
          <p:cNvSpPr>
            <a:spLocks noGrp="1"/>
          </p:cNvSpPr>
          <p:nvPr>
            <p:ph idx="1"/>
          </p:nvPr>
        </p:nvSpPr>
        <p:spPr/>
        <p:txBody>
          <a:bodyPr/>
          <a:lstStyle/>
          <a:p>
            <a:pPr marL="0" indent="0">
              <a:buNone/>
            </a:pPr>
            <a:r>
              <a:rPr lang="en-US" b="1" dirty="0"/>
              <a:t>Focus Question: </a:t>
            </a:r>
            <a:r>
              <a:rPr lang="en-US" dirty="0"/>
              <a:t>How are the chief characteristics of civilization evident in ancient Mesopotamia? </a:t>
            </a:r>
          </a:p>
          <a:p>
            <a:r>
              <a:rPr lang="en-US" dirty="0"/>
              <a:t>The city-states of ancient Mesopotamia</a:t>
            </a:r>
          </a:p>
          <a:p>
            <a:pPr lvl="1"/>
            <a:r>
              <a:rPr lang="en-US" dirty="0"/>
              <a:t>Sumerian cities: walled, featuring a temple dedicated to a god/goddess (</a:t>
            </a:r>
            <a:r>
              <a:rPr lang="en-US" b="1" dirty="0"/>
              <a:t>ziggurat</a:t>
            </a:r>
            <a:r>
              <a:rPr lang="en-US" dirty="0"/>
              <a:t>)</a:t>
            </a:r>
            <a:r>
              <a:rPr lang="en-US" b="1" dirty="0"/>
              <a:t> </a:t>
            </a:r>
          </a:p>
          <a:p>
            <a:pPr lvl="1"/>
            <a:r>
              <a:rPr lang="en-US" dirty="0"/>
              <a:t>Kingship: divine in origin</a:t>
            </a:r>
          </a:p>
          <a:p>
            <a:pPr lvl="1"/>
            <a:r>
              <a:rPr lang="en-US" dirty="0"/>
              <a:t>Economy and society: agriculture, trade, social hierarchy</a:t>
            </a:r>
          </a:p>
          <a:p>
            <a:r>
              <a:rPr lang="en-US" dirty="0"/>
              <a:t>Empires in ancient Mesopotamia</a:t>
            </a:r>
          </a:p>
          <a:p>
            <a:pPr lvl="1"/>
            <a:r>
              <a:rPr lang="fr-FR" dirty="0"/>
              <a:t>The </a:t>
            </a:r>
            <a:r>
              <a:rPr lang="fr-FR" dirty="0" err="1"/>
              <a:t>Akkadians</a:t>
            </a:r>
            <a:endParaRPr lang="fr-FR" dirty="0"/>
          </a:p>
          <a:p>
            <a:pPr lvl="1"/>
            <a:r>
              <a:rPr lang="fr-FR" dirty="0"/>
              <a:t>The </a:t>
            </a:r>
            <a:r>
              <a:rPr lang="fr-FR" dirty="0" err="1"/>
              <a:t>Babylonians</a:t>
            </a:r>
            <a:endParaRPr lang="fr-FR" dirty="0"/>
          </a:p>
          <a:p>
            <a:pPr lvl="2"/>
            <a:r>
              <a:rPr lang="fr-FR" dirty="0"/>
              <a:t>The Code of </a:t>
            </a:r>
            <a:r>
              <a:rPr lang="fr-FR" dirty="0" err="1"/>
              <a:t>Hammurabi</a:t>
            </a:r>
            <a:r>
              <a:rPr lang="fr-FR" dirty="0"/>
              <a:t>: strict justice </a:t>
            </a:r>
            <a:r>
              <a:rPr lang="fr-FR" dirty="0" err="1"/>
              <a:t>based</a:t>
            </a:r>
            <a:r>
              <a:rPr lang="fr-FR" dirty="0"/>
              <a:t> on </a:t>
            </a:r>
            <a:r>
              <a:rPr lang="fr-FR" dirty="0" err="1"/>
              <a:t>status</a:t>
            </a:r>
            <a:endParaRPr lang="en-US" dirty="0"/>
          </a:p>
        </p:txBody>
      </p:sp>
    </p:spTree>
    <p:extLst>
      <p:ext uri="{BB962C8B-B14F-4D97-AF65-F5344CB8AC3E}">
        <p14:creationId xmlns:p14="http://schemas.microsoft.com/office/powerpoint/2010/main" val="2212049325"/>
      </p:ext>
    </p:extLst>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p:txBody>
          <a:bodyPr/>
          <a:lstStyle/>
          <a:p>
            <a:r>
              <a:rPr lang="en-US" dirty="0"/>
              <a:t>1-3 Civilization in Mesopotamia (2 of 2)</a:t>
            </a:r>
          </a:p>
        </p:txBody>
      </p:sp>
      <p:sp>
        <p:nvSpPr>
          <p:cNvPr id="3" name="Content Placeholder 2"/>
          <p:cNvSpPr>
            <a:spLocks noGrp="1"/>
          </p:cNvSpPr>
          <p:nvPr>
            <p:ph idx="1"/>
          </p:nvPr>
        </p:nvSpPr>
        <p:spPr/>
        <p:txBody>
          <a:bodyPr>
            <a:normAutofit/>
          </a:bodyPr>
          <a:lstStyle/>
          <a:p>
            <a:r>
              <a:rPr lang="en-US" dirty="0"/>
              <a:t>The culture of Mesopotamia</a:t>
            </a:r>
          </a:p>
          <a:p>
            <a:pPr lvl="1"/>
            <a:r>
              <a:rPr lang="en-US" dirty="0"/>
              <a:t>The importance of religion</a:t>
            </a:r>
            <a:endParaRPr lang="en-US" b="1" dirty="0"/>
          </a:p>
          <a:p>
            <a:pPr lvl="2"/>
            <a:r>
              <a:rPr lang="en-US" dirty="0"/>
              <a:t>The impact of the physical environment</a:t>
            </a:r>
          </a:p>
          <a:p>
            <a:pPr lvl="2"/>
            <a:r>
              <a:rPr lang="en-US" b="1" dirty="0"/>
              <a:t>Polytheistic </a:t>
            </a:r>
            <a:r>
              <a:rPr lang="en-US" dirty="0"/>
              <a:t>religion</a:t>
            </a:r>
          </a:p>
          <a:p>
            <a:pPr lvl="2"/>
            <a:r>
              <a:rPr lang="en-US" dirty="0"/>
              <a:t>The practice of </a:t>
            </a:r>
            <a:r>
              <a:rPr lang="en-US" b="1" dirty="0"/>
              <a:t>divination</a:t>
            </a:r>
          </a:p>
          <a:p>
            <a:pPr lvl="1"/>
            <a:r>
              <a:rPr lang="en-US" b="1" dirty="0"/>
              <a:t>Cuneiform</a:t>
            </a:r>
            <a:r>
              <a:rPr lang="en-US" dirty="0"/>
              <a:t> writing</a:t>
            </a:r>
          </a:p>
          <a:p>
            <a:pPr lvl="2"/>
            <a:r>
              <a:rPr lang="en-US" dirty="0"/>
              <a:t>Record keeping and literature</a:t>
            </a:r>
          </a:p>
        </p:txBody>
      </p:sp>
    </p:spTree>
    <p:extLst>
      <p:ext uri="{BB962C8B-B14F-4D97-AF65-F5344CB8AC3E}">
        <p14:creationId xmlns:p14="http://schemas.microsoft.com/office/powerpoint/2010/main" val="1897410622"/>
      </p:ext>
    </p:extLst>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9388"/>
            <a:ext cx="8229600" cy="1039812"/>
          </a:xfrm>
        </p:spPr>
        <p:txBody>
          <a:bodyPr>
            <a:noAutofit/>
          </a:bodyPr>
          <a:lstStyle/>
          <a:p>
            <a:r>
              <a:rPr lang="en-US" sz="2000" b="1" dirty="0"/>
              <a:t>1.3 The ”Royal Standard” of Ur</a:t>
            </a:r>
            <a:r>
              <a:rPr lang="en-US" sz="2000" dirty="0"/>
              <a:t>. This image, dated around 2700 B.C.E., was found in a Sumerian royal tomb and demonstrates the king’s military activities.</a:t>
            </a:r>
          </a:p>
        </p:txBody>
      </p:sp>
      <p:pic>
        <p:nvPicPr>
          <p:cNvPr id="3074" name="Picture 2" descr="This detail is from the Royal Standard of Ur, a box dating from around 2700     b.c.e.     that was discovered in a stone tomb from the royal cemetery of the Sumerian city-state of Ur. The scenes on one side of the box depict the activities of the king and his military forces. Shown in the bottom panel are four Sumerian battle chariots. Each chariot held two men, one who held the reins and the other armed with a spear for combat. A special compartment in the chariot held a number of spears. The charging chariots are seen defeating the enemy. In the middle band, the Sumerian soldiers round up the captured enemies. In the top band, the captives are presented to the king, who has alighted from his chariot and is shown standing above all the others in the center of the panel."/>
          <p:cNvPicPr>
            <a:picLocks noGrp="1" noChangeAspect="1" noChangeArrowheads="1"/>
          </p:cNvPicPr>
          <p:nvPr>
            <p:ph sz="quarter" idx="10"/>
          </p:nvPr>
        </p:nvPicPr>
        <p:blipFill>
          <a:blip r:embed="rId2">
            <a:extLst>
              <a:ext uri="{28A0092B-C50C-407E-A947-70E740481C1C}">
                <a14:useLocalDpi xmlns:a14="http://schemas.microsoft.com/office/drawing/2010/main" val="0"/>
              </a:ext>
            </a:extLst>
          </a:blip>
          <a:srcRect/>
          <a:stretch>
            <a:fillRect/>
          </a:stretch>
        </p:blipFill>
        <p:spPr bwMode="auto">
          <a:xfrm>
            <a:off x="496549" y="1612900"/>
            <a:ext cx="8150903" cy="3632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3928726"/>
      </p:ext>
    </p:ext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9388"/>
            <a:ext cx="4953000" cy="963612"/>
          </a:xfrm>
        </p:spPr>
        <p:txBody>
          <a:bodyPr>
            <a:noAutofit/>
          </a:bodyPr>
          <a:lstStyle/>
          <a:p>
            <a:r>
              <a:rPr lang="en-US" sz="2000" b="1" dirty="0"/>
              <a:t>1.4a The Stele of Hammurabi</a:t>
            </a:r>
            <a:r>
              <a:rPr lang="en-US" sz="2000" dirty="0"/>
              <a:t>. This image depicts Hammurabi receiving the power to rule from the sun god Shamash.</a:t>
            </a:r>
          </a:p>
        </p:txBody>
      </p:sp>
      <p:pic>
        <p:nvPicPr>
          <p:cNvPr id="4099" name="Picture 2" descr="The stele of Hammurabi"/>
          <p:cNvPicPr>
            <a:picLocks noGrp="1" noChangeAspect="1" noChangeArrowheads="1"/>
          </p:cNvPicPr>
          <p:nvPr>
            <p:ph sz="quarter" idx="10"/>
          </p:nvPr>
        </p:nvPicPr>
        <p:blipFill>
          <a:blip r:embed="rId2">
            <a:extLst>
              <a:ext uri="{28A0092B-C50C-407E-A947-70E740481C1C}">
                <a14:useLocalDpi xmlns:a14="http://schemas.microsoft.com/office/drawing/2010/main" val="0"/>
              </a:ext>
            </a:extLst>
          </a:blip>
          <a:srcRect/>
          <a:stretch>
            <a:fillRect/>
          </a:stretch>
        </p:blipFill>
        <p:spPr bwMode="auto">
          <a:xfrm>
            <a:off x="6096000" y="174799"/>
            <a:ext cx="2400300" cy="59212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9812304"/>
      </p:ext>
    </p:extLst>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9388"/>
            <a:ext cx="8229600" cy="811212"/>
          </a:xfrm>
        </p:spPr>
        <p:txBody>
          <a:bodyPr>
            <a:noAutofit/>
          </a:bodyPr>
          <a:lstStyle/>
          <a:p>
            <a:r>
              <a:rPr lang="en-US" sz="2000" b="1" dirty="0"/>
              <a:t>1.5b The Development of Cuneiform Writing</a:t>
            </a:r>
            <a:r>
              <a:rPr lang="en-US" sz="2000" dirty="0"/>
              <a:t>. This table shows the development of writing from pictographic signs to cuneiform characters.</a:t>
            </a:r>
          </a:p>
        </p:txBody>
      </p:sp>
      <p:pic>
        <p:nvPicPr>
          <p:cNvPr id="8194" name="Picture 2" descr="A table shows the development of writing from pictographic signs circa 3100 B.C.E. to cuneiform characters circa 700 B.C.E."/>
          <p:cNvPicPr>
            <a:picLocks noGrp="1" noChangeAspect="1" noChangeArrowheads="1"/>
          </p:cNvPicPr>
          <p:nvPr>
            <p:ph sz="quarter" idx="10"/>
          </p:nvPr>
        </p:nvPicPr>
        <p:blipFill>
          <a:blip r:embed="rId2">
            <a:extLst>
              <a:ext uri="{28A0092B-C50C-407E-A947-70E740481C1C}">
                <a14:useLocalDpi xmlns:a14="http://schemas.microsoft.com/office/drawing/2010/main" val="0"/>
              </a:ext>
            </a:extLst>
          </a:blip>
          <a:srcRect/>
          <a:stretch>
            <a:fillRect/>
          </a:stretch>
        </p:blipFill>
        <p:spPr bwMode="auto">
          <a:xfrm>
            <a:off x="492663" y="1854200"/>
            <a:ext cx="8158675" cy="314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5687528"/>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9388"/>
            <a:ext cx="8229600" cy="582612"/>
          </a:xfrm>
        </p:spPr>
        <p:txBody>
          <a:bodyPr>
            <a:noAutofit/>
          </a:bodyPr>
          <a:lstStyle/>
          <a:p>
            <a:r>
              <a:rPr lang="en-US" dirty="0"/>
              <a:t>Map 1.6 The Ancient Near East</a:t>
            </a:r>
          </a:p>
        </p:txBody>
      </p:sp>
      <p:pic>
        <p:nvPicPr>
          <p:cNvPr id="19458" name="Picture 2" descr="In ancient Egypt, people used jewelry for self-adornment as well as a mark of social status. This photo of a wall fragment from a tomb in Thebes around 1400   b.c.e.   shows jewelers and metal craftsmen at work. At the top jewelers are seen drilling holes in hard-stone beads with three or four bow-drills. The beads were then polished and strung in collars, as seen in the lower panel."/>
          <p:cNvPicPr>
            <a:picLocks noGrp="1" noChangeAspect="1" noChangeArrowheads="1"/>
          </p:cNvPicPr>
          <p:nvPr>
            <p:ph sz="quarter" idx="10"/>
          </p:nvPr>
        </p:nvPicPr>
        <p:blipFill>
          <a:blip r:embed="rId2">
            <a:extLst>
              <a:ext uri="{28A0092B-C50C-407E-A947-70E740481C1C}">
                <a14:useLocalDpi xmlns:a14="http://schemas.microsoft.com/office/drawing/2010/main" val="0"/>
              </a:ext>
            </a:extLst>
          </a:blip>
          <a:srcRect/>
          <a:stretch>
            <a:fillRect/>
          </a:stretch>
        </p:blipFill>
        <p:spPr bwMode="auto">
          <a:xfrm>
            <a:off x="1351338" y="908050"/>
            <a:ext cx="6441325" cy="5041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9531262"/>
      </p:ext>
    </p:extLst>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1-4 Egyptian Civilization: “The Gift of the Nile” (1 of 4)</a:t>
            </a:r>
          </a:p>
        </p:txBody>
      </p:sp>
      <p:sp>
        <p:nvSpPr>
          <p:cNvPr id="3" name="Content Placeholder 2"/>
          <p:cNvSpPr>
            <a:spLocks noGrp="1"/>
          </p:cNvSpPr>
          <p:nvPr>
            <p:ph idx="1"/>
          </p:nvPr>
        </p:nvSpPr>
        <p:spPr/>
        <p:txBody>
          <a:bodyPr>
            <a:noAutofit/>
          </a:bodyPr>
          <a:lstStyle/>
          <a:p>
            <a:pPr marL="0" indent="0">
              <a:lnSpc>
                <a:spcPct val="90000"/>
              </a:lnSpc>
              <a:buNone/>
            </a:pPr>
            <a:r>
              <a:rPr lang="en-US" b="1" dirty="0"/>
              <a:t>Focus Questions: </a:t>
            </a:r>
            <a:r>
              <a:rPr lang="en-US" dirty="0"/>
              <a:t>What are the basic features of the three major periods of Egyptian history? What elements of continuity are there in the three periods? What are their major differences? </a:t>
            </a:r>
          </a:p>
          <a:p>
            <a:pPr>
              <a:lnSpc>
                <a:spcPct val="90000"/>
              </a:lnSpc>
            </a:pPr>
            <a:r>
              <a:rPr lang="en-US" dirty="0"/>
              <a:t>The impact of geography</a:t>
            </a:r>
          </a:p>
          <a:p>
            <a:pPr lvl="1">
              <a:lnSpc>
                <a:spcPct val="90000"/>
              </a:lnSpc>
            </a:pPr>
            <a:r>
              <a:rPr lang="en-US" dirty="0"/>
              <a:t>The annual flooding of the Nile </a:t>
            </a:r>
          </a:p>
          <a:p>
            <a:pPr lvl="1">
              <a:lnSpc>
                <a:spcPct val="90000"/>
              </a:lnSpc>
            </a:pPr>
            <a:r>
              <a:rPr lang="en-US" dirty="0"/>
              <a:t>Agricultural prosperity</a:t>
            </a:r>
          </a:p>
          <a:p>
            <a:pPr lvl="1">
              <a:lnSpc>
                <a:spcPct val="90000"/>
              </a:lnSpc>
            </a:pPr>
            <a:r>
              <a:rPr lang="en-US" dirty="0"/>
              <a:t>Protective natural barriers</a:t>
            </a:r>
          </a:p>
          <a:p>
            <a:pPr>
              <a:lnSpc>
                <a:spcPct val="90000"/>
              </a:lnSpc>
            </a:pPr>
            <a:r>
              <a:rPr lang="en-US" dirty="0"/>
              <a:t>The Old and Middle Kingdoms</a:t>
            </a:r>
          </a:p>
          <a:p>
            <a:pPr lvl="1">
              <a:lnSpc>
                <a:spcPct val="90000"/>
              </a:lnSpc>
            </a:pPr>
            <a:r>
              <a:rPr lang="en-US" dirty="0"/>
              <a:t>Divine kingship during the Old Kingdom (2575–2125 </a:t>
            </a:r>
            <a:r>
              <a:rPr lang="en-US" altLang="en-US" cap="small" dirty="0" err="1"/>
              <a:t>b.c.e</a:t>
            </a:r>
            <a:r>
              <a:rPr lang="en-US" dirty="0"/>
              <a:t>.)</a:t>
            </a:r>
          </a:p>
          <a:p>
            <a:pPr lvl="1">
              <a:lnSpc>
                <a:spcPct val="90000"/>
              </a:lnSpc>
            </a:pPr>
            <a:r>
              <a:rPr lang="en-US" dirty="0"/>
              <a:t>The return of stability during the Middle Kingdom (2010–1630 </a:t>
            </a:r>
            <a:r>
              <a:rPr lang="en-US" altLang="en-US" cap="small" dirty="0" err="1"/>
              <a:t>b.c.e</a:t>
            </a:r>
            <a:r>
              <a:rPr lang="en-US" dirty="0"/>
              <a:t>.)</a:t>
            </a:r>
          </a:p>
        </p:txBody>
      </p:sp>
    </p:spTree>
    <p:extLst>
      <p:ext uri="{BB962C8B-B14F-4D97-AF65-F5344CB8AC3E}">
        <p14:creationId xmlns:p14="http://schemas.microsoft.com/office/powerpoint/2010/main" val="2082775726"/>
      </p:ext>
    </p:extLst>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1-4 Egyptian Civilization: “The Gift of the Nile” (2 of 4)</a:t>
            </a:r>
          </a:p>
        </p:txBody>
      </p:sp>
      <p:sp>
        <p:nvSpPr>
          <p:cNvPr id="3" name="Content Placeholder 2"/>
          <p:cNvSpPr>
            <a:spLocks noGrp="1"/>
          </p:cNvSpPr>
          <p:nvPr>
            <p:ph idx="1"/>
          </p:nvPr>
        </p:nvSpPr>
        <p:spPr/>
        <p:txBody>
          <a:bodyPr>
            <a:noAutofit/>
          </a:bodyPr>
          <a:lstStyle/>
          <a:p>
            <a:r>
              <a:rPr lang="en-US" dirty="0"/>
              <a:t>Society and economy in ancient Egypt</a:t>
            </a:r>
          </a:p>
          <a:p>
            <a:pPr lvl="1"/>
            <a:r>
              <a:rPr lang="en-US" dirty="0"/>
              <a:t>Hierarchical organization</a:t>
            </a:r>
          </a:p>
          <a:p>
            <a:r>
              <a:rPr lang="en-US" dirty="0"/>
              <a:t>The culture of Egypt</a:t>
            </a:r>
          </a:p>
          <a:p>
            <a:pPr lvl="1"/>
            <a:r>
              <a:rPr lang="en-US" dirty="0"/>
              <a:t>Spiritual life in Egyptian society</a:t>
            </a:r>
          </a:p>
          <a:p>
            <a:pPr lvl="2"/>
            <a:r>
              <a:rPr lang="en-US" dirty="0"/>
              <a:t>Worship of sun, river, and land deities</a:t>
            </a:r>
          </a:p>
          <a:p>
            <a:pPr lvl="2"/>
            <a:r>
              <a:rPr lang="en-US" dirty="0"/>
              <a:t>Emphasis on morality</a:t>
            </a:r>
          </a:p>
          <a:p>
            <a:pPr lvl="1"/>
            <a:r>
              <a:rPr lang="en-US" dirty="0"/>
              <a:t>The pyramids</a:t>
            </a:r>
          </a:p>
          <a:p>
            <a:pPr lvl="1"/>
            <a:r>
              <a:rPr lang="en-US" dirty="0"/>
              <a:t>Art and writing</a:t>
            </a:r>
          </a:p>
          <a:p>
            <a:pPr lvl="2"/>
            <a:r>
              <a:rPr lang="en-US" b="1" dirty="0"/>
              <a:t>Hieroglyphics</a:t>
            </a:r>
            <a:r>
              <a:rPr lang="en-US" dirty="0"/>
              <a:t> (“priest carvings”)</a:t>
            </a:r>
            <a:endParaRPr lang="en-US" b="1" dirty="0"/>
          </a:p>
        </p:txBody>
      </p:sp>
    </p:spTree>
    <p:extLst>
      <p:ext uri="{BB962C8B-B14F-4D97-AF65-F5344CB8AC3E}">
        <p14:creationId xmlns:p14="http://schemas.microsoft.com/office/powerpoint/2010/main" val="1974298293"/>
      </p:ext>
    </p:extLst>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1-4 Egyptian Civilization: “The Gift of the Nile” (3 of 4)</a:t>
            </a:r>
          </a:p>
        </p:txBody>
      </p:sp>
      <p:sp>
        <p:nvSpPr>
          <p:cNvPr id="3" name="Content Placeholder 2"/>
          <p:cNvSpPr>
            <a:spLocks noGrp="1"/>
          </p:cNvSpPr>
          <p:nvPr>
            <p:ph idx="1"/>
          </p:nvPr>
        </p:nvSpPr>
        <p:spPr/>
        <p:txBody>
          <a:bodyPr>
            <a:noAutofit/>
          </a:bodyPr>
          <a:lstStyle/>
          <a:p>
            <a:r>
              <a:rPr lang="en-US" dirty="0"/>
              <a:t>Disorder and a new order: The New Kingdom</a:t>
            </a:r>
          </a:p>
          <a:p>
            <a:pPr lvl="1"/>
            <a:r>
              <a:rPr lang="en-US" dirty="0"/>
              <a:t>Disruption of the Hyksos</a:t>
            </a:r>
          </a:p>
          <a:p>
            <a:pPr lvl="1"/>
            <a:r>
              <a:rPr lang="en-US" dirty="0"/>
              <a:t>Reunification in the New Kingdom (ca. 1539–1069 </a:t>
            </a:r>
            <a:r>
              <a:rPr lang="en-US" altLang="en-US" cap="small" dirty="0" err="1"/>
              <a:t>b.c.e</a:t>
            </a:r>
            <a:r>
              <a:rPr lang="en-US" dirty="0"/>
              <a:t>.)</a:t>
            </a:r>
          </a:p>
          <a:p>
            <a:pPr lvl="2"/>
            <a:r>
              <a:rPr lang="en-US" dirty="0"/>
              <a:t>The rule of Hatshepsut (ca. 1473–1458 </a:t>
            </a:r>
            <a:r>
              <a:rPr lang="en-US" altLang="en-US" cap="small" dirty="0" err="1"/>
              <a:t>b.c.e</a:t>
            </a:r>
            <a:r>
              <a:rPr lang="en-US" dirty="0"/>
              <a:t>.), female ruler</a:t>
            </a:r>
          </a:p>
          <a:p>
            <a:pPr lvl="2"/>
            <a:r>
              <a:rPr lang="en-US" dirty="0"/>
              <a:t>Amenhotep IV (ca. 1364–1347 </a:t>
            </a:r>
            <a:r>
              <a:rPr lang="en-US" altLang="en-US" cap="small" dirty="0" err="1"/>
              <a:t>b.c.e</a:t>
            </a:r>
            <a:r>
              <a:rPr lang="en-US" dirty="0"/>
              <a:t>.) and failed religious change</a:t>
            </a:r>
          </a:p>
          <a:p>
            <a:pPr lvl="3"/>
            <a:r>
              <a:rPr lang="en-US" dirty="0"/>
              <a:t>The worship of </a:t>
            </a:r>
            <a:r>
              <a:rPr lang="en-US" dirty="0" err="1"/>
              <a:t>Aten</a:t>
            </a:r>
            <a:endParaRPr lang="en-US" dirty="0"/>
          </a:p>
          <a:p>
            <a:pPr lvl="2"/>
            <a:r>
              <a:rPr lang="en-US" dirty="0" err="1"/>
              <a:t>Ramesses</a:t>
            </a:r>
            <a:r>
              <a:rPr lang="en-US" dirty="0"/>
              <a:t> II (ca. 1279–1213 </a:t>
            </a:r>
            <a:r>
              <a:rPr lang="en-US" altLang="en-US" cap="small" dirty="0" err="1"/>
              <a:t>b.c.e</a:t>
            </a:r>
            <a:r>
              <a:rPr lang="en-US" dirty="0"/>
              <a:t>.)</a:t>
            </a:r>
          </a:p>
        </p:txBody>
      </p:sp>
    </p:spTree>
    <p:extLst>
      <p:ext uri="{BB962C8B-B14F-4D97-AF65-F5344CB8AC3E}">
        <p14:creationId xmlns:p14="http://schemas.microsoft.com/office/powerpoint/2010/main" val="2884276068"/>
      </p:ext>
    </p:extLst>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1-4 Egyptian Civilization: “The Gift of the Nile” (4 of 4)</a:t>
            </a:r>
          </a:p>
        </p:txBody>
      </p:sp>
      <p:sp>
        <p:nvSpPr>
          <p:cNvPr id="3" name="Content Placeholder 2"/>
          <p:cNvSpPr>
            <a:spLocks noGrp="1"/>
          </p:cNvSpPr>
          <p:nvPr>
            <p:ph idx="1"/>
          </p:nvPr>
        </p:nvSpPr>
        <p:spPr/>
        <p:txBody>
          <a:bodyPr>
            <a:noAutofit/>
          </a:bodyPr>
          <a:lstStyle/>
          <a:p>
            <a:r>
              <a:rPr lang="en-US" dirty="0"/>
              <a:t>Daily Life in Ancient Egypt</a:t>
            </a:r>
          </a:p>
          <a:p>
            <a:pPr lvl="1"/>
            <a:r>
              <a:rPr lang="en-US" altLang="en-US" dirty="0"/>
              <a:t>Marriage</a:t>
            </a:r>
          </a:p>
          <a:p>
            <a:pPr lvl="2"/>
            <a:r>
              <a:rPr lang="en-US" altLang="en-US" dirty="0"/>
              <a:t>Monogamy as general rule</a:t>
            </a:r>
          </a:p>
          <a:p>
            <a:pPr lvl="2"/>
            <a:r>
              <a:rPr lang="en-US" altLang="en-US" dirty="0"/>
              <a:t>Arranged by parents</a:t>
            </a:r>
          </a:p>
          <a:p>
            <a:pPr lvl="2"/>
            <a:r>
              <a:rPr lang="en-US" altLang="en-US" dirty="0"/>
              <a:t>Husband as master of the house</a:t>
            </a:r>
          </a:p>
          <a:p>
            <a:pPr lvl="2"/>
            <a:r>
              <a:rPr lang="en-US" altLang="en-US" dirty="0"/>
              <a:t>Wife in charge of the household and the education of children</a:t>
            </a:r>
          </a:p>
          <a:p>
            <a:pPr lvl="2"/>
            <a:r>
              <a:rPr lang="en-US" altLang="en-US" dirty="0"/>
              <a:t>Adultery strictly prohibited</a:t>
            </a:r>
          </a:p>
        </p:txBody>
      </p:sp>
    </p:spTree>
    <p:extLst>
      <p:ext uri="{BB962C8B-B14F-4D97-AF65-F5344CB8AC3E}">
        <p14:creationId xmlns:p14="http://schemas.microsoft.com/office/powerpoint/2010/main" val="1693263820"/>
      </p:ext>
    </p:extLst>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9388"/>
            <a:ext cx="8229600" cy="735012"/>
          </a:xfrm>
        </p:spPr>
        <p:txBody>
          <a:bodyPr>
            <a:noAutofit/>
          </a:bodyPr>
          <a:lstStyle/>
          <a:p>
            <a:r>
              <a:rPr lang="en-US" sz="2000" b="1" dirty="0"/>
              <a:t>1.7a The Egyptian Diet</a:t>
            </a:r>
            <a:r>
              <a:rPr lang="en-US" sz="2000" dirty="0"/>
              <a:t>. The image shows a hunting scene from the Eighteenth-Dynasty tomb of </a:t>
            </a:r>
            <a:r>
              <a:rPr lang="en-US" sz="2000" dirty="0" err="1"/>
              <a:t>Nebamun</a:t>
            </a:r>
            <a:r>
              <a:rPr lang="en-US" sz="2000" dirty="0"/>
              <a:t> in Thebes.</a:t>
            </a:r>
          </a:p>
        </p:txBody>
      </p:sp>
      <p:pic>
        <p:nvPicPr>
          <p:cNvPr id="10242" name="Picture 2" descr="A hunting scene from the Eighteenth-Dynasty tomb of Nebamun in Thebes"/>
          <p:cNvPicPr>
            <a:picLocks noGrp="1" noChangeAspect="1" noChangeArrowheads="1"/>
          </p:cNvPicPr>
          <p:nvPr>
            <p:ph sz="quarter" idx="10"/>
          </p:nvPr>
        </p:nvPicPr>
        <p:blipFill>
          <a:blip r:embed="rId2">
            <a:extLst>
              <a:ext uri="{28A0092B-C50C-407E-A947-70E740481C1C}">
                <a14:useLocalDpi xmlns:a14="http://schemas.microsoft.com/office/drawing/2010/main" val="0"/>
              </a:ext>
            </a:extLst>
          </a:blip>
          <a:srcRect/>
          <a:stretch>
            <a:fillRect/>
          </a:stretch>
        </p:blipFill>
        <p:spPr bwMode="auto">
          <a:xfrm>
            <a:off x="1752599" y="1026646"/>
            <a:ext cx="5681101" cy="4840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3091779"/>
      </p:ext>
    </p:extLst>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9388"/>
            <a:ext cx="8229600" cy="506412"/>
          </a:xfrm>
        </p:spPr>
        <p:txBody>
          <a:bodyPr>
            <a:noAutofit/>
          </a:bodyPr>
          <a:lstStyle/>
          <a:p>
            <a:r>
              <a:rPr lang="en-US" dirty="0"/>
              <a:t>Map 1.7 Ancient Egypt</a:t>
            </a:r>
          </a:p>
        </p:txBody>
      </p:sp>
      <p:pic>
        <p:nvPicPr>
          <p:cNvPr id="20482" name="Picture 2" descr="A map shows the Ancient Egypt territory locating its important cities  pyramids  arable lands and cataract. Nile Delta (delta formed in Northern Egypt where Nile drains into the Mediterranean Sea)  Lower Egypt and the Upper Egypt are labeled. The Arable land includes the Nile delta and the lands adjacent to banks of the river Nile. Lower Egypt includes the following cities: Giza (where the great pyramid and sphinx is marked)  Heliopolis  Saqqara (Where Djoser’s pyramid is marked)  Memphis  and Heracleopolis; The Upper Egypt is located between the Nubian and Sahara Deserts. The major cities marked are: Akhetaten (Tell el-Amarna)  Thebes  Luxor  Abu Simbel  The first Cataract is positioned to the south of the city Luxor and the second  to the south of Abu Simbel and west of Nubia. The following regions are also labeled: Arabian Deserts  Canaan (including the city of Gaza and Dead Sea)  and territory of Sinai (encompassing the Mountains of Sinai)."/>
          <p:cNvPicPr>
            <a:picLocks noGrp="1" noChangeAspect="1" noChangeArrowheads="1"/>
          </p:cNvPicPr>
          <p:nvPr>
            <p:ph sz="quarter" idx="10"/>
          </p:nvPr>
        </p:nvPicPr>
        <p:blipFill>
          <a:blip r:embed="rId2">
            <a:extLst>
              <a:ext uri="{28A0092B-C50C-407E-A947-70E740481C1C}">
                <a14:useLocalDpi xmlns:a14="http://schemas.microsoft.com/office/drawing/2010/main" val="0"/>
              </a:ext>
            </a:extLst>
          </a:blip>
          <a:srcRect/>
          <a:stretch>
            <a:fillRect/>
          </a:stretch>
        </p:blipFill>
        <p:spPr bwMode="auto">
          <a:xfrm>
            <a:off x="2438400" y="609767"/>
            <a:ext cx="4057650" cy="53615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7742505"/>
      </p:ext>
    </p:extLst>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Chapter 1 Summary</a:t>
            </a:r>
          </a:p>
        </p:txBody>
      </p:sp>
      <p:sp>
        <p:nvSpPr>
          <p:cNvPr id="3" name="Content Placeholder 2"/>
          <p:cNvSpPr>
            <a:spLocks noGrp="1"/>
          </p:cNvSpPr>
          <p:nvPr>
            <p:ph idx="1"/>
          </p:nvPr>
        </p:nvSpPr>
        <p:spPr/>
        <p:txBody>
          <a:bodyPr>
            <a:noAutofit/>
          </a:bodyPr>
          <a:lstStyle/>
          <a:p>
            <a:pPr>
              <a:spcAft>
                <a:spcPts val="600"/>
              </a:spcAft>
            </a:pPr>
            <a:r>
              <a:rPr lang="en-US" dirty="0" err="1"/>
              <a:t>Paleolithic</a:t>
            </a:r>
            <a:r>
              <a:rPr lang="en-US" dirty="0"/>
              <a:t> people were nomads who hunted and gathered.</a:t>
            </a:r>
          </a:p>
          <a:p>
            <a:pPr>
              <a:spcAft>
                <a:spcPts val="600"/>
              </a:spcAft>
            </a:pPr>
            <a:r>
              <a:rPr lang="en-US" dirty="0"/>
              <a:t>The Neolithic Revolution introduced systematic agriculture and led to permanent settlements.</a:t>
            </a:r>
          </a:p>
          <a:p>
            <a:pPr>
              <a:spcAft>
                <a:spcPts val="600"/>
              </a:spcAft>
            </a:pPr>
            <a:r>
              <a:rPr lang="en-US" dirty="0"/>
              <a:t>The first civilizations saw significant growth in population, the rise of cities, and the emergence of governments.</a:t>
            </a:r>
          </a:p>
          <a:p>
            <a:pPr>
              <a:spcAft>
                <a:spcPts val="600"/>
              </a:spcAft>
            </a:pPr>
            <a:r>
              <a:rPr lang="en-US" dirty="0"/>
              <a:t>The peoples of Southwest Asia and Egypt laid the foundation of Western civilizations.</a:t>
            </a:r>
          </a:p>
        </p:txBody>
      </p:sp>
    </p:spTree>
    <p:extLst>
      <p:ext uri="{BB962C8B-B14F-4D97-AF65-F5344CB8AC3E}">
        <p14:creationId xmlns:p14="http://schemas.microsoft.com/office/powerpoint/2010/main" val="52315053"/>
      </p:ext>
    </p:extLst>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Chapter 1 Timeline</a:t>
            </a:r>
          </a:p>
        </p:txBody>
      </p:sp>
      <p:pic>
        <p:nvPicPr>
          <p:cNvPr id="21506" name="Picture 2" descr="Chapter Timelin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90015" y="1397000"/>
            <a:ext cx="7763971" cy="406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7962870"/>
      </p:ext>
    </p:extLst>
  </p:cSld>
  <p:clrMapOvr>
    <a:masterClrMapping/>
  </p:clrMapOvr>
  <p:transition spd="slow"/>
</p:sld>
</file>

<file path=ppt/theme/theme1.xml><?xml version="1.0" encoding="utf-8"?>
<a:theme xmlns:a="http://schemas.openxmlformats.org/drawingml/2006/main" name="Samp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21557</TotalTime>
  <Words>1010</Words>
  <Application>Microsoft Office PowerPoint</Application>
  <PresentationFormat>On-screen Show (4:3)</PresentationFormat>
  <Paragraphs>130</Paragraphs>
  <Slides>23</Slides>
  <Notes>14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23</vt:i4>
      </vt:variant>
    </vt:vector>
  </HeadingPairs>
  <TitlesOfParts>
    <vt:vector size="32" baseType="lpstr">
      <vt:lpstr>MS PGothic</vt:lpstr>
      <vt:lpstr>MS PGothic</vt:lpstr>
      <vt:lpstr>Arial</vt:lpstr>
      <vt:lpstr>Avenir Next</vt:lpstr>
      <vt:lpstr>Avenir Next Medium</vt:lpstr>
      <vt:lpstr>AvenirNext LT Pro Regular</vt:lpstr>
      <vt:lpstr>Calibri</vt:lpstr>
      <vt:lpstr>Verdana</vt:lpstr>
      <vt:lpstr>Sample</vt:lpstr>
      <vt:lpstr>WESTERN CIVILIZATION: A Brief History Tenth Edition</vt:lpstr>
      <vt:lpstr>Chapter 1 OUTLINE</vt:lpstr>
      <vt:lpstr>1-1 THE FIRST HUMANS (1 OF 2)</vt:lpstr>
      <vt:lpstr>1-1 THE FIRST HUMANS (2 OF 2)</vt:lpstr>
      <vt:lpstr>Chronology: The First Humans</vt:lpstr>
      <vt:lpstr>1.2 Paleolithic Cave Painting: The Lascaux Cave. This work, dated around 15,000 B.C.E., demonstrates the creativity of Paleolithic peoples.</vt:lpstr>
      <vt:lpstr>Map 1.1 The Spread of Homo sapiens sapiens</vt:lpstr>
      <vt:lpstr>1-2 THE EMERGENCE OF CIVILIZATION (1 OF 2)</vt:lpstr>
      <vt:lpstr>1-2 THE EMERGENCE OF CIVILIZATION (2 OF 2)</vt:lpstr>
      <vt:lpstr>1-3 Civilization in Mesopotamia (1 of 2)</vt:lpstr>
      <vt:lpstr>1-3 Civilization in Mesopotamia (2 of 2)</vt:lpstr>
      <vt:lpstr>1.3 The ”Royal Standard” of Ur. This image, dated around 2700 B.C.E., was found in a Sumerian royal tomb and demonstrates the king’s military activities.</vt:lpstr>
      <vt:lpstr>1.4a The Stele of Hammurabi. This image depicts Hammurabi receiving the power to rule from the sun god Shamash.</vt:lpstr>
      <vt:lpstr>1.5b The Development of Cuneiform Writing. This table shows the development of writing from pictographic signs to cuneiform characters.</vt:lpstr>
      <vt:lpstr>Map 1.6 The Ancient Near East</vt:lpstr>
      <vt:lpstr>1-4 Egyptian Civilization: “The Gift of the Nile” (1 of 4)</vt:lpstr>
      <vt:lpstr>1-4 Egyptian Civilization: “The Gift of the Nile” (2 of 4)</vt:lpstr>
      <vt:lpstr>1-4 Egyptian Civilization: “The Gift of the Nile” (3 of 4)</vt:lpstr>
      <vt:lpstr>1-4 Egyptian Civilization: “The Gift of the Nile” (4 of 4)</vt:lpstr>
      <vt:lpstr>1.7a The Egyptian Diet. The image shows a hunting scene from the Eighteenth-Dynasty tomb of Nebamun in Thebes.</vt:lpstr>
      <vt:lpstr>Map 1.7 Ancient Egypt</vt:lpstr>
      <vt:lpstr>Chapter 1 Summary</vt:lpstr>
      <vt:lpstr>Chapter 1 Timeline</vt:lpstr>
    </vt:vector>
  </TitlesOfParts>
  <Company>Cengage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 Three Old Worlds Create a New, 1492-1600</dc:title>
  <dc:creator>Norton</dc:creator>
  <cp:lastModifiedBy>Lanza, Philip</cp:lastModifiedBy>
  <cp:revision>376</cp:revision>
  <dcterms:created xsi:type="dcterms:W3CDTF">2015-10-15T14:46:28Z</dcterms:created>
  <dcterms:modified xsi:type="dcterms:W3CDTF">2019-02-06T17:13:18Z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263507736</vt:i4>
  </property>
  <property fmtid="{D5CDD505-2E9C-101B-9397-08002B2CF9AE}" pid="3" name="_NewReviewCycle">
    <vt:lpwstr/>
  </property>
</Properties>
</file>